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143F6E2-30FD-4A8F-A5C2-FDD4095EA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37989"/>
              </p:ext>
            </p:extLst>
          </p:nvPr>
        </p:nvGraphicFramePr>
        <p:xfrm>
          <a:off x="1967024" y="603102"/>
          <a:ext cx="8452884" cy="5905774"/>
        </p:xfrm>
        <a:graphic>
          <a:graphicData uri="http://schemas.openxmlformats.org/drawingml/2006/table">
            <a:tbl>
              <a:tblPr/>
              <a:tblGrid>
                <a:gridCol w="593870">
                  <a:extLst>
                    <a:ext uri="{9D8B030D-6E8A-4147-A177-3AD203B41FA5}">
                      <a16:colId xmlns:a16="http://schemas.microsoft.com/office/drawing/2014/main" val="1931591260"/>
                    </a:ext>
                  </a:extLst>
                </a:gridCol>
                <a:gridCol w="798994">
                  <a:extLst>
                    <a:ext uri="{9D8B030D-6E8A-4147-A177-3AD203B41FA5}">
                      <a16:colId xmlns:a16="http://schemas.microsoft.com/office/drawing/2014/main" val="377795861"/>
                    </a:ext>
                  </a:extLst>
                </a:gridCol>
                <a:gridCol w="1010093">
                  <a:extLst>
                    <a:ext uri="{9D8B030D-6E8A-4147-A177-3AD203B41FA5}">
                      <a16:colId xmlns:a16="http://schemas.microsoft.com/office/drawing/2014/main" val="1572972182"/>
                    </a:ext>
                  </a:extLst>
                </a:gridCol>
                <a:gridCol w="1620670">
                  <a:extLst>
                    <a:ext uri="{9D8B030D-6E8A-4147-A177-3AD203B41FA5}">
                      <a16:colId xmlns:a16="http://schemas.microsoft.com/office/drawing/2014/main" val="544933358"/>
                    </a:ext>
                  </a:extLst>
                </a:gridCol>
                <a:gridCol w="2282815">
                  <a:extLst>
                    <a:ext uri="{9D8B030D-6E8A-4147-A177-3AD203B41FA5}">
                      <a16:colId xmlns:a16="http://schemas.microsoft.com/office/drawing/2014/main" val="900109065"/>
                    </a:ext>
                  </a:extLst>
                </a:gridCol>
                <a:gridCol w="2146442">
                  <a:extLst>
                    <a:ext uri="{9D8B030D-6E8A-4147-A177-3AD203B41FA5}">
                      <a16:colId xmlns:a16="http://schemas.microsoft.com/office/drawing/2014/main" val="3363763546"/>
                    </a:ext>
                  </a:extLst>
                </a:gridCol>
              </a:tblGrid>
              <a:tr h="2657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Multiplex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Target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Chromosome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-952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Forward Primer Sequence (5’-3’)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Reverse Primer Sequence (5’-3’)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845158"/>
                  </a:ext>
                </a:extLst>
              </a:tr>
              <a:tr h="398595">
                <a:tc row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MP1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D4S243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(ATAG)n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6FAM-TCAGTCTCTCTTTCTCCTTGCA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TAGGAGCCTGTGGTCCTGTT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068953"/>
                  </a:ext>
                </a:extLst>
              </a:tr>
              <a:tr h="39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FGA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(TTTC)n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VIC-GACATCTTAACTGGCATTCATGG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CTTCTCAGATCCTCTGACACTCG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210299"/>
                  </a:ext>
                </a:extLst>
              </a:tr>
              <a:tr h="39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D9S747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(GATA)n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VIC-GCCATTATTGACTCTGGAAAAGAC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CAGGCTCTCAAAATATGAACAAAAT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547058"/>
                  </a:ext>
                </a:extLst>
              </a:tr>
              <a:tr h="265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D17S654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(CA)n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NED-ACCTAGGCCATGTTCACAGC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GAGCAGAATGAGAGGCCAAG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445125"/>
                  </a:ext>
                </a:extLst>
              </a:tr>
              <a:tr h="265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D17S695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PET-CTGGGCAACAAGAGCAAAAT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TTTGTTGTTGTTCATTGACTTCAGTC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461846"/>
                  </a:ext>
                </a:extLst>
              </a:tr>
              <a:tr h="398595">
                <a:tc row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MP2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D9S162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(CA)n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NED-GCAACCATTTATGTGGTTAGGG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TCCCACAACAAATCTCCTCAC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642138"/>
                  </a:ext>
                </a:extLst>
              </a:tr>
              <a:tr h="39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MBP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(ATGG)n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6FAM-GGACCTCGTGAATTACAATCACT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ATCCATTTACCTACCTGTTCATCC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823142"/>
                  </a:ext>
                </a:extLst>
              </a:tr>
              <a:tr h="39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D16S310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(ATAG)n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VIC-GGGCAACAAGGAGAGACTCT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AAAAAAGGACCTGCCTTTATCC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835785"/>
                  </a:ext>
                </a:extLst>
              </a:tr>
              <a:tr h="265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THO1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(TCAT)n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NED-AGGCTCTAGCAGCAGCTCAT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TGTACACAGGGCTTCCGAGT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38788"/>
                  </a:ext>
                </a:extLst>
              </a:tr>
              <a:tr h="39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IFN-A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(GT)n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PET-TGCGCGTTAAGTTAATTGGTT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GTAAGGTGGAAACCCCCACT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643510"/>
                  </a:ext>
                </a:extLst>
              </a:tr>
              <a:tr h="398595"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MP3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D21S1245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VIC-CCAGAAAATGACACATGAAGGA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TTGTTGAGGATTTTTGCATCA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684348"/>
                  </a:ext>
                </a:extLst>
              </a:tr>
              <a:tr h="2993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D20S48 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(GT)n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NED-ATGGTCTCCAGTCCCATCTG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TTGACCTGGATGAGCATGTG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996829"/>
                  </a:ext>
                </a:extLst>
              </a:tr>
              <a:tr h="265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D9S171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(CA)n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NED-TCTGTCTGCTGCCTCCTACA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GATCCTATTTTTCTTGGGGCTA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598429"/>
                  </a:ext>
                </a:extLst>
              </a:tr>
              <a:tr h="265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D16S476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6FAM-GGCAACAAGAGCAAAACTCC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GGTGCTCTCTGCCCTATCTG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274951"/>
                  </a:ext>
                </a:extLst>
              </a:tr>
              <a:tr h="265729">
                <a:tc grid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PCR Primer pairs for MSA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assay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Three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multiplexes (MP1, MP2, MP3)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were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designed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to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amplify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fifteen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targets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. The 5’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primers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are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differentially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labeled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as to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be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detected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using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different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fluorophores.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3530" marR="13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94658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10268F4-0D72-4CC0-83E2-643672DD855E}"/>
              </a:ext>
            </a:extLst>
          </p:cNvPr>
          <p:cNvSpPr txBox="1"/>
          <p:nvPr/>
        </p:nvSpPr>
        <p:spPr>
          <a:xfrm>
            <a:off x="691894" y="279573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Table 5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176</Words>
  <Application>Microsoft Office PowerPoint</Application>
  <PresentationFormat>Widescreen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7</cp:revision>
  <dcterms:created xsi:type="dcterms:W3CDTF">2021-02-03T16:08:54Z</dcterms:created>
  <dcterms:modified xsi:type="dcterms:W3CDTF">2021-02-05T04:46:39Z</dcterms:modified>
</cp:coreProperties>
</file>