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0405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90" d="100"/>
          <a:sy n="90" d="100"/>
        </p:scale>
        <p:origin x="4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C39D9-FA34-420D-9BF0-75CD712F2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96CA9F-B321-44C2-AC3D-C48E6DF8E4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0D947-9007-4DF4-83A8-95D673FF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C23B4-1B39-484C-B4FB-009D83B87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22B87-5C0B-4E88-B42F-8FF9C1C55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7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3949B-F246-48DA-A45A-56AB8928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48E884-DF6F-4C85-88C1-4E363EFA9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C57F7-80C3-4FA2-B4D9-AE63E80D0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64876-8779-4A0C-8488-45B170D12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994A1-8D4B-4D3B-BCC1-2EEB52FD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EC244-59A1-44BF-94F0-37F6E8E06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764FFF-535F-4C83-A9E4-DB7D3241B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19C84-28DD-424F-8A7B-3EB79B2A0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4B384-E279-4714-A921-2D112780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6FF02-39A6-4CD6-9E21-BB476E7D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0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C87B9-FD0C-4FAD-ADA7-AAE8E20D8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8D9A-DC14-4D2B-9D8F-B7979CFE2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5FA40-DE2B-4F8C-ACEE-C79998B9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07430-D1A4-4423-847F-C260964AC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E12DF-597B-4622-9050-B905D7D52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A513B-1C13-4C61-A002-649911336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BDD7A-82AA-4FE2-BEA8-A6FA220F5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C2223-8071-41CA-80F2-9DCC2076C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A486F-3601-4E85-A912-EEFA6B0BA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2CD65-B18D-402D-9198-12584E4D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21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C9E5-EC30-48D4-978F-543287ECF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0FE9B-F5C3-432C-979D-8333B1042C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82AC5-6E54-47BF-96CB-DE284314D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0750A-3FE4-43BC-A0ED-5F3E8CDBA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D91203-4D83-41BF-BEED-3C0B35526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B9AB67-AC79-49E6-9BC2-84F7D5764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5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B2A10-AC15-4413-A3D5-A38839A07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BB02A-68E1-42F8-B64D-452D9107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B5D5CD-A697-4E01-A32A-855EFC454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289A94-28CC-43BB-ADAF-023AAC6AA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A14B73-8918-4B71-B991-3D39F56123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4AFF0D-64FB-4D45-8969-088D19347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69DCA2-10BE-4E77-83ED-8E6403515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FD5D74-FDAA-4445-9B88-AE650D72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5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AF84-D71C-43B5-911E-D2E38B918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7972D7-408E-4021-8B02-4C30590CC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89732B-CF95-4051-8189-12AEDA37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EB0354-541D-491E-9A58-3D15347C4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93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4A1128-4D97-480B-A640-3192E436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B09166-A65A-4B85-AA92-3D4C1201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B7473-4D65-45FC-B697-2E5356CB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9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09322-881A-408C-A689-8A9CA3919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215E0-FF5B-45D5-A7CC-8E24C2623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B397C5-81F9-43CB-BB10-ECD804857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087BE-BA39-4830-B4D5-734C409B8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330B0C-2606-45B7-81B2-3C46DE19A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2E5DE-B767-47F9-9CF6-1E11A03D5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501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1CF20-1CA4-44D7-B788-BBC2ECC73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B6C1AD-6BBD-4B1C-BF30-3D567BCB39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274A8-23A5-4EF9-B17E-AEBD0876BD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146334-99E2-44E6-AD4D-E45A7A2C0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FBFCF-7FFA-4C55-8692-470AA659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43E21-7F98-4478-AFB8-C15BF91B0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217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E2FD29-4B69-4FFE-983E-F2767FCCB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BA7F1-EB60-4FA5-902B-708CE6970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63C47-4D5B-4949-B985-1799ABEC9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AAD42-C8EF-4B18-8FCE-71C29085232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2565-42FD-4ABB-A8F6-8AE77D893B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446A0-298A-4E84-BD8F-684FD45754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51A28-976B-434F-83F4-054E734BC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1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EF0FEA-1FB1-44F9-BC02-45B7B3F310CF}"/>
              </a:ext>
            </a:extLst>
          </p:cNvPr>
          <p:cNvSpPr txBox="1"/>
          <p:nvPr/>
        </p:nvSpPr>
        <p:spPr>
          <a:xfrm>
            <a:off x="0" y="64972"/>
            <a:ext cx="1638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Table 7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36787A-85CA-4E2E-82A7-1454811E4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813204"/>
              </p:ext>
            </p:extLst>
          </p:nvPr>
        </p:nvGraphicFramePr>
        <p:xfrm>
          <a:off x="819397" y="180575"/>
          <a:ext cx="11307376" cy="6531097"/>
        </p:xfrm>
        <a:graphic>
          <a:graphicData uri="http://schemas.openxmlformats.org/drawingml/2006/table">
            <a:tbl>
              <a:tblPr firstRow="1" firstCol="1" bandRow="1"/>
              <a:tblGrid>
                <a:gridCol w="696969">
                  <a:extLst>
                    <a:ext uri="{9D8B030D-6E8A-4147-A177-3AD203B41FA5}">
                      <a16:colId xmlns:a16="http://schemas.microsoft.com/office/drawing/2014/main" val="4168365624"/>
                    </a:ext>
                  </a:extLst>
                </a:gridCol>
                <a:gridCol w="438427">
                  <a:extLst>
                    <a:ext uri="{9D8B030D-6E8A-4147-A177-3AD203B41FA5}">
                      <a16:colId xmlns:a16="http://schemas.microsoft.com/office/drawing/2014/main" val="2036254579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3082044827"/>
                    </a:ext>
                  </a:extLst>
                </a:gridCol>
                <a:gridCol w="378329">
                  <a:extLst>
                    <a:ext uri="{9D8B030D-6E8A-4147-A177-3AD203B41FA5}">
                      <a16:colId xmlns:a16="http://schemas.microsoft.com/office/drawing/2014/main" val="3472253683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014098696"/>
                    </a:ext>
                  </a:extLst>
                </a:gridCol>
                <a:gridCol w="423402">
                  <a:extLst>
                    <a:ext uri="{9D8B030D-6E8A-4147-A177-3AD203B41FA5}">
                      <a16:colId xmlns:a16="http://schemas.microsoft.com/office/drawing/2014/main" val="523687545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4074983634"/>
                    </a:ext>
                  </a:extLst>
                </a:gridCol>
                <a:gridCol w="378329">
                  <a:extLst>
                    <a:ext uri="{9D8B030D-6E8A-4147-A177-3AD203B41FA5}">
                      <a16:colId xmlns:a16="http://schemas.microsoft.com/office/drawing/2014/main" val="137817646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767186686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437075256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912754790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4016086115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4200916399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39043984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984571676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658023055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773268137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175273005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332271552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211874547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4007433421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2156544783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943754857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2203282963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957106111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97352088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188819024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37987889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648441873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323605493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147532988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2837151257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827971169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3296506255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077014304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3881238289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3213625771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337050718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3719289925"/>
                    </a:ext>
                  </a:extLst>
                </a:gridCol>
                <a:gridCol w="358795">
                  <a:extLst>
                    <a:ext uri="{9D8B030D-6E8A-4147-A177-3AD203B41FA5}">
                      <a16:colId xmlns:a16="http://schemas.microsoft.com/office/drawing/2014/main" val="441306466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51612423"/>
                    </a:ext>
                  </a:extLst>
                </a:gridCol>
              </a:tblGrid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4BU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5BU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20BU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464061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C/N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9719922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D4S243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681696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FGA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645805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D9S747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323260"/>
                  </a:ext>
                </a:extLst>
              </a:tr>
              <a:tr h="3784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930668"/>
                  </a:ext>
                </a:extLst>
              </a:tr>
              <a:tr h="3784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582010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816394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MBPA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340800"/>
                  </a:ext>
                </a:extLst>
              </a:tr>
              <a:tr h="3784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D16S310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102205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D9S162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4994670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THO1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52030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IFN-A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732304"/>
                  </a:ext>
                </a:extLst>
              </a:tr>
              <a:tr h="3784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D21S1245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950459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D20S48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906446"/>
                  </a:ext>
                </a:extLst>
              </a:tr>
              <a:tr h="2654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829763"/>
                  </a:ext>
                </a:extLst>
              </a:tr>
              <a:tr h="3784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D16S476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39009"/>
                  </a:ext>
                </a:extLst>
              </a:tr>
              <a:tr h="6261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Overall Evaluation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0997151"/>
                  </a:ext>
                </a:extLst>
              </a:tr>
              <a:tr h="115886">
                <a:tc gridSpan="4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Samples evaluated by newly established triplex 15 marker test. 1= Negative; 2= Non-informative; 3= Positive for LOH; 4= Non-evaluable. Overall evaluation of MSA  as cancer are marked as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 BOLD 3. 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the top column, C means sample from cancer patient and N means sample from normal individual. 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 No 4,5, 10,11,12 and 19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 the diagnosis of bladder cancer and in each cases, all marker columns are filled with yellow color,  Out of 20 samples, our new assay correctly predicted 6/20 cancer patients and 14/20 normal individuals. 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286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680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489</Words>
  <Application>Microsoft Office PowerPoint</Application>
  <PresentationFormat>Widescreen</PresentationFormat>
  <Paragraphs>380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Chulso Moon</dc:creator>
  <cp:lastModifiedBy>Chulso Moon</cp:lastModifiedBy>
  <cp:revision>13</cp:revision>
  <cp:lastPrinted>2021-01-23T17:49:23Z</cp:lastPrinted>
  <dcterms:created xsi:type="dcterms:W3CDTF">2021-01-22T16:04:42Z</dcterms:created>
  <dcterms:modified xsi:type="dcterms:W3CDTF">2021-02-16T03:56:10Z</dcterms:modified>
</cp:coreProperties>
</file>