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9" r:id="rId2"/>
    <p:sldId id="269" r:id="rId3"/>
    <p:sldId id="260" r:id="rId4"/>
    <p:sldId id="257" r:id="rId5"/>
    <p:sldId id="270" r:id="rId6"/>
    <p:sldId id="271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72B4DE-96DD-4945-B40B-2D3F330C85CD}" v="2" dt="2026-03-25T13:46:47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94" autoAdjust="0"/>
  </p:normalViewPr>
  <p:slideViewPr>
    <p:cSldViewPr snapToGrid="0">
      <p:cViewPr>
        <p:scale>
          <a:sx n="80" d="100"/>
          <a:sy n="80" d="100"/>
        </p:scale>
        <p:origin x="2778" y="-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ptee Chaulagain" userId="edc6e895-a94c-487f-a6ed-8d9c42305742" providerId="ADAL" clId="{6073036F-39BB-429D-BEBB-56D592B91421}"/>
    <pc:docChg chg="undo custSel addSld delSld modSld">
      <pc:chgData name="Diptee Chaulagain" userId="edc6e895-a94c-487f-a6ed-8d9c42305742" providerId="ADAL" clId="{6073036F-39BB-429D-BEBB-56D592B91421}" dt="2026-03-25T13:47:19.553" v="1096" actId="20577"/>
      <pc:docMkLst>
        <pc:docMk/>
      </pc:docMkLst>
      <pc:sldChg chg="addSp delSp modSp mod">
        <pc:chgData name="Diptee Chaulagain" userId="edc6e895-a94c-487f-a6ed-8d9c42305742" providerId="ADAL" clId="{6073036F-39BB-429D-BEBB-56D592B91421}" dt="2026-03-25T13:47:19.553" v="1096" actId="20577"/>
        <pc:sldMkLst>
          <pc:docMk/>
          <pc:sldMk cId="36630547" sldId="260"/>
        </pc:sldMkLst>
        <pc:spChg chg="mod">
          <ac:chgData name="Diptee Chaulagain" userId="edc6e895-a94c-487f-a6ed-8d9c42305742" providerId="ADAL" clId="{6073036F-39BB-429D-BEBB-56D592B91421}" dt="2026-03-25T13:47:19.553" v="1096" actId="20577"/>
          <ac:spMkLst>
            <pc:docMk/>
            <pc:sldMk cId="36630547" sldId="260"/>
            <ac:spMk id="2" creationId="{381CE4DD-19D1-6344-6E68-C24641D379CA}"/>
          </ac:spMkLst>
        </pc:spChg>
        <pc:spChg chg="del">
          <ac:chgData name="Diptee Chaulagain" userId="edc6e895-a94c-487f-a6ed-8d9c42305742" providerId="ADAL" clId="{6073036F-39BB-429D-BEBB-56D592B91421}" dt="2026-03-25T13:46:41.913" v="1082" actId="21"/>
          <ac:spMkLst>
            <pc:docMk/>
            <pc:sldMk cId="36630547" sldId="260"/>
            <ac:spMk id="5" creationId="{C30ED0DC-AC59-AF1B-02EB-A62A2E90D075}"/>
          </ac:spMkLst>
        </pc:spChg>
        <pc:spChg chg="del">
          <ac:chgData name="Diptee Chaulagain" userId="edc6e895-a94c-487f-a6ed-8d9c42305742" providerId="ADAL" clId="{6073036F-39BB-429D-BEBB-56D592B91421}" dt="2026-03-25T13:46:47.120" v="1084" actId="21"/>
          <ac:spMkLst>
            <pc:docMk/>
            <pc:sldMk cId="36630547" sldId="260"/>
            <ac:spMk id="6" creationId="{453B90CD-1755-805D-6663-4197B03B1E60}"/>
          </ac:spMkLst>
        </pc:spChg>
        <pc:spChg chg="add mod">
          <ac:chgData name="Diptee Chaulagain" userId="edc6e895-a94c-487f-a6ed-8d9c42305742" providerId="ADAL" clId="{6073036F-39BB-429D-BEBB-56D592B91421}" dt="2026-03-25T13:46:42.430" v="1083"/>
          <ac:spMkLst>
            <pc:docMk/>
            <pc:sldMk cId="36630547" sldId="260"/>
            <ac:spMk id="7" creationId="{C30ED0DC-AC59-AF1B-02EB-A62A2E90D075}"/>
          </ac:spMkLst>
        </pc:spChg>
        <pc:spChg chg="add mod">
          <ac:chgData name="Diptee Chaulagain" userId="edc6e895-a94c-487f-a6ed-8d9c42305742" providerId="ADAL" clId="{6073036F-39BB-429D-BEBB-56D592B91421}" dt="2026-03-25T13:46:47.631" v="1085"/>
          <ac:spMkLst>
            <pc:docMk/>
            <pc:sldMk cId="36630547" sldId="260"/>
            <ac:spMk id="9" creationId="{453B90CD-1755-805D-6663-4197B03B1E60}"/>
          </ac:spMkLst>
        </pc:spChg>
        <pc:picChg chg="add mod">
          <ac:chgData name="Diptee Chaulagain" userId="edc6e895-a94c-487f-a6ed-8d9c42305742" providerId="ADAL" clId="{6073036F-39BB-429D-BEBB-56D592B91421}" dt="2026-03-25T13:46:59.486" v="1088" actId="1076"/>
          <ac:picMkLst>
            <pc:docMk/>
            <pc:sldMk cId="36630547" sldId="260"/>
            <ac:picMk id="4" creationId="{8D59A144-8059-69DD-3853-36ACA5053778}"/>
          </ac:picMkLst>
        </pc:picChg>
        <pc:picChg chg="del">
          <ac:chgData name="Diptee Chaulagain" userId="edc6e895-a94c-487f-a6ed-8d9c42305742" providerId="ADAL" clId="{6073036F-39BB-429D-BEBB-56D592B91421}" dt="2026-03-25T13:46:06.945" v="1078" actId="478"/>
          <ac:picMkLst>
            <pc:docMk/>
            <pc:sldMk cId="36630547" sldId="260"/>
            <ac:picMk id="8" creationId="{E0FC7E85-ED69-06AD-34FD-893BDEF27C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58EAA-F143-460B-B7D2-1AFB3896BAA4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CB97B-8EFD-4EE9-9350-92639556D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CB97B-8EFD-4EE9-9350-92639556DB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2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CB97B-8EFD-4EE9-9350-92639556DB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8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150"/>
              </a:spcBef>
              <a:spcAft>
                <a:spcPts val="150"/>
              </a:spcAft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CB97B-8EFD-4EE9-9350-92639556DB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CB97B-8EFD-4EE9-9350-92639556DB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4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5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3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2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4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2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8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4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2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9E8E3C-2FCB-4488-BD42-378806D7D807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64B4F7-F444-4046-9114-6524290FB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D4B2F0-7BF9-A2EE-2F4E-F6AF2EE7C9B0}"/>
              </a:ext>
            </a:extLst>
          </p:cNvPr>
          <p:cNvSpPr txBox="1"/>
          <p:nvPr/>
        </p:nvSpPr>
        <p:spPr>
          <a:xfrm>
            <a:off x="827292" y="7821747"/>
            <a:ext cx="624649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Fig. 1: Development of absolute quantification method using chemical selection (a)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schematic overview of steps involved determining CFU/mL and chemical selection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Established OD600 for each isolate to attain ~10^7 cells/mL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CFU/mL measured at the established OD for each isolates by plating in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hMA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(n=4). One sample t-test was performed to compare mean of each isolate to 10^7; all isolate values reflect no significant deviation from target value.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coverage ratio calculated as a ratio of biofilm covered vs uncovered area for coupons grown in MB using the 17-member community in Fig. 2f. Error bar represent standard deviation calculated for a total imaging area of 1 cm</a:t>
            </a:r>
            <a:r>
              <a:rPr lang="en-US" sz="11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7F483EFA-8D73-5B5F-0A61-0EB0C80A4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833"/>
              </p:ext>
            </p:extLst>
          </p:nvPr>
        </p:nvGraphicFramePr>
        <p:xfrm>
          <a:off x="4217359" y="1206724"/>
          <a:ext cx="2410517" cy="111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4541">
                  <a:extLst>
                    <a:ext uri="{9D8B030D-6E8A-4147-A177-3AD203B41FA5}">
                      <a16:colId xmlns:a16="http://schemas.microsoft.com/office/drawing/2014/main" val="678925049"/>
                    </a:ext>
                  </a:extLst>
                </a:gridCol>
                <a:gridCol w="795976">
                  <a:extLst>
                    <a:ext uri="{9D8B030D-6E8A-4147-A177-3AD203B41FA5}">
                      <a16:colId xmlns:a16="http://schemas.microsoft.com/office/drawing/2014/main" val="388050360"/>
                    </a:ext>
                  </a:extLst>
                </a:gridCol>
              </a:tblGrid>
              <a:tr h="318036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98942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ATLC3, ATLC8b, ATLC11, B2, B11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936547"/>
                  </a:ext>
                </a:extLst>
              </a:tr>
              <a:tr h="318036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ATL1, ATL3, ATL28, H02, H13, H22, H25, H26, H27, H29, B13, B27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74629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3F5D3E5-C175-09ED-0A4E-212695B2E670}"/>
              </a:ext>
            </a:extLst>
          </p:cNvPr>
          <p:cNvGrpSpPr/>
          <p:nvPr/>
        </p:nvGrpSpPr>
        <p:grpSpPr>
          <a:xfrm>
            <a:off x="827292" y="1146966"/>
            <a:ext cx="2891711" cy="6167252"/>
            <a:chOff x="827292" y="344866"/>
            <a:chExt cx="2891711" cy="61672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1C4904-932E-380D-2267-B9DD32D827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1437" y="2143349"/>
              <a:ext cx="2817566" cy="4213664"/>
              <a:chOff x="977479" y="283508"/>
              <a:chExt cx="4174693" cy="6243241"/>
            </a:xfrm>
          </p:grpSpPr>
          <p:pic>
            <p:nvPicPr>
              <p:cNvPr id="6" name="Picture 4" descr="Thermo Scientific Nunc 96-Well Polypropylene Storage Microplates 96 Round">
                <a:extLst>
                  <a:ext uri="{FF2B5EF4-FFF2-40B4-BE49-F238E27FC236}">
                    <a16:creationId xmlns:a16="http://schemas.microsoft.com/office/drawing/2014/main" id="{FF6FC7D1-03A0-F551-6CDE-57051B5D2F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21" y="283508"/>
                <a:ext cx="1562330" cy="1562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F0C122-8CB1-D5C7-5705-3F0411F642BC}"/>
                  </a:ext>
                </a:extLst>
              </p:cNvPr>
              <p:cNvSpPr txBox="1"/>
              <p:nvPr/>
            </p:nvSpPr>
            <p:spPr>
              <a:xfrm>
                <a:off x="3335751" y="666290"/>
                <a:ext cx="1520348" cy="68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Inhibitory compound screen (</a:t>
                </a:r>
                <a:r>
                  <a:rPr lang="en-US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Biolog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PM 11-13)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1563F5-4E5C-6887-266E-6B7DDE04D772}"/>
                  </a:ext>
                </a:extLst>
              </p:cNvPr>
              <p:cNvSpPr txBox="1"/>
              <p:nvPr/>
            </p:nvSpPr>
            <p:spPr>
              <a:xfrm>
                <a:off x="3353309" y="2471275"/>
                <a:ext cx="1633251" cy="866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score inhibitors or pairs for selective performance (</a:t>
                </a:r>
                <a:r>
                  <a:rPr lang="en-US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Matlab</a:t>
                </a:r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B267C9-A112-BF07-D6A0-EC4229958E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90" t="2874" r="26171" b="25421"/>
              <a:stretch/>
            </p:blipFill>
            <p:spPr>
              <a:xfrm>
                <a:off x="1068417" y="3855823"/>
                <a:ext cx="2144889" cy="132556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5BB28BA-6908-16B3-CB1A-D47D9D3B9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7479" y="2326231"/>
                <a:ext cx="2285525" cy="1156531"/>
              </a:xfrm>
              <a:prstGeom prst="rect">
                <a:avLst/>
              </a:prstGeom>
            </p:spPr>
          </p:pic>
          <p:sp>
            <p:nvSpPr>
              <p:cNvPr id="11" name="Down Arrow 4">
                <a:extLst>
                  <a:ext uri="{FF2B5EF4-FFF2-40B4-BE49-F238E27FC236}">
                    <a16:creationId xmlns:a16="http://schemas.microsoft.com/office/drawing/2014/main" id="{BAF6DBF7-3160-276E-847A-4D9670E2F02E}"/>
                  </a:ext>
                </a:extLst>
              </p:cNvPr>
              <p:cNvSpPr/>
              <p:nvPr/>
            </p:nvSpPr>
            <p:spPr>
              <a:xfrm>
                <a:off x="1923280" y="1937211"/>
                <a:ext cx="438834" cy="31333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Down Arrow 12">
                <a:extLst>
                  <a:ext uri="{FF2B5EF4-FFF2-40B4-BE49-F238E27FC236}">
                    <a16:creationId xmlns:a16="http://schemas.microsoft.com/office/drawing/2014/main" id="{6A3C70E4-1D42-6A12-04B3-E8512834DE1F}"/>
                  </a:ext>
                </a:extLst>
              </p:cNvPr>
              <p:cNvSpPr/>
              <p:nvPr/>
            </p:nvSpPr>
            <p:spPr>
              <a:xfrm>
                <a:off x="1948129" y="3571832"/>
                <a:ext cx="438834" cy="31333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E6815BB-C6B4-B3BA-6643-90A145EFA79F}"/>
                  </a:ext>
                </a:extLst>
              </p:cNvPr>
              <p:cNvSpPr txBox="1"/>
              <p:nvPr/>
            </p:nvSpPr>
            <p:spPr>
              <a:xfrm>
                <a:off x="3353309" y="4112987"/>
                <a:ext cx="1550783" cy="68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validate and optimize dosages </a:t>
                </a:r>
              </a:p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using plate reader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EF561E-A87D-40E3-D707-B4F169C6763F}"/>
                  </a:ext>
                </a:extLst>
              </p:cNvPr>
              <p:cNvSpPr txBox="1"/>
              <p:nvPr/>
            </p:nvSpPr>
            <p:spPr>
              <a:xfrm>
                <a:off x="3353309" y="5660308"/>
                <a:ext cx="1798863" cy="866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Select concentration and verify non-target inhibition in plate (CFU/mL)</a:t>
                </a:r>
              </a:p>
            </p:txBody>
          </p:sp>
          <p:sp>
            <p:nvSpPr>
              <p:cNvPr id="15" name="Down Arrow 12">
                <a:extLst>
                  <a:ext uri="{FF2B5EF4-FFF2-40B4-BE49-F238E27FC236}">
                    <a16:creationId xmlns:a16="http://schemas.microsoft.com/office/drawing/2014/main" id="{E6B44E47-4E95-4A47-A92B-DF7671F98653}"/>
                  </a:ext>
                </a:extLst>
              </p:cNvPr>
              <p:cNvSpPr/>
              <p:nvPr/>
            </p:nvSpPr>
            <p:spPr>
              <a:xfrm>
                <a:off x="1921444" y="5364866"/>
                <a:ext cx="438834" cy="31333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1C76D5E-0770-38C9-D7F5-361AA0684F5A}"/>
                  </a:ext>
                </a:extLst>
              </p:cNvPr>
              <p:cNvGrpSpPr/>
              <p:nvPr/>
            </p:nvGrpSpPr>
            <p:grpSpPr>
              <a:xfrm>
                <a:off x="1019588" y="5855431"/>
                <a:ext cx="901856" cy="500616"/>
                <a:chOff x="1019588" y="5855431"/>
                <a:chExt cx="901856" cy="500616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FC52B8B-CAA1-2A4A-FF0D-230A1EF7FF75}"/>
                    </a:ext>
                  </a:extLst>
                </p:cNvPr>
                <p:cNvSpPr/>
                <p:nvPr/>
              </p:nvSpPr>
              <p:spPr>
                <a:xfrm>
                  <a:off x="1030693" y="5855431"/>
                  <a:ext cx="890751" cy="500616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DEE0B0C-3A2E-98F9-C7C5-D53B66392D10}"/>
                    </a:ext>
                  </a:extLst>
                </p:cNvPr>
                <p:cNvSpPr txBox="1"/>
                <p:nvPr/>
              </p:nvSpPr>
              <p:spPr>
                <a:xfrm flipH="1">
                  <a:off x="1019588" y="5896769"/>
                  <a:ext cx="890751" cy="3192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Media</a:t>
                  </a:r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E849311-E393-B8A2-8D2C-36AAB0423E82}"/>
                  </a:ext>
                </a:extLst>
              </p:cNvPr>
              <p:cNvSpPr/>
              <p:nvPr/>
            </p:nvSpPr>
            <p:spPr>
              <a:xfrm>
                <a:off x="2137021" y="5847861"/>
                <a:ext cx="890751" cy="500616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A7B134-FC06-7E22-5DC2-29813E2AB5E5}"/>
                  </a:ext>
                </a:extLst>
              </p:cNvPr>
              <p:cNvSpPr txBox="1"/>
              <p:nvPr/>
            </p:nvSpPr>
            <p:spPr>
              <a:xfrm flipH="1">
                <a:off x="1983957" y="5759395"/>
                <a:ext cx="1798863" cy="501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Media + inhibitory compound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352E6D-3B8E-3889-D5A9-4F836C79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393" t="10604" r="7874" b="4733"/>
            <a:stretch/>
          </p:blipFill>
          <p:spPr>
            <a:xfrm>
              <a:off x="1199623" y="454668"/>
              <a:ext cx="968813" cy="1371600"/>
            </a:xfrm>
            <a:prstGeom prst="rect">
              <a:avLst/>
            </a:prstGeom>
          </p:spPr>
        </p:pic>
        <p:sp>
          <p:nvSpPr>
            <p:cNvPr id="24" name="Down Arrow 4">
              <a:extLst>
                <a:ext uri="{FF2B5EF4-FFF2-40B4-BE49-F238E27FC236}">
                  <a16:creationId xmlns:a16="http://schemas.microsoft.com/office/drawing/2014/main" id="{C3EEFB6E-AFA2-7A28-E705-1EECF674ECB4}"/>
                </a:ext>
              </a:extLst>
            </p:cNvPr>
            <p:cNvSpPr/>
            <p:nvPr/>
          </p:nvSpPr>
          <p:spPr>
            <a:xfrm>
              <a:off x="1497270" y="1934977"/>
              <a:ext cx="296176" cy="21147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BDEEAA-7FC4-54D8-6105-043D2B5E5AC6}"/>
                </a:ext>
              </a:extLst>
            </p:cNvPr>
            <p:cNvSpPr txBox="1"/>
            <p:nvPr/>
          </p:nvSpPr>
          <p:spPr>
            <a:xfrm>
              <a:off x="2513998" y="828843"/>
              <a:ext cx="8601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Establish OD600 for 10^7 cells/mL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A81DB3-CD9F-0BF5-9618-CCD7323E3627}"/>
                </a:ext>
              </a:extLst>
            </p:cNvPr>
            <p:cNvSpPr/>
            <p:nvPr/>
          </p:nvSpPr>
          <p:spPr>
            <a:xfrm>
              <a:off x="880171" y="367268"/>
              <a:ext cx="2838832" cy="614485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9F6726-BAFF-F045-A837-A663E39DB06D}"/>
                </a:ext>
              </a:extLst>
            </p:cNvPr>
            <p:cNvSpPr txBox="1"/>
            <p:nvPr/>
          </p:nvSpPr>
          <p:spPr>
            <a:xfrm>
              <a:off x="827292" y="344866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E6122DD-9BD7-DF0A-4631-5DB7D6F58D9F}"/>
              </a:ext>
            </a:extLst>
          </p:cNvPr>
          <p:cNvSpPr txBox="1"/>
          <p:nvPr/>
        </p:nvSpPr>
        <p:spPr>
          <a:xfrm>
            <a:off x="3814926" y="1144251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4AAC3-28EF-A4C0-8830-D268CB783BDE}"/>
              </a:ext>
            </a:extLst>
          </p:cNvPr>
          <p:cNvSpPr txBox="1"/>
          <p:nvPr/>
        </p:nvSpPr>
        <p:spPr>
          <a:xfrm>
            <a:off x="3772653" y="227938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3F249C-8973-5BC8-0EB1-EE5395B143EB}"/>
              </a:ext>
            </a:extLst>
          </p:cNvPr>
          <p:cNvSpPr txBox="1"/>
          <p:nvPr/>
        </p:nvSpPr>
        <p:spPr>
          <a:xfrm>
            <a:off x="3699478" y="5263088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E2ED87-8E34-40C7-620F-0803031564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924" y="2727240"/>
            <a:ext cx="2772561" cy="2194560"/>
          </a:xfrm>
          <a:prstGeom prst="rect">
            <a:avLst/>
          </a:prstGeom>
        </p:spPr>
      </p:pic>
      <p:pic>
        <p:nvPicPr>
          <p:cNvPr id="33" name="Picture 32" descr="A graph of a number of days&#10;&#10;AI-generated content may be incorrect.">
            <a:extLst>
              <a:ext uri="{FF2B5EF4-FFF2-40B4-BE49-F238E27FC236}">
                <a16:creationId xmlns:a16="http://schemas.microsoft.com/office/drawing/2014/main" id="{62F5993B-AC5D-FC73-E182-3C05A4B08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85" y="5746758"/>
            <a:ext cx="1959864" cy="12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F0348FBE-B8EC-77C0-2757-4C4426C64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5"/>
          <a:stretch>
            <a:fillRect/>
          </a:stretch>
        </p:blipFill>
        <p:spPr>
          <a:xfrm>
            <a:off x="880195" y="1200743"/>
            <a:ext cx="5571744" cy="4353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BF725-D26E-9474-2B6D-33235F623243}"/>
              </a:ext>
            </a:extLst>
          </p:cNvPr>
          <p:cNvSpPr txBox="1"/>
          <p:nvPr/>
        </p:nvSpPr>
        <p:spPr>
          <a:xfrm>
            <a:off x="685800" y="6214533"/>
            <a:ext cx="626364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Fig. 2: Top-down assembly identifies media effect. Biofilm initiated with 17 members in three media with different nutrition level. Principal coordinate analysis (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PCoA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based on (a)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Morisita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-Horn (b) Jaccard dissimilarity (refer to Fig. 3e for Bray-Curtis metric) and ellipse by media represent distinct community composition in 1% MB in ASW, verified by PERMANOVA analysis. Bonferroni correction was applied for pairwise analysis. </a:t>
            </a:r>
          </a:p>
        </p:txBody>
      </p:sp>
    </p:spTree>
    <p:extLst>
      <p:ext uri="{BB962C8B-B14F-4D97-AF65-F5344CB8AC3E}">
        <p14:creationId xmlns:p14="http://schemas.microsoft.com/office/powerpoint/2010/main" val="2595271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1CE4DD-19D1-6344-6E68-C24641D379CA}"/>
              </a:ext>
            </a:extLst>
          </p:cNvPr>
          <p:cNvSpPr txBox="1"/>
          <p:nvPr/>
        </p:nvSpPr>
        <p:spPr>
          <a:xfrm>
            <a:off x="1047100" y="7523891"/>
            <a:ext cx="5871606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Fig. 3: Growth and interaction in community members. (a)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 curve generated by measuring OD600 for 72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17 isolates used in the biofilm community in three different media: MB, VNSS and 1% MB in ASW. Each curve represents mean of 3 biological replicates with two technical replicates in each replicate. Shaded area represent standard deviation calculated from three replicates.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Interaction observed using coculture spotting assay compared to individual growth in two different media types. Plates were imaged at  2 days post spotting for half Marine Agar (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hMA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and 4 days post spotting for 1% MB in ASW agar plates due to slow growth in latter media. Three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spottings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three different plates were performed for each media type and only one representative image is presented. Scale bar = 5 mm. </a:t>
            </a:r>
          </a:p>
        </p:txBody>
      </p:sp>
      <p:pic>
        <p:nvPicPr>
          <p:cNvPr id="10" name="Picture 9" descr="A grid of images with orange circles&#10;&#10;AI-generated content may be incorrect.">
            <a:extLst>
              <a:ext uri="{FF2B5EF4-FFF2-40B4-BE49-F238E27FC236}">
                <a16:creationId xmlns:a16="http://schemas.microsoft.com/office/drawing/2014/main" id="{477CA252-D724-73FF-859A-6D5AC42B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3" r="17065"/>
          <a:stretch>
            <a:fillRect/>
          </a:stretch>
        </p:blipFill>
        <p:spPr>
          <a:xfrm>
            <a:off x="975106" y="5659853"/>
            <a:ext cx="5943600" cy="1592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9A144-8059-69DD-3853-36ACA505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83" y="861055"/>
            <a:ext cx="5626608" cy="4614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ED0DC-AC59-AF1B-02EB-A62A2E90D075}"/>
              </a:ext>
            </a:extLst>
          </p:cNvPr>
          <p:cNvSpPr txBox="1"/>
          <p:nvPr/>
        </p:nvSpPr>
        <p:spPr>
          <a:xfrm>
            <a:off x="1052510" y="73025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90CD-1755-805D-6663-4197B03B1E60}"/>
              </a:ext>
            </a:extLst>
          </p:cNvPr>
          <p:cNvSpPr txBox="1"/>
          <p:nvPr/>
        </p:nvSpPr>
        <p:spPr>
          <a:xfrm>
            <a:off x="1043869" y="5433636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630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75E5F9-0DFC-C35E-085C-BE0AB3D32F12}"/>
              </a:ext>
            </a:extLst>
          </p:cNvPr>
          <p:cNvSpPr txBox="1"/>
          <p:nvPr/>
        </p:nvSpPr>
        <p:spPr>
          <a:xfrm>
            <a:off x="647700" y="7860665"/>
            <a:ext cx="6410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Fig 4: Phylogenetic relatedness of the 17 isolates used in the biofilm community assembly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The phylogenetic relatedness is inferred </a:t>
            </a:r>
            <a:r>
              <a:rPr lang="en-US" sz="11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the Maximum Likelihood method and Tamura-Nei model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based on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V3-V4 region of 16S rRNA gene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16S rRNA gene . The tree represents the highest log likelihood result of 1000 bootstrap and drawn to scale 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branch lengths measured in the number of substitutions per site using MEGA 11. The parenthesis show isolate groups with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same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branch length or 100% identical sequences.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2E317E-49B9-27F0-2F75-9AA5C095974A}"/>
              </a:ext>
            </a:extLst>
          </p:cNvPr>
          <p:cNvSpPr txBox="1"/>
          <p:nvPr/>
        </p:nvSpPr>
        <p:spPr>
          <a:xfrm>
            <a:off x="647700" y="92046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9C01D8-B664-8963-C817-A59AC162D960}"/>
              </a:ext>
            </a:extLst>
          </p:cNvPr>
          <p:cNvGrpSpPr/>
          <p:nvPr/>
        </p:nvGrpSpPr>
        <p:grpSpPr>
          <a:xfrm>
            <a:off x="3117826" y="1053731"/>
            <a:ext cx="3420099" cy="6540501"/>
            <a:chOff x="3117826" y="1053731"/>
            <a:chExt cx="3420099" cy="65405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AEDCAC-B634-BCA3-617C-E0A6511FCBB1}"/>
                </a:ext>
              </a:extLst>
            </p:cNvPr>
            <p:cNvGrpSpPr/>
            <p:nvPr/>
          </p:nvGrpSpPr>
          <p:grpSpPr>
            <a:xfrm>
              <a:off x="3117826" y="1053731"/>
              <a:ext cx="3420099" cy="6540501"/>
              <a:chOff x="3317851" y="1053731"/>
              <a:chExt cx="3420099" cy="6540501"/>
            </a:xfrm>
          </p:grpSpPr>
          <p:pic>
            <p:nvPicPr>
              <p:cNvPr id="5" name="Picture 4" descr="A diagram of a tree&#10;&#10;AI-generated content may be incorrect.">
                <a:extLst>
                  <a:ext uri="{FF2B5EF4-FFF2-40B4-BE49-F238E27FC236}">
                    <a16:creationId xmlns:a16="http://schemas.microsoft.com/office/drawing/2014/main" id="{CA41AB2A-2BC4-9360-0AD2-1D20D48F4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2" b="7409"/>
              <a:stretch/>
            </p:blipFill>
            <p:spPr>
              <a:xfrm>
                <a:off x="3317851" y="1053731"/>
                <a:ext cx="3420099" cy="6540501"/>
              </a:xfrm>
              <a:prstGeom prst="rect">
                <a:avLst/>
              </a:prstGeom>
            </p:spPr>
          </p:pic>
          <p:sp>
            <p:nvSpPr>
              <p:cNvPr id="17" name="Right Brace 16">
                <a:extLst>
                  <a:ext uri="{FF2B5EF4-FFF2-40B4-BE49-F238E27FC236}">
                    <a16:creationId xmlns:a16="http://schemas.microsoft.com/office/drawing/2014/main" id="{A27FB9CD-C06C-7588-0AE5-296B1486BFA8}"/>
                  </a:ext>
                </a:extLst>
              </p:cNvPr>
              <p:cNvSpPr/>
              <p:nvPr/>
            </p:nvSpPr>
            <p:spPr>
              <a:xfrm>
                <a:off x="6324600" y="6388100"/>
                <a:ext cx="259693" cy="382946"/>
              </a:xfrm>
              <a:prstGeom prst="rightBrac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Brace 17">
                <a:extLst>
                  <a:ext uri="{FF2B5EF4-FFF2-40B4-BE49-F238E27FC236}">
                    <a16:creationId xmlns:a16="http://schemas.microsoft.com/office/drawing/2014/main" id="{B2A074F9-0506-7D30-A9F2-D5C8AD996CCE}"/>
                  </a:ext>
                </a:extLst>
              </p:cNvPr>
              <p:cNvSpPr/>
              <p:nvPr/>
            </p:nvSpPr>
            <p:spPr>
              <a:xfrm>
                <a:off x="6215686" y="1182072"/>
                <a:ext cx="259693" cy="1040428"/>
              </a:xfrm>
              <a:prstGeom prst="rightBrac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25A637A-7CFE-E1DA-390D-F9D455D6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3918" y="2856890"/>
              <a:ext cx="337402" cy="137160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3F98D2-F82F-A3D4-DA9E-52A63744E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26" y="1618329"/>
            <a:ext cx="2627604" cy="365791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BC1BA7D-0CFA-E718-F976-CC1BC0F13DCB}"/>
              </a:ext>
            </a:extLst>
          </p:cNvPr>
          <p:cNvSpPr txBox="1"/>
          <p:nvPr/>
        </p:nvSpPr>
        <p:spPr>
          <a:xfrm>
            <a:off x="3439514" y="920462"/>
            <a:ext cx="271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78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raphs and diagrams&#10;&#10;AI-generated content may be incorrect.">
            <a:extLst>
              <a:ext uri="{FF2B5EF4-FFF2-40B4-BE49-F238E27FC236}">
                <a16:creationId xmlns:a16="http://schemas.microsoft.com/office/drawing/2014/main" id="{45F49A77-CD51-3493-DA84-D942CF745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6" y="774192"/>
            <a:ext cx="5611368" cy="851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841C52-2483-735D-4BA1-7F05ABACA04F}"/>
              </a:ext>
            </a:extLst>
          </p:cNvPr>
          <p:cNvSpPr txBox="1"/>
          <p:nvPr/>
        </p:nvSpPr>
        <p:spPr>
          <a:xfrm>
            <a:off x="655587" y="911018"/>
            <a:ext cx="588237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Supplementary Fig. 5: Temporal effect on biofilm growth and β-diversity. (a)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 view of OCT image (5*5*2mm) displaying biofilm coverage observed in 14 member community without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Pseudoalteromonases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1% MB in ASW.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Abundance of H29 in 14-member community in Fig. 5a with replicates plotted separately. Principal coordinate analysis (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PCoA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based on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Morisita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-Horn [PERMANOVA;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(&gt;F) = 0.423] and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(d)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Jaccard [PERMANOVA;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(&gt;F) = 0.74] dissimilarity index testing day effect in 14-member community in Fig. 5a. Bray-Curtis dissimilarity and </a:t>
            </a: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PERMANOVA analysis shows absence of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replicate effect in the biofilm diversity in </a:t>
            </a: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14-member community in 1% MB in ASW (see Fig. 5c for day effect); ellipses are drawn </a:t>
            </a: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replicates; PERMANOVA;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(&gt;F) = 0.664 and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absence of day effect in the biofilm diversity in </a:t>
            </a: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17-member community in three different media (media effect in Fig. 3e); ellipses are </a:t>
            </a: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drawn by days; PERMANOVA;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(&gt;F) = 0.892.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Total cell abundance in the 14-member biofilm community compared with the total abundance in single isolate biofilm.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(h)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Analysis of total abundance of only the chitinase producers in the biofilm initiated with 14-members in 1% MB in ASW in Fig. 5e shows an increasing trend but absence of significant increase in abundance of chitinase producers (One way ANOVA with Tukey pairwise comparison).</a:t>
            </a:r>
          </a:p>
        </p:txBody>
      </p:sp>
    </p:spTree>
    <p:extLst>
      <p:ext uri="{BB962C8B-B14F-4D97-AF65-F5344CB8AC3E}">
        <p14:creationId xmlns:p14="http://schemas.microsoft.com/office/powerpoint/2010/main" val="1976227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15480</TotalTime>
  <Words>833</Words>
  <Application>Microsoft Office PowerPoint</Application>
  <PresentationFormat>Custom</PresentationFormat>
  <Paragraphs>37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Diptee Chaulagain</dc:creator>
  <cp:lastModifiedBy>Diptee Chaulagain</cp:lastModifiedBy>
  <cp:revision>1</cp:revision>
  <dcterms:created xsi:type="dcterms:W3CDTF">2025-05-07T19:53:45Z</dcterms:created>
  <dcterms:modified xsi:type="dcterms:W3CDTF">2026-03-25T13:47:27Z</dcterms:modified>
</cp:coreProperties>
</file>