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8" d="100"/>
          <a:sy n="78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AEAE6ED-63D7-40D4-88AA-D07CBB343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930785"/>
              </p:ext>
            </p:extLst>
          </p:nvPr>
        </p:nvGraphicFramePr>
        <p:xfrm>
          <a:off x="360000" y="887730"/>
          <a:ext cx="8424000" cy="3553627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50127300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416695931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126823635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548101206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63583823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07600120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Univariate</a:t>
                      </a: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Multivariate</a:t>
                      </a:r>
                    </a:p>
                  </a:txBody>
                  <a:tcPr marL="5220" marR="5220" marT="522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7534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p value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 value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95%CI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752838"/>
                  </a:ext>
                </a:extLst>
              </a:tr>
              <a:tr h="2590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Background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u="none" strike="noStrike" dirty="0">
                          <a:effectLst/>
                        </a:rPr>
                        <a:t>Sex</a:t>
                      </a:r>
                      <a:r>
                        <a:rPr lang="en-US" sz="1200" u="none" strike="noStrike" dirty="0">
                          <a:effectLst/>
                        </a:rPr>
                        <a:t> (Male)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0.1905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1803490286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Tumor location (Anastomosis)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0.9555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4179469012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Initial gastric disease (Malignant)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0.0139</a:t>
                      </a:r>
                      <a:endParaRPr lang="en-US" altLang="ja-JP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0.0141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4.151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1.333-12.93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4157913058"/>
                  </a:ext>
                </a:extLst>
              </a:tr>
              <a:tr h="2590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Tumor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</a:rPr>
                        <a:t>pT</a:t>
                      </a:r>
                      <a:r>
                        <a:rPr lang="ja-JP" altLang="en-US" sz="1200" u="none" strike="noStrike" dirty="0">
                          <a:effectLst/>
                        </a:rPr>
                        <a:t> </a:t>
                      </a:r>
                      <a:r>
                        <a:rPr lang="en-US" altLang="ja-JP" sz="1200" u="none" strike="noStrike" dirty="0">
                          <a:effectLst/>
                        </a:rPr>
                        <a:t>(</a:t>
                      </a:r>
                      <a:r>
                        <a:rPr lang="ja-JP" altLang="en-US" sz="1200" u="none" strike="noStrike" dirty="0">
                          <a:effectLst/>
                        </a:rPr>
                        <a:t>≥</a:t>
                      </a:r>
                      <a:r>
                        <a:rPr lang="en-US" altLang="ja-JP" sz="1200" u="none" strike="noStrike" dirty="0">
                          <a:effectLst/>
                        </a:rPr>
                        <a:t>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0.0593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4203613327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</a:rPr>
                        <a:t>pN</a:t>
                      </a:r>
                      <a:r>
                        <a:rPr lang="en-US" sz="1200" u="none" strike="noStrike" dirty="0">
                          <a:effectLst/>
                        </a:rPr>
                        <a:t> (+)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0.0061</a:t>
                      </a:r>
                      <a:endParaRPr lang="en-US" altLang="ja-JP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0.1983</a:t>
                      </a: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1351201512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</a:rPr>
                        <a:t>pStage</a:t>
                      </a:r>
                      <a:r>
                        <a:rPr lang="en-US" sz="1200" u="none" strike="noStrike" dirty="0">
                          <a:effectLst/>
                        </a:rPr>
                        <a:t> (</a:t>
                      </a:r>
                      <a:r>
                        <a:rPr lang="ja-JP" altLang="en-US" sz="1200" u="none" strike="noStrike" dirty="0">
                          <a:effectLst/>
                        </a:rPr>
                        <a:t>≥</a:t>
                      </a:r>
                      <a:r>
                        <a:rPr lang="en-US" altLang="ja-JP" sz="1200" u="none" strike="noStrike" dirty="0">
                          <a:effectLst/>
                        </a:rPr>
                        <a:t>II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0.0158</a:t>
                      </a:r>
                      <a:endParaRPr lang="en-US" altLang="ja-JP" sz="12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0.0945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1387527310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Histology (Undifferentiated type)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0.1745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1592090872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Ly (+)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0.521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4148244243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V (+)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0.3126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1469901545"/>
                  </a:ext>
                </a:extLst>
              </a:tr>
              <a:tr h="332767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Surgical</a:t>
                      </a:r>
                      <a:endParaRPr kumimoji="1" lang="ja-JP" altLang="en-US" sz="1200" b="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LGA (+)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0.157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3957877725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Reconstruction method at initial surgery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Billroth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-I)</a:t>
                      </a: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0.3392</a:t>
                      </a: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メイリオ" panose="020B0604030504040204" pitchFamily="50" charset="-128"/>
                      </a:endParaRPr>
                    </a:p>
                  </a:txBody>
                  <a:tcPr marL="5220" marR="5220" marT="5220" marB="0" anchor="ctr"/>
                </a:tc>
                <a:extLst>
                  <a:ext uri="{0D108BD9-81ED-4DB2-BD59-A6C34878D82A}">
                    <a16:rowId xmlns:a16="http://schemas.microsoft.com/office/drawing/2014/main" val="302162808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662F49-835B-4B39-8D34-BE60DFA695A9}"/>
              </a:ext>
            </a:extLst>
          </p:cNvPr>
          <p:cNvSpPr txBox="1"/>
          <p:nvPr/>
        </p:nvSpPr>
        <p:spPr>
          <a:xfrm>
            <a:off x="436789" y="293914"/>
            <a:ext cx="6094297" cy="359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40000"/>
              </a:lnSpc>
              <a:spcBef>
                <a:spcPts val="1800"/>
              </a:spcBef>
              <a:spcAft>
                <a:spcPts val="1800"/>
              </a:spcAft>
            </a:pPr>
            <a:r>
              <a:rPr kumimoji="1" lang="en-US" altLang="ja-JP" sz="1400" dirty="0"/>
              <a:t>Table 2.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Predictors of overall survival: univariate and multivariate analyses.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94834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19595</TotalTime>
  <Words>89</Words>
  <Application>Microsoft Office PowerPoint</Application>
  <PresentationFormat>画面に合わせる (16:9)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171</cp:revision>
  <dcterms:created xsi:type="dcterms:W3CDTF">2018-02-06T02:41:00Z</dcterms:created>
  <dcterms:modified xsi:type="dcterms:W3CDTF">2021-10-07T12:36:02Z</dcterms:modified>
</cp:coreProperties>
</file>