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3" r:id="rId2"/>
  </p:sldIdLst>
  <p:sldSz cx="9144000" cy="5143500" type="screen16x9"/>
  <p:notesSz cx="6858000" cy="9144000"/>
  <p:defaultTextStyle>
    <a:defPPr>
      <a:defRPr lang="ja-JP"/>
    </a:defPPr>
    <a:lvl1pPr marL="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垣内 慶彦" initials="垣内" lastIdx="1" clrIdx="0">
    <p:extLst>
      <p:ext uri="{19B8F6BF-5375-455C-9EA6-DF929625EA0E}">
        <p15:presenceInfo xmlns:p15="http://schemas.microsoft.com/office/powerpoint/2012/main" userId="S-1-5-21-3556373173-190067070-3663900521-10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11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スタイル (中間)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6464" autoAdjust="0"/>
  </p:normalViewPr>
  <p:slideViewPr>
    <p:cSldViewPr snapToGrid="0">
      <p:cViewPr varScale="1">
        <p:scale>
          <a:sx n="78" d="100"/>
          <a:sy n="78" d="100"/>
        </p:scale>
        <p:origin x="96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AF5C3-7AA9-4DFD-8A50-8F8CD8144CE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7D764-BB0C-44CF-A0BC-CE4FCAE9FE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781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5A0454-6EC0-4A58-96D8-28E11E24C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1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310F7F66-94BB-4D43-BD12-4D8F71A817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1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8" indent="0" algn="ctr">
              <a:buNone/>
              <a:defRPr sz="1500"/>
            </a:lvl2pPr>
            <a:lvl3pPr marL="685775" indent="0" algn="ctr">
              <a:buNone/>
              <a:defRPr sz="1350"/>
            </a:lvl3pPr>
            <a:lvl4pPr marL="1028663" indent="0" algn="ctr">
              <a:buNone/>
              <a:defRPr sz="1200"/>
            </a:lvl4pPr>
            <a:lvl5pPr marL="1371551" indent="0" algn="ctr">
              <a:buNone/>
              <a:defRPr sz="1200"/>
            </a:lvl5pPr>
            <a:lvl6pPr marL="1714439" indent="0" algn="ctr">
              <a:buNone/>
              <a:defRPr sz="1200"/>
            </a:lvl6pPr>
            <a:lvl7pPr marL="2057327" indent="0" algn="ctr">
              <a:buNone/>
              <a:defRPr sz="1200"/>
            </a:lvl7pPr>
            <a:lvl8pPr marL="2400214" indent="0" algn="ctr">
              <a:buNone/>
              <a:defRPr sz="1200"/>
            </a:lvl8pPr>
            <a:lvl9pPr marL="2743102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6B100B-B5FB-4B6F-AEF3-1D0417575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9C6544-7F07-48DB-8CEA-34845A520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D05FCA-1672-47D1-B368-082893E3B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971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93064B-17D0-42BD-B0A2-3F6D8D65F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3887593-404C-4198-83A8-B61C11DC0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BD25D5-4F1A-4C14-8A0A-63B41FDE6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684353-3270-4056-8388-AC4D9FBF3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3C4661-CC6E-43AD-B619-91BC81B7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01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94B398-83B7-49BB-98A3-DD04FF83B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3C37A0-40DE-48BE-9A11-0C91F37C1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75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3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2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0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F9040F-836B-4840-A638-68F14B2B4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568062-7858-47CF-A474-20F7274C7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BB1A32-EF1E-495F-B98F-6723061BF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17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19DF13-9C23-418E-B45C-B38329F21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F42E7BE-5FD6-46EF-8BE2-CBD6AC8F2E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AFFC484-142D-49FC-BFAB-DBAD6D6D7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AEF6657-6245-467E-84DC-AC2A3AB14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622C2E3-0690-43E8-9A3A-4B09756FE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F55BA9-9E94-4BC0-8029-057EB0CC3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702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62037B-DE32-413B-8EAB-1A1583556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2665D8-4F7B-4F4D-A04C-099208D42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8" indent="0">
              <a:buNone/>
              <a:defRPr sz="1500" b="1"/>
            </a:lvl2pPr>
            <a:lvl3pPr marL="685775" indent="0">
              <a:buNone/>
              <a:defRPr sz="1350" b="1"/>
            </a:lvl3pPr>
            <a:lvl4pPr marL="1028663" indent="0">
              <a:buNone/>
              <a:defRPr sz="1200" b="1"/>
            </a:lvl4pPr>
            <a:lvl5pPr marL="1371551" indent="0">
              <a:buNone/>
              <a:defRPr sz="1200" b="1"/>
            </a:lvl5pPr>
            <a:lvl6pPr marL="1714439" indent="0">
              <a:buNone/>
              <a:defRPr sz="1200" b="1"/>
            </a:lvl6pPr>
            <a:lvl7pPr marL="2057327" indent="0">
              <a:buNone/>
              <a:defRPr sz="1200" b="1"/>
            </a:lvl7pPr>
            <a:lvl8pPr marL="2400214" indent="0">
              <a:buNone/>
              <a:defRPr sz="1200" b="1"/>
            </a:lvl8pPr>
            <a:lvl9pPr marL="2743102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9573D45-9C1B-4C2F-A4F7-1A1B6DE7D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0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C792BE7-376C-4135-B354-44013CD39E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8" indent="0">
              <a:buNone/>
              <a:defRPr sz="1500" b="1"/>
            </a:lvl2pPr>
            <a:lvl3pPr marL="685775" indent="0">
              <a:buNone/>
              <a:defRPr sz="1350" b="1"/>
            </a:lvl3pPr>
            <a:lvl4pPr marL="1028663" indent="0">
              <a:buNone/>
              <a:defRPr sz="1200" b="1"/>
            </a:lvl4pPr>
            <a:lvl5pPr marL="1371551" indent="0">
              <a:buNone/>
              <a:defRPr sz="1200" b="1"/>
            </a:lvl5pPr>
            <a:lvl6pPr marL="1714439" indent="0">
              <a:buNone/>
              <a:defRPr sz="1200" b="1"/>
            </a:lvl6pPr>
            <a:lvl7pPr marL="2057327" indent="0">
              <a:buNone/>
              <a:defRPr sz="1200" b="1"/>
            </a:lvl7pPr>
            <a:lvl8pPr marL="2400214" indent="0">
              <a:buNone/>
              <a:defRPr sz="1200" b="1"/>
            </a:lvl8pPr>
            <a:lvl9pPr marL="2743102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6EF455A-4261-48DC-855D-CAA87467D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7"/>
            <a:ext cx="3887391" cy="2763440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125A0D5-C358-4410-BAE8-4F7DD1005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68EF662-B55C-457F-B554-3A951402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2A44AF5-D30C-4597-95FF-3AD4E9DB3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596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030DB2-8E49-4961-85C6-32132CD65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A6C3BC1-E824-4496-A0D9-259D1E66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8755D80-3A0A-4E6F-B16E-8263B7181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ED019F0-E210-4D37-9B09-058325502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025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DA66DAE-4D62-42F0-88EF-9FA60AE35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38A5704-5147-477F-A2C5-3D2D33379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F9660C-709C-45B2-9E2C-53EB166F7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44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F79FD6-40CF-45E9-B571-6DBC13A3E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42901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76FA6C4-402F-4126-BC39-58BF79AAC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2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62D4718-9796-4116-9A86-B70506BB5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8" indent="0">
              <a:buNone/>
              <a:defRPr sz="1050"/>
            </a:lvl2pPr>
            <a:lvl3pPr marL="685775" indent="0">
              <a:buNone/>
              <a:defRPr sz="900"/>
            </a:lvl3pPr>
            <a:lvl4pPr marL="1028663" indent="0">
              <a:buNone/>
              <a:defRPr sz="750"/>
            </a:lvl4pPr>
            <a:lvl5pPr marL="1371551" indent="0">
              <a:buNone/>
              <a:defRPr sz="750"/>
            </a:lvl5pPr>
            <a:lvl6pPr marL="1714439" indent="0">
              <a:buNone/>
              <a:defRPr sz="750"/>
            </a:lvl6pPr>
            <a:lvl7pPr marL="2057327" indent="0">
              <a:buNone/>
              <a:defRPr sz="750"/>
            </a:lvl7pPr>
            <a:lvl8pPr marL="2400214" indent="0">
              <a:buNone/>
              <a:defRPr sz="750"/>
            </a:lvl8pPr>
            <a:lvl9pPr marL="2743102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4D118DA-68B5-4094-A289-52C1EBEB0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6FFBADC-4251-448B-9510-13B7B5003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7AD1259-F998-4193-9455-C221F2A00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419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F656C0-FCCC-44C2-A1C6-B6688B8AF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42901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B2FC8CD-6C31-4461-BAA8-86549A962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2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88" indent="0">
              <a:buNone/>
              <a:defRPr sz="2100"/>
            </a:lvl2pPr>
            <a:lvl3pPr marL="685775" indent="0">
              <a:buNone/>
              <a:defRPr sz="1800"/>
            </a:lvl3pPr>
            <a:lvl4pPr marL="1028663" indent="0">
              <a:buNone/>
              <a:defRPr sz="1500"/>
            </a:lvl4pPr>
            <a:lvl5pPr marL="1371551" indent="0">
              <a:buNone/>
              <a:defRPr sz="1500"/>
            </a:lvl5pPr>
            <a:lvl6pPr marL="1714439" indent="0">
              <a:buNone/>
              <a:defRPr sz="1500"/>
            </a:lvl6pPr>
            <a:lvl7pPr marL="2057327" indent="0">
              <a:buNone/>
              <a:defRPr sz="1500"/>
            </a:lvl7pPr>
            <a:lvl8pPr marL="2400214" indent="0">
              <a:buNone/>
              <a:defRPr sz="1500"/>
            </a:lvl8pPr>
            <a:lvl9pPr marL="2743102" indent="0">
              <a:buNone/>
              <a:defRPr sz="15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BE0D259-EFAD-4D67-9F72-4CD0C36BF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8" indent="0">
              <a:buNone/>
              <a:defRPr sz="1050"/>
            </a:lvl2pPr>
            <a:lvl3pPr marL="685775" indent="0">
              <a:buNone/>
              <a:defRPr sz="900"/>
            </a:lvl3pPr>
            <a:lvl4pPr marL="1028663" indent="0">
              <a:buNone/>
              <a:defRPr sz="750"/>
            </a:lvl4pPr>
            <a:lvl5pPr marL="1371551" indent="0">
              <a:buNone/>
              <a:defRPr sz="750"/>
            </a:lvl5pPr>
            <a:lvl6pPr marL="1714439" indent="0">
              <a:buNone/>
              <a:defRPr sz="750"/>
            </a:lvl6pPr>
            <a:lvl7pPr marL="2057327" indent="0">
              <a:buNone/>
              <a:defRPr sz="750"/>
            </a:lvl7pPr>
            <a:lvl8pPr marL="2400214" indent="0">
              <a:buNone/>
              <a:defRPr sz="750"/>
            </a:lvl8pPr>
            <a:lvl9pPr marL="2743102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E42BF97-F592-4EC9-8056-2C43AE89E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520F8A4-761B-47C6-BE09-35613A86B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E616657-E7C8-4774-958D-3FC38F407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070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EBA559-4D03-4A69-B6E2-C94B4D7FF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A1F34D9-CA1F-416A-8734-4415F75F4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5B7E22-005E-4626-9607-B3BD50DCE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C15C52-90B2-4F91-9F22-EB132E3A6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0C2AD2-E02C-4DCC-A31E-2B5322B75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688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CB45C27-FB24-4254-94F5-246D51FA13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06C8078-1480-4182-A912-A78202F2F2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CE596B-837C-4612-8F27-7E0AF1119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F23DC0-DEF7-44FD-BFB4-10933325D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60F636-89B9-40F3-B0B7-089CE6B93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048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A196B12-CDF3-4D4A-9576-CFEBE592E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AF69E2-596A-44A3-ACAB-F391A010F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AD3039-A38D-4C0B-BC8A-BCD9C957A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65C446-A9D6-4C28-982D-0132E637F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C8E18B-877E-47EB-A901-03F6E2D56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126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775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4" indent="-171444" algn="l" defTabSz="685775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1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9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7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95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83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70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58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46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8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5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3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1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9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27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14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02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7D708F7-C702-428B-AE5B-6E1AA9FF049E}"/>
              </a:ext>
            </a:extLst>
          </p:cNvPr>
          <p:cNvSpPr txBox="1"/>
          <p:nvPr/>
        </p:nvSpPr>
        <p:spPr>
          <a:xfrm>
            <a:off x="436789" y="293914"/>
            <a:ext cx="4513480" cy="3593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40000"/>
              </a:lnSpc>
              <a:spcBef>
                <a:spcPts val="1800"/>
              </a:spcBef>
              <a:spcAft>
                <a:spcPts val="1800"/>
              </a:spcAft>
            </a:pPr>
            <a:r>
              <a:rPr kumimoji="1" lang="en-US" altLang="ja-JP" sz="1400" dirty="0"/>
              <a:t>Table 3. </a:t>
            </a:r>
            <a:r>
              <a:rPr lang="en-US" altLang="ja-JP" sz="14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Relationship of initial disease with each factor.</a:t>
            </a:r>
            <a:endParaRPr kumimoji="1" lang="ja-JP" altLang="en-US" sz="1400" dirty="0"/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4329C920-19A4-4183-8CC7-E7501D17E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291098"/>
              </p:ext>
            </p:extLst>
          </p:nvPr>
        </p:nvGraphicFramePr>
        <p:xfrm>
          <a:off x="792000" y="889200"/>
          <a:ext cx="7560000" cy="3468634"/>
        </p:xfrm>
        <a:graphic>
          <a:graphicData uri="http://schemas.openxmlformats.org/drawingml/2006/table">
            <a:tbl>
              <a:tblPr bandRow="1">
                <a:tableStyleId>{8EC20E35-A176-4012-BC5E-935CFFF8708E}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1477605638"/>
                    </a:ext>
                  </a:extLst>
                </a:gridCol>
                <a:gridCol w="3960000">
                  <a:extLst>
                    <a:ext uri="{9D8B030D-6E8A-4147-A177-3AD203B41FA5}">
                      <a16:colId xmlns:a16="http://schemas.microsoft.com/office/drawing/2014/main" val="321080839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978028924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248698625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352147146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Benign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Malignant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Univariate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752130"/>
                  </a:ext>
                </a:extLst>
              </a:tr>
              <a:tr h="300634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p value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17416"/>
                  </a:ext>
                </a:extLst>
              </a:tr>
              <a:tr h="28800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</a:rPr>
                        <a:t>Background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1200" u="none" strike="noStrike" dirty="0">
                          <a:effectLst/>
                        </a:rPr>
                        <a:t>Sex</a:t>
                      </a:r>
                      <a:r>
                        <a:rPr lang="en-US" sz="1200" u="none" strike="noStrike" dirty="0">
                          <a:effectLst/>
                        </a:rPr>
                        <a:t> (Male/Female)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19/0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15/5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0.0471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extLst>
                  <a:ext uri="{0D108BD9-81ED-4DB2-BD59-A6C34878D82A}">
                    <a16:rowId xmlns:a16="http://schemas.microsoft.com/office/drawing/2014/main" val="2219094873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Tumor location (Anastomosis/Others)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12/7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7/13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0.1128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extLst>
                  <a:ext uri="{0D108BD9-81ED-4DB2-BD59-A6C34878D82A}">
                    <a16:rowId xmlns:a16="http://schemas.microsoft.com/office/drawing/2014/main" val="2651291393"/>
                  </a:ext>
                </a:extLst>
              </a:tr>
              <a:tr h="288000"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</a:rPr>
                        <a:t>Tumor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pT(1/≥2)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9/10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6/14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0.3332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extLst>
                  <a:ext uri="{0D108BD9-81ED-4DB2-BD59-A6C34878D82A}">
                    <a16:rowId xmlns:a16="http://schemas.microsoft.com/office/drawing/2014/main" val="2940830467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pN (-/+)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14/5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16/4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0.7164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extLst>
                  <a:ext uri="{0D108BD9-81ED-4DB2-BD59-A6C34878D82A}">
                    <a16:rowId xmlns:a16="http://schemas.microsoft.com/office/drawing/2014/main" val="612289278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pStage(I/≥II)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10/9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9/11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0.7524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extLst>
                  <a:ext uri="{0D108BD9-81ED-4DB2-BD59-A6C34878D82A}">
                    <a16:rowId xmlns:a16="http://schemas.microsoft.com/office/drawing/2014/main" val="3393835602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Histology (Differentiated type/Undifferentiated type)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14/4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11/9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0.1818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extLst>
                  <a:ext uri="{0D108BD9-81ED-4DB2-BD59-A6C34878D82A}">
                    <a16:rowId xmlns:a16="http://schemas.microsoft.com/office/drawing/2014/main" val="2953903334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Ly (-/+)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6/13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6/14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1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extLst>
                  <a:ext uri="{0D108BD9-81ED-4DB2-BD59-A6C34878D82A}">
                    <a16:rowId xmlns:a16="http://schemas.microsoft.com/office/drawing/2014/main" val="2091171041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V (-/+)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8/11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5/15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0.3203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extLst>
                  <a:ext uri="{0D108BD9-81ED-4DB2-BD59-A6C34878D82A}">
                    <a16:rowId xmlns:a16="http://schemas.microsoft.com/office/drawing/2014/main" val="1321939071"/>
                  </a:ext>
                </a:extLst>
              </a:tr>
              <a:tr h="28800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</a:rPr>
                        <a:t>Surgical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</a:rPr>
                        <a:t>LGA (+/-)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13/3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3/17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&lt;0.0001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extLst>
                  <a:ext uri="{0D108BD9-81ED-4DB2-BD59-A6C34878D82A}">
                    <a16:rowId xmlns:a16="http://schemas.microsoft.com/office/drawing/2014/main" val="3199673680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7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メイリオ" panose="020B0604030504040204" pitchFamily="50" charset="-128"/>
                        </a:rPr>
                        <a:t>Reconstruction method at initial surgery (</a:t>
                      </a:r>
                      <a:r>
                        <a:rPr lang="en-US" altLang="ja-JP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メイリオ" panose="020B0604030504040204" pitchFamily="50" charset="-128"/>
                        </a:rPr>
                        <a:t>Billroth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メイリオ" panose="020B0604030504040204" pitchFamily="50" charset="-128"/>
                        </a:rPr>
                        <a:t>-I/Others)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</a:endParaRP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メイリオ" panose="020B0604030504040204" pitchFamily="50" charset="-128"/>
                        </a:rPr>
                        <a:t>8/11</a:t>
                      </a: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メイリオ" panose="020B0604030504040204" pitchFamily="50" charset="-128"/>
                        </a:rPr>
                        <a:t>12/8</a:t>
                      </a:r>
                    </a:p>
                  </a:txBody>
                  <a:tcPr marL="8699" marR="8699" marT="8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メイリオ" panose="020B0604030504040204" pitchFamily="50" charset="-128"/>
                        </a:rPr>
                        <a:t>0.3431</a:t>
                      </a:r>
                    </a:p>
                  </a:txBody>
                  <a:tcPr marL="8699" marR="8699" marT="8699" marB="0" anchor="ctr"/>
                </a:tc>
                <a:extLst>
                  <a:ext uri="{0D108BD9-81ED-4DB2-BD59-A6C34878D82A}">
                    <a16:rowId xmlns:a16="http://schemas.microsoft.com/office/drawing/2014/main" val="4044587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9079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Arial Black"/>
        <a:ea typeface="メイリオ"/>
        <a:cs typeface=""/>
      </a:majorFont>
      <a:minorFont>
        <a:latin typeface="Arial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lnSpc>
            <a:spcPct val="140000"/>
          </a:lnSpc>
          <a:spcBef>
            <a:spcPts val="1800"/>
          </a:spcBef>
          <a:spcAft>
            <a:spcPts val="1800"/>
          </a:spcAft>
          <a:defRPr kumimoji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BAB78C74-6C63-4D81-B9AE-66F434D13EDB}" vid="{37278A41-F79B-4538-80FD-9A78416FC0E6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 Point</Template>
  <TotalTime>19595</TotalTime>
  <Words>103</Words>
  <Application>Microsoft Office PowerPoint</Application>
  <PresentationFormat>画面に合わせる (16:9)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メイリオ</vt:lpstr>
      <vt:lpstr>游ゴシック</vt:lpstr>
      <vt:lpstr>Arial</vt:lpstr>
      <vt:lpstr>Arial Black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yoshihiko</dc:creator>
  <cp:lastModifiedBy>垣内 慶彦</cp:lastModifiedBy>
  <cp:revision>171</cp:revision>
  <dcterms:created xsi:type="dcterms:W3CDTF">2018-02-06T02:41:00Z</dcterms:created>
  <dcterms:modified xsi:type="dcterms:W3CDTF">2021-10-07T12:36:33Z</dcterms:modified>
</cp:coreProperties>
</file>