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04"/>
  </p:normalViewPr>
  <p:slideViewPr>
    <p:cSldViewPr snapToGrid="0" snapToObjects="1">
      <p:cViewPr varScale="1">
        <p:scale>
          <a:sx n="114" d="100"/>
          <a:sy n="114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Hárok1!$C$1</c:f>
              <c:strCache>
                <c:ptCount val="1"/>
                <c:pt idx="0">
                  <c:v>ESC 2022 definition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Hárok1!$B$2:$B$4</c:f>
              <c:strCache>
                <c:ptCount val="3"/>
                <c:pt idx="0">
                  <c:v>No PH</c:v>
                </c:pt>
                <c:pt idx="1">
                  <c:v>IPC PH</c:v>
                </c:pt>
                <c:pt idx="2">
                  <c:v>CPC PH</c:v>
                </c:pt>
              </c:strCache>
            </c:strRef>
          </c:cat>
          <c:val>
            <c:numRef>
              <c:f>Hárok1!$C$2:$C$4</c:f>
              <c:numCache>
                <c:formatCode>General</c:formatCode>
                <c:ptCount val="3"/>
                <c:pt idx="0">
                  <c:v>29</c:v>
                </c:pt>
                <c:pt idx="1">
                  <c:v>35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0-DC43-9629-6BC5D70BF1A8}"/>
            </c:ext>
          </c:extLst>
        </c:ser>
        <c:ser>
          <c:idx val="1"/>
          <c:order val="1"/>
          <c:tx>
            <c:strRef>
              <c:f>Hárok1!$D$1</c:f>
              <c:strCache>
                <c:ptCount val="1"/>
                <c:pt idx="0">
                  <c:v>ESC 2015 definition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Hárok1!$B$2:$B$4</c:f>
              <c:strCache>
                <c:ptCount val="3"/>
                <c:pt idx="0">
                  <c:v>No PH</c:v>
                </c:pt>
                <c:pt idx="1">
                  <c:v>IPC PH</c:v>
                </c:pt>
                <c:pt idx="2">
                  <c:v>CPC PH</c:v>
                </c:pt>
              </c:strCache>
            </c:strRef>
          </c:cat>
          <c:val>
            <c:numRef>
              <c:f>Hárok1!$D$2:$D$4</c:f>
              <c:numCache>
                <c:formatCode>General</c:formatCode>
                <c:ptCount val="3"/>
                <c:pt idx="0">
                  <c:v>41</c:v>
                </c:pt>
                <c:pt idx="1">
                  <c:v>72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B0-DC43-9629-6BC5D70BF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374560"/>
        <c:axId val="517852288"/>
      </c:barChart>
      <c:catAx>
        <c:axId val="5313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17852288"/>
        <c:crosses val="autoZero"/>
        <c:auto val="1"/>
        <c:lblAlgn val="ctr"/>
        <c:lblOffset val="100"/>
        <c:noMultiLvlLbl val="0"/>
      </c:catAx>
      <c:valAx>
        <c:axId val="51785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Patients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3137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22167597127249"/>
          <c:y val="0.76433733838308249"/>
          <c:w val="0.58123123297454826"/>
          <c:h val="0.20757300178196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4DA58-D206-334C-9DB0-E2F5C0B6BDAE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1268-A9F0-B54C-9EBE-535F5CCC8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696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1268-A9F0-B54C-9EBE-535F5CCC85DF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84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2DF33-72A2-D340-B7ED-872B2E236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D18114-EEBB-5244-BA98-D1EBC8E8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AF1C5A-6499-BA4F-B11C-1AC3FFCD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A0A0A9-0212-7B4F-BD2C-686BAED4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4575C57-6ECA-D646-B433-4528FA65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976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CA36F-28BC-5046-9787-85451A55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EBB199DE-BCA9-EF42-BC54-42CFF53C2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056F5E-297B-4A48-ADA6-A9701D08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40735D2-8BA1-124E-B102-EDDEA469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B9D3CB4-C89B-2F45-B677-B431DDE8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5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BBD3D52-2820-FF45-8176-248F7F57A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80140CD-70D7-9140-88F5-D7A6BE6D2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CC8644-ADE8-864E-BDC6-6A74270E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9FA250B-8F50-654B-B32D-9B6866AD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39EF4A-27C1-234A-9C62-DD87CF99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253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76837-B45A-9441-A358-D5F55BD8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D9D89C-8A83-1947-A81F-AA06F87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0842CE3-5DBA-5649-AAE7-9B8A6941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71B671-A702-0E4A-8462-EBB597E9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D5463AB-0565-0545-B353-2B344B15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363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DD7FD-CA4C-D44A-9208-12C633C9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7D0B40C-8A15-6945-A596-5A7AD2F7C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EA0232-9506-FE46-B70E-067C4501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A943A30-07B4-F74C-98BA-BD6B30D3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E6EE37-E3FC-8841-89D0-498A1995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65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71DD5-FE2A-514F-A688-0CB3CB69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E7FF08-7B2A-ED46-AB38-5A180CF4E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AA5AC94-615F-A540-AA5C-D0BB9FF8F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B25E0BC-EA31-D34F-8A2C-BBA1B77B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28AC30A-3647-C44F-BE9E-56C0FFEC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BAC8010-D069-7C4D-BDEA-7012094C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40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F2AA5-3FC4-A842-9D50-C969AC82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41D8B44-9A51-E44C-9F7A-EADB0B67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99EC08B-EA47-474B-BBF3-32039C8C0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D1CA6CA9-8FD0-9246-AA8E-2E9DAEC6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72F2FAC-FCA5-8E47-B71C-4CF2810F8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125FC8E-34B7-1E40-B518-EC7C1F8A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BED0E73-CD2A-C74D-87E4-438D0B00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67C03FF-5E6F-D14D-8728-D1F652FB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55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96884-A69D-5745-B785-70548978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E893395-5884-B147-91DA-B3B7D515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05D9678-67D3-424A-A9AE-CA933AF7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C6E7121-A24D-4B41-B78B-9792B180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946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82C78E1-074C-2A45-9CAE-36C4FC6F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317D61B-F43E-9A4E-ABE5-F225008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011398C-A300-B143-BDA6-EEB70A40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894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8E1B7-4CFF-E04F-BDBA-D98A4C0A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038671-73E5-2C43-86D1-8E006033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DEAA0F4-5963-B74E-AC71-C68A47764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1D76044-B5E9-AF4D-B878-3E6C611F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ED4DA27-7C02-4240-AE30-714C3D55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8EC8336-56D1-C840-9136-9633D528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591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AB138-77FA-5B49-8049-DF4C7186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9F1511D-21BD-F74F-A442-A1515EDEB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C93202D-FD94-2442-BA76-0F7EC19CF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5F53322-5190-044C-BED6-DCF0C004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274C10B-1C8F-ED41-864A-805778EE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E2B47E0-E3F5-2F43-A688-E96F0ADE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81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DF0F819-6424-514B-8124-FDF86C32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E093F81-6EF5-AE44-B32C-DC911098B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B04A73B-16EF-3E49-AEF0-BAE07D7C9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E6AA-14DA-5141-8B30-080BA925E701}" type="datetimeFigureOut">
              <a:rPr lang="sk-SK" smtClean="0"/>
              <a:t>10.4.2026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AA8512-D275-6A4A-B539-708AE77C0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DC37A5D-BD43-DA41-A239-E781EDD24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B689-B1F1-174B-AB20-CE41BF7CCB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86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079A6A5-7DA4-6E47-BCC5-787AB01CD6AD}"/>
              </a:ext>
            </a:extLst>
          </p:cNvPr>
          <p:cNvSpPr txBox="1">
            <a:spLocks/>
          </p:cNvSpPr>
          <p:nvPr/>
        </p:nvSpPr>
        <p:spPr>
          <a:xfrm>
            <a:off x="1625788" y="93941"/>
            <a:ext cx="8940424" cy="494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PH in advanced </a:t>
            </a:r>
            <a:r>
              <a:rPr lang="en-GB" b="1" dirty="0" err="1"/>
              <a:t>HFrEF</a:t>
            </a:r>
            <a:r>
              <a:rPr lang="en-GB" b="1" dirty="0"/>
              <a:t>. Consequences of the new definition.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9A7B39B-0FF2-5E4E-890B-0F16477F8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557" y="741136"/>
            <a:ext cx="1208804" cy="121629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DD77285-CA05-8849-A52A-B5FEDF2B1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456" y="726496"/>
            <a:ext cx="1208804" cy="1361196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5BC1E43-F3FA-6247-942A-04CEF736C98E}"/>
              </a:ext>
            </a:extLst>
          </p:cNvPr>
          <p:cNvSpPr txBox="1"/>
          <p:nvPr/>
        </p:nvSpPr>
        <p:spPr>
          <a:xfrm>
            <a:off x="2225557" y="2208314"/>
            <a:ext cx="271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175 </a:t>
            </a:r>
            <a:r>
              <a:rPr lang="sk-SK" sz="2000" b="1" dirty="0" err="1"/>
              <a:t>advanced</a:t>
            </a:r>
            <a:r>
              <a:rPr lang="sk-SK" sz="2000" b="1" dirty="0"/>
              <a:t> </a:t>
            </a:r>
            <a:r>
              <a:rPr lang="sk-SK" sz="2000" b="1" dirty="0" err="1"/>
              <a:t>HFrEF</a:t>
            </a:r>
            <a:r>
              <a:rPr lang="sk-SK" sz="2000" b="1" dirty="0"/>
              <a:t> </a:t>
            </a:r>
            <a:r>
              <a:rPr lang="sk-SK" sz="2000" b="1" dirty="0" err="1"/>
              <a:t>pts</a:t>
            </a:r>
            <a:endParaRPr lang="sk-SK" sz="2000" b="1" dirty="0"/>
          </a:p>
        </p:txBody>
      </p:sp>
      <p:sp>
        <p:nvSpPr>
          <p:cNvPr id="8" name="Plus 7">
            <a:extLst>
              <a:ext uri="{FF2B5EF4-FFF2-40B4-BE49-F238E27FC236}">
                <a16:creationId xmlns:a16="http://schemas.microsoft.com/office/drawing/2014/main" id="{C7FF2BFA-42C0-3E44-B18A-3FC2E5FBA3A9}"/>
              </a:ext>
            </a:extLst>
          </p:cNvPr>
          <p:cNvSpPr/>
          <p:nvPr/>
        </p:nvSpPr>
        <p:spPr>
          <a:xfrm>
            <a:off x="6096000" y="1181155"/>
            <a:ext cx="662645" cy="700101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0AB3FDD-8CEB-5446-9F4A-364FD91AF54C}"/>
              </a:ext>
            </a:extLst>
          </p:cNvPr>
          <p:cNvSpPr txBox="1"/>
          <p:nvPr/>
        </p:nvSpPr>
        <p:spPr>
          <a:xfrm>
            <a:off x="7253184" y="654043"/>
            <a:ext cx="2202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Complete</a:t>
            </a:r>
            <a:r>
              <a:rPr lang="sk-SK" b="1" dirty="0"/>
              <a:t> set of:</a:t>
            </a:r>
          </a:p>
          <a:p>
            <a:pPr algn="ctr"/>
            <a:r>
              <a:rPr lang="sk-SK" b="1" dirty="0"/>
              <a:t>ECHO </a:t>
            </a:r>
          </a:p>
          <a:p>
            <a:pPr algn="ctr"/>
            <a:r>
              <a:rPr lang="sk-SK" b="1" dirty="0"/>
              <a:t>LAB</a:t>
            </a:r>
          </a:p>
          <a:p>
            <a:pPr algn="ctr"/>
            <a:r>
              <a:rPr lang="sk-SK" b="1" dirty="0"/>
              <a:t>PFT </a:t>
            </a:r>
          </a:p>
          <a:p>
            <a:pPr algn="ctr"/>
            <a:r>
              <a:rPr lang="sk-SK" b="1" dirty="0"/>
              <a:t>CLINICAL</a:t>
            </a:r>
          </a:p>
          <a:p>
            <a:pPr algn="ctr"/>
            <a:r>
              <a:rPr lang="sk-SK" b="1" dirty="0"/>
              <a:t>RHC</a:t>
            </a:r>
          </a:p>
        </p:txBody>
      </p:sp>
      <p:sp>
        <p:nvSpPr>
          <p:cNvPr id="10" name="Šípka doprava 9">
            <a:extLst>
              <a:ext uri="{FF2B5EF4-FFF2-40B4-BE49-F238E27FC236}">
                <a16:creationId xmlns:a16="http://schemas.microsoft.com/office/drawing/2014/main" id="{ACBE0168-CBB9-1E43-A3C2-1E43A025473C}"/>
              </a:ext>
            </a:extLst>
          </p:cNvPr>
          <p:cNvSpPr/>
          <p:nvPr/>
        </p:nvSpPr>
        <p:spPr>
          <a:xfrm rot="5400000">
            <a:off x="5652614" y="2767704"/>
            <a:ext cx="886766" cy="55696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77A5D1A-3EB7-BE4A-A961-CE868359F9FA}"/>
              </a:ext>
            </a:extLst>
          </p:cNvPr>
          <p:cNvSpPr txBox="1"/>
          <p:nvPr/>
        </p:nvSpPr>
        <p:spPr>
          <a:xfrm>
            <a:off x="3665045" y="2731053"/>
            <a:ext cx="21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C00000"/>
                </a:solidFill>
              </a:rPr>
              <a:t>2022 ESC/ERS </a:t>
            </a:r>
          </a:p>
          <a:p>
            <a:pPr algn="ctr"/>
            <a:r>
              <a:rPr lang="sk-SK" b="1" dirty="0">
                <a:solidFill>
                  <a:srgbClr val="C00000"/>
                </a:solidFill>
              </a:rPr>
              <a:t>PH </a:t>
            </a:r>
            <a:r>
              <a:rPr lang="sk-SK" b="1" dirty="0" err="1">
                <a:solidFill>
                  <a:srgbClr val="C00000"/>
                </a:solidFill>
              </a:rPr>
              <a:t>Guidelines</a:t>
            </a:r>
            <a:r>
              <a:rPr lang="sk-SK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72B1DE8-E291-6845-AB69-84BD3B6276E3}"/>
              </a:ext>
            </a:extLst>
          </p:cNvPr>
          <p:cNvSpPr txBox="1"/>
          <p:nvPr/>
        </p:nvSpPr>
        <p:spPr>
          <a:xfrm>
            <a:off x="6421058" y="2592554"/>
            <a:ext cx="2105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C00000"/>
                </a:solidFill>
              </a:rPr>
              <a:t>NEW DEFINITION</a:t>
            </a:r>
          </a:p>
          <a:p>
            <a:pPr algn="ctr"/>
            <a:r>
              <a:rPr lang="sk-SK" b="1" dirty="0">
                <a:solidFill>
                  <a:srgbClr val="C00000"/>
                </a:solidFill>
              </a:rPr>
              <a:t>↓ </a:t>
            </a:r>
            <a:r>
              <a:rPr lang="sk-SK" b="1" dirty="0" err="1">
                <a:solidFill>
                  <a:srgbClr val="C00000"/>
                </a:solidFill>
              </a:rPr>
              <a:t>mPAP</a:t>
            </a: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b="1" dirty="0" err="1">
                <a:solidFill>
                  <a:srgbClr val="C00000"/>
                </a:solidFill>
              </a:rPr>
              <a:t>treshold</a:t>
            </a:r>
            <a:endParaRPr lang="sk-SK" b="1" dirty="0">
              <a:solidFill>
                <a:srgbClr val="C00000"/>
              </a:solidFill>
            </a:endParaRPr>
          </a:p>
          <a:p>
            <a:pPr algn="ctr"/>
            <a:r>
              <a:rPr lang="sk-SK" b="1" dirty="0">
                <a:solidFill>
                  <a:srgbClr val="C00000"/>
                </a:solidFill>
              </a:rPr>
              <a:t>↓ PVR </a:t>
            </a:r>
            <a:r>
              <a:rPr lang="sk-SK" b="1" dirty="0" err="1">
                <a:solidFill>
                  <a:srgbClr val="C00000"/>
                </a:solidFill>
              </a:rPr>
              <a:t>treshold</a:t>
            </a:r>
            <a:endParaRPr lang="sk-SK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97AAD2C4-2867-FC4A-8D54-8631D5094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020174"/>
              </p:ext>
            </p:extLst>
          </p:nvPr>
        </p:nvGraphicFramePr>
        <p:xfrm>
          <a:off x="695849" y="3524020"/>
          <a:ext cx="3059413" cy="21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BlokTextu 13">
            <a:extLst>
              <a:ext uri="{FF2B5EF4-FFF2-40B4-BE49-F238E27FC236}">
                <a16:creationId xmlns:a16="http://schemas.microsoft.com/office/drawing/2014/main" id="{86F70213-3BEC-EE4E-B11A-0684E623DE19}"/>
              </a:ext>
            </a:extLst>
          </p:cNvPr>
          <p:cNvSpPr txBox="1"/>
          <p:nvPr/>
        </p:nvSpPr>
        <p:spPr>
          <a:xfrm>
            <a:off x="515178" y="5641848"/>
            <a:ext cx="342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/>
              <a:t>Finding</a:t>
            </a:r>
            <a:r>
              <a:rPr lang="sk-SK" sz="1600" b="1" dirty="0"/>
              <a:t> 1</a:t>
            </a:r>
          </a:p>
          <a:p>
            <a:pPr algn="ctr"/>
            <a:r>
              <a:rPr lang="sk-SK" sz="1600" b="1" dirty="0"/>
              <a:t> </a:t>
            </a:r>
            <a:r>
              <a:rPr lang="sk-SK" sz="1600" b="1" dirty="0" err="1"/>
              <a:t>Disproportionate</a:t>
            </a:r>
            <a:r>
              <a:rPr lang="sk-SK" sz="1600" b="1" dirty="0"/>
              <a:t> </a:t>
            </a:r>
            <a:r>
              <a:rPr lang="sk-SK" sz="1600" b="1" dirty="0" err="1"/>
              <a:t>increase</a:t>
            </a:r>
            <a:r>
              <a:rPr lang="sk-SK" sz="1600" b="1" dirty="0"/>
              <a:t> in CPC PH 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BEC84AD6-76BD-2646-BBE5-5909CC764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778" y="3595603"/>
            <a:ext cx="2658438" cy="2062524"/>
          </a:xfrm>
          <a:prstGeom prst="rect">
            <a:avLst/>
          </a:prstGeom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id="{FB2171D0-A601-6649-9957-558D19A9A216}"/>
              </a:ext>
            </a:extLst>
          </p:cNvPr>
          <p:cNvSpPr txBox="1"/>
          <p:nvPr/>
        </p:nvSpPr>
        <p:spPr>
          <a:xfrm>
            <a:off x="4096695" y="5647004"/>
            <a:ext cx="399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/>
              <a:t>Finding</a:t>
            </a:r>
            <a:r>
              <a:rPr lang="sk-SK" sz="1600" b="1" dirty="0"/>
              <a:t> 2</a:t>
            </a:r>
          </a:p>
          <a:p>
            <a:pPr algn="ctr"/>
            <a:r>
              <a:rPr lang="sk-SK" sz="1600" b="1" dirty="0" err="1"/>
              <a:t>sPAP</a:t>
            </a:r>
            <a:r>
              <a:rPr lang="sk-SK" sz="1600" b="1" dirty="0"/>
              <a:t> – </a:t>
            </a:r>
            <a:r>
              <a:rPr lang="sk-SK" sz="1600" b="1" dirty="0" err="1"/>
              <a:t>only</a:t>
            </a:r>
            <a:r>
              <a:rPr lang="sk-SK" sz="1600" b="1" dirty="0"/>
              <a:t> </a:t>
            </a:r>
            <a:r>
              <a:rPr lang="sk-SK" sz="1600" b="1" dirty="0" err="1"/>
              <a:t>non-invasive</a:t>
            </a:r>
            <a:r>
              <a:rPr lang="sk-SK" sz="1600" b="1" dirty="0"/>
              <a:t> </a:t>
            </a:r>
            <a:r>
              <a:rPr lang="sk-SK" sz="1600" b="1" dirty="0" err="1"/>
              <a:t>predictor</a:t>
            </a:r>
            <a:r>
              <a:rPr lang="sk-SK" sz="1600" b="1" dirty="0"/>
              <a:t> of CPC PH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3EFE0BA5-48DF-FD4D-95E5-97EEB845C8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21" t="8232" r="14574" b="23460"/>
          <a:stretch/>
        </p:blipFill>
        <p:spPr>
          <a:xfrm>
            <a:off x="7684056" y="3429000"/>
            <a:ext cx="3992765" cy="2253978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B5966706-2585-E440-9082-30825E9DD94A}"/>
              </a:ext>
            </a:extLst>
          </p:cNvPr>
          <p:cNvSpPr txBox="1"/>
          <p:nvPr/>
        </p:nvSpPr>
        <p:spPr>
          <a:xfrm>
            <a:off x="8095301" y="5661203"/>
            <a:ext cx="399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err="1"/>
              <a:t>Finding</a:t>
            </a:r>
            <a:r>
              <a:rPr lang="sk-SK" sz="1600" b="1" dirty="0"/>
              <a:t> 3</a:t>
            </a:r>
          </a:p>
          <a:p>
            <a:pPr algn="ctr"/>
            <a:r>
              <a:rPr lang="sk-SK" sz="1600" b="1" dirty="0"/>
              <a:t>CPC PH </a:t>
            </a:r>
            <a:r>
              <a:rPr lang="sk-SK" sz="1600" b="1" dirty="0" err="1"/>
              <a:t>still</a:t>
            </a:r>
            <a:r>
              <a:rPr lang="sk-SK" sz="1600" b="1" dirty="0"/>
              <a:t> </a:t>
            </a:r>
            <a:r>
              <a:rPr lang="sk-SK" sz="1600" b="1" dirty="0" err="1"/>
              <a:t>reflecting</a:t>
            </a:r>
            <a:r>
              <a:rPr lang="sk-SK" sz="1600" b="1" dirty="0"/>
              <a:t> </a:t>
            </a:r>
            <a:r>
              <a:rPr lang="sk-SK" sz="1600" b="1" dirty="0" err="1"/>
              <a:t>worse</a:t>
            </a:r>
            <a:r>
              <a:rPr lang="sk-SK" sz="1600" b="1" dirty="0"/>
              <a:t> </a:t>
            </a:r>
            <a:r>
              <a:rPr lang="sk-SK" sz="1600" b="1" dirty="0" err="1"/>
              <a:t>prognosis</a:t>
            </a:r>
            <a:endParaRPr lang="sk-SK" sz="1600" b="1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B10C07-FB65-FF45-8EC8-CC1F3C35CED6}"/>
              </a:ext>
            </a:extLst>
          </p:cNvPr>
          <p:cNvSpPr txBox="1">
            <a:spLocks/>
          </p:cNvSpPr>
          <p:nvPr/>
        </p:nvSpPr>
        <p:spPr>
          <a:xfrm>
            <a:off x="959428" y="6360452"/>
            <a:ext cx="10740969" cy="4524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Conclusion:</a:t>
            </a:r>
            <a:r>
              <a:rPr lang="en-GB" b="1" dirty="0"/>
              <a:t> Disproportionate increase in CPC PH, with ability to predict worse prognosis</a:t>
            </a:r>
          </a:p>
        </p:txBody>
      </p:sp>
    </p:spTree>
    <p:extLst>
      <p:ext uri="{BB962C8B-B14F-4D97-AF65-F5344CB8AC3E}">
        <p14:creationId xmlns:p14="http://schemas.microsoft.com/office/powerpoint/2010/main" val="7535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23053</TotalTime>
  <Words>83</Words>
  <Application>Microsoft Macintosh PowerPoint</Application>
  <PresentationFormat>Širokouhlá</PresentationFormat>
  <Paragraphs>22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Motív balíka Office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Microsoft Office User</dc:creator>
  <cp:lastModifiedBy>Microsoft Office User</cp:lastModifiedBy>
  <cp:revision>10</cp:revision>
  <cp:lastPrinted>2024-06-03T11:42:07Z</cp:lastPrinted>
  <dcterms:created xsi:type="dcterms:W3CDTF">2024-02-18T14:13:49Z</dcterms:created>
  <dcterms:modified xsi:type="dcterms:W3CDTF">2026-04-10T19:12:20Z</dcterms:modified>
</cp:coreProperties>
</file>