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Lst>
  <p:sldSz cx="7559675" cy="10691813"/>
  <p:notesSz cx="6858000" cy="9144000"/>
  <p:defaultTextStyle>
    <a:defPPr>
      <a:defRPr lang="en-US"/>
    </a:defPPr>
    <a:lvl1pPr marL="0" algn="l" defTabSz="497708" rtl="0" eaLnBrk="1" latinLnBrk="0" hangingPunct="1">
      <a:defRPr sz="1959" kern="1200">
        <a:solidFill>
          <a:schemeClr val="tx1"/>
        </a:solidFill>
        <a:latin typeface="+mn-lt"/>
        <a:ea typeface="+mn-ea"/>
        <a:cs typeface="+mn-cs"/>
      </a:defRPr>
    </a:lvl1pPr>
    <a:lvl2pPr marL="497708" algn="l" defTabSz="497708" rtl="0" eaLnBrk="1" latinLnBrk="0" hangingPunct="1">
      <a:defRPr sz="1959" kern="1200">
        <a:solidFill>
          <a:schemeClr val="tx1"/>
        </a:solidFill>
        <a:latin typeface="+mn-lt"/>
        <a:ea typeface="+mn-ea"/>
        <a:cs typeface="+mn-cs"/>
      </a:defRPr>
    </a:lvl2pPr>
    <a:lvl3pPr marL="995416" algn="l" defTabSz="497708" rtl="0" eaLnBrk="1" latinLnBrk="0" hangingPunct="1">
      <a:defRPr sz="1959" kern="1200">
        <a:solidFill>
          <a:schemeClr val="tx1"/>
        </a:solidFill>
        <a:latin typeface="+mn-lt"/>
        <a:ea typeface="+mn-ea"/>
        <a:cs typeface="+mn-cs"/>
      </a:defRPr>
    </a:lvl3pPr>
    <a:lvl4pPr marL="1493124" algn="l" defTabSz="497708" rtl="0" eaLnBrk="1" latinLnBrk="0" hangingPunct="1">
      <a:defRPr sz="1959" kern="1200">
        <a:solidFill>
          <a:schemeClr val="tx1"/>
        </a:solidFill>
        <a:latin typeface="+mn-lt"/>
        <a:ea typeface="+mn-ea"/>
        <a:cs typeface="+mn-cs"/>
      </a:defRPr>
    </a:lvl4pPr>
    <a:lvl5pPr marL="1990832" algn="l" defTabSz="497708" rtl="0" eaLnBrk="1" latinLnBrk="0" hangingPunct="1">
      <a:defRPr sz="1959" kern="1200">
        <a:solidFill>
          <a:schemeClr val="tx1"/>
        </a:solidFill>
        <a:latin typeface="+mn-lt"/>
        <a:ea typeface="+mn-ea"/>
        <a:cs typeface="+mn-cs"/>
      </a:defRPr>
    </a:lvl5pPr>
    <a:lvl6pPr marL="2488540" algn="l" defTabSz="497708" rtl="0" eaLnBrk="1" latinLnBrk="0" hangingPunct="1">
      <a:defRPr sz="1959" kern="1200">
        <a:solidFill>
          <a:schemeClr val="tx1"/>
        </a:solidFill>
        <a:latin typeface="+mn-lt"/>
        <a:ea typeface="+mn-ea"/>
        <a:cs typeface="+mn-cs"/>
      </a:defRPr>
    </a:lvl6pPr>
    <a:lvl7pPr marL="2986248" algn="l" defTabSz="497708" rtl="0" eaLnBrk="1" latinLnBrk="0" hangingPunct="1">
      <a:defRPr sz="1959" kern="1200">
        <a:solidFill>
          <a:schemeClr val="tx1"/>
        </a:solidFill>
        <a:latin typeface="+mn-lt"/>
        <a:ea typeface="+mn-ea"/>
        <a:cs typeface="+mn-cs"/>
      </a:defRPr>
    </a:lvl7pPr>
    <a:lvl8pPr marL="3483955" algn="l" defTabSz="497708" rtl="0" eaLnBrk="1" latinLnBrk="0" hangingPunct="1">
      <a:defRPr sz="1959" kern="1200">
        <a:solidFill>
          <a:schemeClr val="tx1"/>
        </a:solidFill>
        <a:latin typeface="+mn-lt"/>
        <a:ea typeface="+mn-ea"/>
        <a:cs typeface="+mn-cs"/>
      </a:defRPr>
    </a:lvl8pPr>
    <a:lvl9pPr marL="3981663" algn="l" defTabSz="497708" rtl="0" eaLnBrk="1" latinLnBrk="0" hangingPunct="1">
      <a:defRPr sz="195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3"/>
    <p:restoredTop sz="94596"/>
  </p:normalViewPr>
  <p:slideViewPr>
    <p:cSldViewPr snapToGrid="0">
      <p:cViewPr varScale="1">
        <p:scale>
          <a:sx n="74" d="100"/>
          <a:sy n="74" d="100"/>
        </p:scale>
        <p:origin x="34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6"/>
            <a:ext cx="6425724" cy="3722334"/>
          </a:xfrm>
        </p:spPr>
        <p:txBody>
          <a:bodyPr anchor="b"/>
          <a:lstStyle>
            <a:lvl1pPr algn="ctr">
              <a:defRPr sz="4856"/>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43"/>
            </a:lvl1pPr>
            <a:lvl2pPr marL="370058" indent="0" algn="ctr">
              <a:buNone/>
              <a:defRPr sz="1619"/>
            </a:lvl2pPr>
            <a:lvl3pPr marL="740115" indent="0" algn="ctr">
              <a:buNone/>
              <a:defRPr sz="1457"/>
            </a:lvl3pPr>
            <a:lvl4pPr marL="1110173" indent="0" algn="ctr">
              <a:buNone/>
              <a:defRPr sz="1295"/>
            </a:lvl4pPr>
            <a:lvl5pPr marL="1480231" indent="0" algn="ctr">
              <a:buNone/>
              <a:defRPr sz="1295"/>
            </a:lvl5pPr>
            <a:lvl6pPr marL="1850288" indent="0" algn="ctr">
              <a:buNone/>
              <a:defRPr sz="1295"/>
            </a:lvl6pPr>
            <a:lvl7pPr marL="2220346" indent="0" algn="ctr">
              <a:buNone/>
              <a:defRPr sz="1295"/>
            </a:lvl7pPr>
            <a:lvl8pPr marL="2590404" indent="0" algn="ctr">
              <a:buNone/>
              <a:defRPr sz="1295"/>
            </a:lvl8pPr>
            <a:lvl9pPr marL="2960461" indent="0" algn="ctr">
              <a:buNone/>
              <a:defRPr sz="129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7C48136-DF7B-F64A-8CFE-34DA88F59F0E}"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046979-36B9-454C-8174-8FC4A09B95F2}" type="slidenum">
              <a:rPr kumimoji="1" lang="ja-JP" altLang="en-US" smtClean="0"/>
              <a:t>‹#›</a:t>
            </a:fld>
            <a:endParaRPr kumimoji="1" lang="ja-JP" altLang="en-US"/>
          </a:p>
        </p:txBody>
      </p:sp>
    </p:spTree>
    <p:extLst>
      <p:ext uri="{BB962C8B-B14F-4D97-AF65-F5344CB8AC3E}">
        <p14:creationId xmlns:p14="http://schemas.microsoft.com/office/powerpoint/2010/main" val="2871739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C48136-DF7B-F64A-8CFE-34DA88F59F0E}"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046979-36B9-454C-8174-8FC4A09B95F2}" type="slidenum">
              <a:rPr kumimoji="1" lang="ja-JP" altLang="en-US" smtClean="0"/>
              <a:t>‹#›</a:t>
            </a:fld>
            <a:endParaRPr kumimoji="1" lang="ja-JP" altLang="en-US"/>
          </a:p>
        </p:txBody>
      </p:sp>
    </p:spTree>
    <p:extLst>
      <p:ext uri="{BB962C8B-B14F-4D97-AF65-F5344CB8AC3E}">
        <p14:creationId xmlns:p14="http://schemas.microsoft.com/office/powerpoint/2010/main" val="212065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C48136-DF7B-F64A-8CFE-34DA88F59F0E}"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046979-36B9-454C-8174-8FC4A09B95F2}" type="slidenum">
              <a:rPr kumimoji="1" lang="ja-JP" altLang="en-US" smtClean="0"/>
              <a:t>‹#›</a:t>
            </a:fld>
            <a:endParaRPr kumimoji="1" lang="ja-JP" altLang="en-US"/>
          </a:p>
        </p:txBody>
      </p:sp>
    </p:spTree>
    <p:extLst>
      <p:ext uri="{BB962C8B-B14F-4D97-AF65-F5344CB8AC3E}">
        <p14:creationId xmlns:p14="http://schemas.microsoft.com/office/powerpoint/2010/main" val="205715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C48136-DF7B-F64A-8CFE-34DA88F59F0E}"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046979-36B9-454C-8174-8FC4A09B95F2}" type="slidenum">
              <a:rPr kumimoji="1" lang="ja-JP" altLang="en-US" smtClean="0"/>
              <a:t>‹#›</a:t>
            </a:fld>
            <a:endParaRPr kumimoji="1" lang="ja-JP" altLang="en-US"/>
          </a:p>
        </p:txBody>
      </p:sp>
    </p:spTree>
    <p:extLst>
      <p:ext uri="{BB962C8B-B14F-4D97-AF65-F5344CB8AC3E}">
        <p14:creationId xmlns:p14="http://schemas.microsoft.com/office/powerpoint/2010/main" val="2066944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1"/>
            <a:ext cx="6520220" cy="4447497"/>
          </a:xfrm>
        </p:spPr>
        <p:txBody>
          <a:bodyPr anchor="b"/>
          <a:lstStyle>
            <a:lvl1pPr>
              <a:defRPr sz="485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43">
                <a:solidFill>
                  <a:schemeClr val="tx1">
                    <a:tint val="82000"/>
                  </a:schemeClr>
                </a:solidFill>
              </a:defRPr>
            </a:lvl1pPr>
            <a:lvl2pPr marL="370058" indent="0">
              <a:buNone/>
              <a:defRPr sz="1619">
                <a:solidFill>
                  <a:schemeClr val="tx1">
                    <a:tint val="82000"/>
                  </a:schemeClr>
                </a:solidFill>
              </a:defRPr>
            </a:lvl2pPr>
            <a:lvl3pPr marL="740115" indent="0">
              <a:buNone/>
              <a:defRPr sz="1457">
                <a:solidFill>
                  <a:schemeClr val="tx1">
                    <a:tint val="82000"/>
                  </a:schemeClr>
                </a:solidFill>
              </a:defRPr>
            </a:lvl3pPr>
            <a:lvl4pPr marL="1110173" indent="0">
              <a:buNone/>
              <a:defRPr sz="1295">
                <a:solidFill>
                  <a:schemeClr val="tx1">
                    <a:tint val="82000"/>
                  </a:schemeClr>
                </a:solidFill>
              </a:defRPr>
            </a:lvl4pPr>
            <a:lvl5pPr marL="1480231" indent="0">
              <a:buNone/>
              <a:defRPr sz="1295">
                <a:solidFill>
                  <a:schemeClr val="tx1">
                    <a:tint val="82000"/>
                  </a:schemeClr>
                </a:solidFill>
              </a:defRPr>
            </a:lvl5pPr>
            <a:lvl6pPr marL="1850288" indent="0">
              <a:buNone/>
              <a:defRPr sz="1295">
                <a:solidFill>
                  <a:schemeClr val="tx1">
                    <a:tint val="82000"/>
                  </a:schemeClr>
                </a:solidFill>
              </a:defRPr>
            </a:lvl6pPr>
            <a:lvl7pPr marL="2220346" indent="0">
              <a:buNone/>
              <a:defRPr sz="1295">
                <a:solidFill>
                  <a:schemeClr val="tx1">
                    <a:tint val="82000"/>
                  </a:schemeClr>
                </a:solidFill>
              </a:defRPr>
            </a:lvl7pPr>
            <a:lvl8pPr marL="2590404" indent="0">
              <a:buNone/>
              <a:defRPr sz="1295">
                <a:solidFill>
                  <a:schemeClr val="tx1">
                    <a:tint val="82000"/>
                  </a:schemeClr>
                </a:solidFill>
              </a:defRPr>
            </a:lvl8pPr>
            <a:lvl9pPr marL="2960461" indent="0">
              <a:buNone/>
              <a:defRPr sz="1295">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7C48136-DF7B-F64A-8CFE-34DA88F59F0E}" type="datetimeFigureOut">
              <a:rPr kumimoji="1" lang="ja-JP" altLang="en-US" smtClean="0"/>
              <a:t>2026/1/7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046979-36B9-454C-8174-8FC4A09B95F2}" type="slidenum">
              <a:rPr kumimoji="1" lang="ja-JP" altLang="en-US" smtClean="0"/>
              <a:t>‹#›</a:t>
            </a:fld>
            <a:endParaRPr kumimoji="1" lang="ja-JP" altLang="en-US"/>
          </a:p>
        </p:txBody>
      </p:sp>
    </p:spTree>
    <p:extLst>
      <p:ext uri="{BB962C8B-B14F-4D97-AF65-F5344CB8AC3E}">
        <p14:creationId xmlns:p14="http://schemas.microsoft.com/office/powerpoint/2010/main" val="3164095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199"/>
            <a:ext cx="3212862" cy="678385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6" y="2846199"/>
            <a:ext cx="3212862" cy="678385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7C48136-DF7B-F64A-8CFE-34DA88F59F0E}" type="datetimeFigureOut">
              <a:rPr kumimoji="1" lang="ja-JP" altLang="en-US" smtClean="0"/>
              <a:t>2026/1/7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E046979-36B9-454C-8174-8FC4A09B95F2}" type="slidenum">
              <a:rPr kumimoji="1" lang="ja-JP" altLang="en-US" smtClean="0"/>
              <a:t>‹#›</a:t>
            </a:fld>
            <a:endParaRPr kumimoji="1" lang="ja-JP" altLang="en-US"/>
          </a:p>
        </p:txBody>
      </p:sp>
    </p:spTree>
    <p:extLst>
      <p:ext uri="{BB962C8B-B14F-4D97-AF65-F5344CB8AC3E}">
        <p14:creationId xmlns:p14="http://schemas.microsoft.com/office/powerpoint/2010/main" val="42792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3" y="569243"/>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43" b="1"/>
            </a:lvl1pPr>
            <a:lvl2pPr marL="370058" indent="0">
              <a:buNone/>
              <a:defRPr sz="1619" b="1"/>
            </a:lvl2pPr>
            <a:lvl3pPr marL="740115" indent="0">
              <a:buNone/>
              <a:defRPr sz="1457" b="1"/>
            </a:lvl3pPr>
            <a:lvl4pPr marL="1110173" indent="0">
              <a:buNone/>
              <a:defRPr sz="1295" b="1"/>
            </a:lvl4pPr>
            <a:lvl5pPr marL="1480231" indent="0">
              <a:buNone/>
              <a:defRPr sz="1295" b="1"/>
            </a:lvl5pPr>
            <a:lvl6pPr marL="1850288" indent="0">
              <a:buNone/>
              <a:defRPr sz="1295" b="1"/>
            </a:lvl6pPr>
            <a:lvl7pPr marL="2220346" indent="0">
              <a:buNone/>
              <a:defRPr sz="1295" b="1"/>
            </a:lvl7pPr>
            <a:lvl8pPr marL="2590404" indent="0">
              <a:buNone/>
              <a:defRPr sz="1295" b="1"/>
            </a:lvl8pPr>
            <a:lvl9pPr marL="2960461" indent="0">
              <a:buNone/>
              <a:defRPr sz="1295"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7" y="2620980"/>
            <a:ext cx="3213846" cy="1284502"/>
          </a:xfrm>
        </p:spPr>
        <p:txBody>
          <a:bodyPr anchor="b"/>
          <a:lstStyle>
            <a:lvl1pPr marL="0" indent="0">
              <a:buNone/>
              <a:defRPr sz="1943" b="1"/>
            </a:lvl1pPr>
            <a:lvl2pPr marL="370058" indent="0">
              <a:buNone/>
              <a:defRPr sz="1619" b="1"/>
            </a:lvl2pPr>
            <a:lvl3pPr marL="740115" indent="0">
              <a:buNone/>
              <a:defRPr sz="1457" b="1"/>
            </a:lvl3pPr>
            <a:lvl4pPr marL="1110173" indent="0">
              <a:buNone/>
              <a:defRPr sz="1295" b="1"/>
            </a:lvl4pPr>
            <a:lvl5pPr marL="1480231" indent="0">
              <a:buNone/>
              <a:defRPr sz="1295" b="1"/>
            </a:lvl5pPr>
            <a:lvl6pPr marL="1850288" indent="0">
              <a:buNone/>
              <a:defRPr sz="1295" b="1"/>
            </a:lvl6pPr>
            <a:lvl7pPr marL="2220346" indent="0">
              <a:buNone/>
              <a:defRPr sz="1295" b="1"/>
            </a:lvl7pPr>
            <a:lvl8pPr marL="2590404" indent="0">
              <a:buNone/>
              <a:defRPr sz="1295" b="1"/>
            </a:lvl8pPr>
            <a:lvl9pPr marL="2960461" indent="0">
              <a:buNone/>
              <a:defRPr sz="1295" b="1"/>
            </a:lvl9pPr>
          </a:lstStyle>
          <a:p>
            <a:pPr lvl="0"/>
            <a:r>
              <a:rPr lang="ja-JP" altLang="en-US"/>
              <a:t>マスター テキストの書式設定</a:t>
            </a:r>
          </a:p>
        </p:txBody>
      </p:sp>
      <p:sp>
        <p:nvSpPr>
          <p:cNvPr id="6" name="Content Placeholder 5"/>
          <p:cNvSpPr>
            <a:spLocks noGrp="1"/>
          </p:cNvSpPr>
          <p:nvPr>
            <p:ph sz="quarter" idx="4"/>
          </p:nvPr>
        </p:nvSpPr>
        <p:spPr>
          <a:xfrm>
            <a:off x="3827087" y="3905482"/>
            <a:ext cx="321384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7C48136-DF7B-F64A-8CFE-34DA88F59F0E}" type="datetimeFigureOut">
              <a:rPr kumimoji="1" lang="ja-JP" altLang="en-US" smtClean="0"/>
              <a:t>2026/1/7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E046979-36B9-454C-8174-8FC4A09B95F2}" type="slidenum">
              <a:rPr kumimoji="1" lang="ja-JP" altLang="en-US" smtClean="0"/>
              <a:t>‹#›</a:t>
            </a:fld>
            <a:endParaRPr kumimoji="1" lang="ja-JP" altLang="en-US"/>
          </a:p>
        </p:txBody>
      </p:sp>
    </p:spTree>
    <p:extLst>
      <p:ext uri="{BB962C8B-B14F-4D97-AF65-F5344CB8AC3E}">
        <p14:creationId xmlns:p14="http://schemas.microsoft.com/office/powerpoint/2010/main" val="136991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7C48136-DF7B-F64A-8CFE-34DA88F59F0E}" type="datetimeFigureOut">
              <a:rPr kumimoji="1" lang="ja-JP" altLang="en-US" smtClean="0"/>
              <a:t>2026/1/7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E046979-36B9-454C-8174-8FC4A09B95F2}" type="slidenum">
              <a:rPr kumimoji="1" lang="ja-JP" altLang="en-US" smtClean="0"/>
              <a:t>‹#›</a:t>
            </a:fld>
            <a:endParaRPr kumimoji="1" lang="ja-JP" altLang="en-US"/>
          </a:p>
        </p:txBody>
      </p:sp>
    </p:spTree>
    <p:extLst>
      <p:ext uri="{BB962C8B-B14F-4D97-AF65-F5344CB8AC3E}">
        <p14:creationId xmlns:p14="http://schemas.microsoft.com/office/powerpoint/2010/main" val="3609838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48136-DF7B-F64A-8CFE-34DA88F59F0E}" type="datetimeFigureOut">
              <a:rPr kumimoji="1" lang="ja-JP" altLang="en-US" smtClean="0"/>
              <a:t>2026/1/7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E046979-36B9-454C-8174-8FC4A09B95F2}" type="slidenum">
              <a:rPr kumimoji="1" lang="ja-JP" altLang="en-US" smtClean="0"/>
              <a:t>‹#›</a:t>
            </a:fld>
            <a:endParaRPr kumimoji="1" lang="ja-JP" altLang="en-US"/>
          </a:p>
        </p:txBody>
      </p:sp>
    </p:spTree>
    <p:extLst>
      <p:ext uri="{BB962C8B-B14F-4D97-AF65-F5344CB8AC3E}">
        <p14:creationId xmlns:p14="http://schemas.microsoft.com/office/powerpoint/2010/main" val="4250420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3" cy="2494757"/>
          </a:xfrm>
        </p:spPr>
        <p:txBody>
          <a:bodyPr anchor="b"/>
          <a:lstStyle>
            <a:lvl1pPr>
              <a:defRPr sz="2590"/>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6"/>
            <a:ext cx="3827086" cy="7598117"/>
          </a:xfrm>
        </p:spPr>
        <p:txBody>
          <a:bodyPr/>
          <a:lstStyle>
            <a:lvl1pPr>
              <a:defRPr sz="2590"/>
            </a:lvl1pPr>
            <a:lvl2pPr>
              <a:defRPr sz="2266"/>
            </a:lvl2pPr>
            <a:lvl3pPr>
              <a:defRPr sz="1943"/>
            </a:lvl3pPr>
            <a:lvl4pPr>
              <a:defRPr sz="1619"/>
            </a:lvl4pPr>
            <a:lvl5pPr>
              <a:defRPr sz="1619"/>
            </a:lvl5pPr>
            <a:lvl6pPr>
              <a:defRPr sz="1619"/>
            </a:lvl6pPr>
            <a:lvl7pPr>
              <a:defRPr sz="1619"/>
            </a:lvl7pPr>
            <a:lvl8pPr>
              <a:defRPr sz="1619"/>
            </a:lvl8pPr>
            <a:lvl9pPr>
              <a:defRPr sz="161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3" cy="5942372"/>
          </a:xfrm>
        </p:spPr>
        <p:txBody>
          <a:bodyPr/>
          <a:lstStyle>
            <a:lvl1pPr marL="0" indent="0">
              <a:buNone/>
              <a:defRPr sz="1295"/>
            </a:lvl1pPr>
            <a:lvl2pPr marL="370058" indent="0">
              <a:buNone/>
              <a:defRPr sz="1133"/>
            </a:lvl2pPr>
            <a:lvl3pPr marL="740115" indent="0">
              <a:buNone/>
              <a:defRPr sz="971"/>
            </a:lvl3pPr>
            <a:lvl4pPr marL="1110173" indent="0">
              <a:buNone/>
              <a:defRPr sz="809"/>
            </a:lvl4pPr>
            <a:lvl5pPr marL="1480231" indent="0">
              <a:buNone/>
              <a:defRPr sz="809"/>
            </a:lvl5pPr>
            <a:lvl6pPr marL="1850288" indent="0">
              <a:buNone/>
              <a:defRPr sz="809"/>
            </a:lvl6pPr>
            <a:lvl7pPr marL="2220346" indent="0">
              <a:buNone/>
              <a:defRPr sz="809"/>
            </a:lvl7pPr>
            <a:lvl8pPr marL="2590404" indent="0">
              <a:buNone/>
              <a:defRPr sz="809"/>
            </a:lvl8pPr>
            <a:lvl9pPr marL="2960461" indent="0">
              <a:buNone/>
              <a:defRPr sz="80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C48136-DF7B-F64A-8CFE-34DA88F59F0E}" type="datetimeFigureOut">
              <a:rPr kumimoji="1" lang="ja-JP" altLang="en-US" smtClean="0"/>
              <a:t>2026/1/7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E046979-36B9-454C-8174-8FC4A09B95F2}" type="slidenum">
              <a:rPr kumimoji="1" lang="ja-JP" altLang="en-US" smtClean="0"/>
              <a:t>‹#›</a:t>
            </a:fld>
            <a:endParaRPr kumimoji="1" lang="ja-JP" altLang="en-US"/>
          </a:p>
        </p:txBody>
      </p:sp>
    </p:spTree>
    <p:extLst>
      <p:ext uri="{BB962C8B-B14F-4D97-AF65-F5344CB8AC3E}">
        <p14:creationId xmlns:p14="http://schemas.microsoft.com/office/powerpoint/2010/main" val="52088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3" cy="2494757"/>
          </a:xfrm>
        </p:spPr>
        <p:txBody>
          <a:bodyPr anchor="b"/>
          <a:lstStyle>
            <a:lvl1pPr>
              <a:defRPr sz="259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6"/>
            <a:ext cx="3827086" cy="7598117"/>
          </a:xfrm>
        </p:spPr>
        <p:txBody>
          <a:bodyPr anchor="t"/>
          <a:lstStyle>
            <a:lvl1pPr marL="0" indent="0">
              <a:buNone/>
              <a:defRPr sz="2590"/>
            </a:lvl1pPr>
            <a:lvl2pPr marL="370058" indent="0">
              <a:buNone/>
              <a:defRPr sz="2266"/>
            </a:lvl2pPr>
            <a:lvl3pPr marL="740115" indent="0">
              <a:buNone/>
              <a:defRPr sz="1943"/>
            </a:lvl3pPr>
            <a:lvl4pPr marL="1110173" indent="0">
              <a:buNone/>
              <a:defRPr sz="1619"/>
            </a:lvl4pPr>
            <a:lvl5pPr marL="1480231" indent="0">
              <a:buNone/>
              <a:defRPr sz="1619"/>
            </a:lvl5pPr>
            <a:lvl6pPr marL="1850288" indent="0">
              <a:buNone/>
              <a:defRPr sz="1619"/>
            </a:lvl6pPr>
            <a:lvl7pPr marL="2220346" indent="0">
              <a:buNone/>
              <a:defRPr sz="1619"/>
            </a:lvl7pPr>
            <a:lvl8pPr marL="2590404" indent="0">
              <a:buNone/>
              <a:defRPr sz="1619"/>
            </a:lvl8pPr>
            <a:lvl9pPr marL="2960461" indent="0">
              <a:buNone/>
              <a:defRPr sz="161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3" cy="5942372"/>
          </a:xfrm>
        </p:spPr>
        <p:txBody>
          <a:bodyPr/>
          <a:lstStyle>
            <a:lvl1pPr marL="0" indent="0">
              <a:buNone/>
              <a:defRPr sz="1295"/>
            </a:lvl1pPr>
            <a:lvl2pPr marL="370058" indent="0">
              <a:buNone/>
              <a:defRPr sz="1133"/>
            </a:lvl2pPr>
            <a:lvl3pPr marL="740115" indent="0">
              <a:buNone/>
              <a:defRPr sz="971"/>
            </a:lvl3pPr>
            <a:lvl4pPr marL="1110173" indent="0">
              <a:buNone/>
              <a:defRPr sz="809"/>
            </a:lvl4pPr>
            <a:lvl5pPr marL="1480231" indent="0">
              <a:buNone/>
              <a:defRPr sz="809"/>
            </a:lvl5pPr>
            <a:lvl6pPr marL="1850288" indent="0">
              <a:buNone/>
              <a:defRPr sz="809"/>
            </a:lvl6pPr>
            <a:lvl7pPr marL="2220346" indent="0">
              <a:buNone/>
              <a:defRPr sz="809"/>
            </a:lvl7pPr>
            <a:lvl8pPr marL="2590404" indent="0">
              <a:buNone/>
              <a:defRPr sz="809"/>
            </a:lvl8pPr>
            <a:lvl9pPr marL="2960461" indent="0">
              <a:buNone/>
              <a:defRPr sz="80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C48136-DF7B-F64A-8CFE-34DA88F59F0E}" type="datetimeFigureOut">
              <a:rPr kumimoji="1" lang="ja-JP" altLang="en-US" smtClean="0"/>
              <a:t>2026/1/7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E046979-36B9-454C-8174-8FC4A09B95F2}" type="slidenum">
              <a:rPr kumimoji="1" lang="ja-JP" altLang="en-US" smtClean="0"/>
              <a:t>‹#›</a:t>
            </a:fld>
            <a:endParaRPr kumimoji="1" lang="ja-JP" altLang="en-US"/>
          </a:p>
        </p:txBody>
      </p:sp>
    </p:spTree>
    <p:extLst>
      <p:ext uri="{BB962C8B-B14F-4D97-AF65-F5344CB8AC3E}">
        <p14:creationId xmlns:p14="http://schemas.microsoft.com/office/powerpoint/2010/main" val="92061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9" y="569243"/>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9" y="2846199"/>
            <a:ext cx="6520220" cy="678385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7" y="9909730"/>
            <a:ext cx="1700927" cy="569240"/>
          </a:xfrm>
          <a:prstGeom prst="rect">
            <a:avLst/>
          </a:prstGeom>
        </p:spPr>
        <p:txBody>
          <a:bodyPr vert="horz" lIns="91440" tIns="45720" rIns="91440" bIns="45720" rtlCol="0" anchor="ctr"/>
          <a:lstStyle>
            <a:lvl1pPr algn="l">
              <a:defRPr sz="971">
                <a:solidFill>
                  <a:schemeClr val="tx1">
                    <a:tint val="82000"/>
                  </a:schemeClr>
                </a:solidFill>
              </a:defRPr>
            </a:lvl1pPr>
          </a:lstStyle>
          <a:p>
            <a:fld id="{F7C48136-DF7B-F64A-8CFE-34DA88F59F0E}" type="datetimeFigureOut">
              <a:rPr kumimoji="1" lang="ja-JP" altLang="en-US" smtClean="0"/>
              <a:t>2026/1/7</a:t>
            </a:fld>
            <a:endParaRPr kumimoji="1" lang="ja-JP" altLang="en-US"/>
          </a:p>
        </p:txBody>
      </p:sp>
      <p:sp>
        <p:nvSpPr>
          <p:cNvPr id="5" name="Footer Placeholder 4"/>
          <p:cNvSpPr>
            <a:spLocks noGrp="1"/>
          </p:cNvSpPr>
          <p:nvPr>
            <p:ph type="ftr" sz="quarter" idx="3"/>
          </p:nvPr>
        </p:nvSpPr>
        <p:spPr>
          <a:xfrm>
            <a:off x="2504144" y="9909730"/>
            <a:ext cx="2551390" cy="569240"/>
          </a:xfrm>
          <a:prstGeom prst="rect">
            <a:avLst/>
          </a:prstGeom>
        </p:spPr>
        <p:txBody>
          <a:bodyPr vert="horz" lIns="91440" tIns="45720" rIns="91440" bIns="45720" rtlCol="0" anchor="ctr"/>
          <a:lstStyle>
            <a:lvl1pPr algn="ctr">
              <a:defRPr sz="971">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5339021" y="9909730"/>
            <a:ext cx="1700927" cy="569240"/>
          </a:xfrm>
          <a:prstGeom prst="rect">
            <a:avLst/>
          </a:prstGeom>
        </p:spPr>
        <p:txBody>
          <a:bodyPr vert="horz" lIns="91440" tIns="45720" rIns="91440" bIns="45720" rtlCol="0" anchor="ctr"/>
          <a:lstStyle>
            <a:lvl1pPr algn="r">
              <a:defRPr sz="971">
                <a:solidFill>
                  <a:schemeClr val="tx1">
                    <a:tint val="82000"/>
                  </a:schemeClr>
                </a:solidFill>
              </a:defRPr>
            </a:lvl1pPr>
          </a:lstStyle>
          <a:p>
            <a:fld id="{1E046979-36B9-454C-8174-8FC4A09B95F2}" type="slidenum">
              <a:rPr kumimoji="1" lang="ja-JP" altLang="en-US" smtClean="0"/>
              <a:t>‹#›</a:t>
            </a:fld>
            <a:endParaRPr kumimoji="1" lang="ja-JP" altLang="en-US"/>
          </a:p>
        </p:txBody>
      </p:sp>
    </p:spTree>
    <p:extLst>
      <p:ext uri="{BB962C8B-B14F-4D97-AF65-F5344CB8AC3E}">
        <p14:creationId xmlns:p14="http://schemas.microsoft.com/office/powerpoint/2010/main" val="954672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40115" rtl="0" eaLnBrk="1" latinLnBrk="0" hangingPunct="1">
        <a:lnSpc>
          <a:spcPct val="90000"/>
        </a:lnSpc>
        <a:spcBef>
          <a:spcPct val="0"/>
        </a:spcBef>
        <a:buNone/>
        <a:defRPr kumimoji="1" sz="3561" kern="1200">
          <a:solidFill>
            <a:schemeClr val="tx1"/>
          </a:solidFill>
          <a:latin typeface="+mj-lt"/>
          <a:ea typeface="+mj-ea"/>
          <a:cs typeface="+mj-cs"/>
        </a:defRPr>
      </a:lvl1pPr>
    </p:titleStyle>
    <p:bodyStyle>
      <a:lvl1pPr marL="185029" indent="-185029" algn="l" defTabSz="740115" rtl="0" eaLnBrk="1" latinLnBrk="0" hangingPunct="1">
        <a:lnSpc>
          <a:spcPct val="90000"/>
        </a:lnSpc>
        <a:spcBef>
          <a:spcPts val="809"/>
        </a:spcBef>
        <a:buFont typeface="Arial" panose="020B0604020202020204" pitchFamily="34" charset="0"/>
        <a:buChar char="•"/>
        <a:defRPr kumimoji="1" sz="2266" kern="1200">
          <a:solidFill>
            <a:schemeClr val="tx1"/>
          </a:solidFill>
          <a:latin typeface="+mn-lt"/>
          <a:ea typeface="+mn-ea"/>
          <a:cs typeface="+mn-cs"/>
        </a:defRPr>
      </a:lvl1pPr>
      <a:lvl2pPr marL="555087" indent="-185029" algn="l" defTabSz="740115" rtl="0" eaLnBrk="1" latinLnBrk="0" hangingPunct="1">
        <a:lnSpc>
          <a:spcPct val="90000"/>
        </a:lnSpc>
        <a:spcBef>
          <a:spcPts val="405"/>
        </a:spcBef>
        <a:buFont typeface="Arial" panose="020B0604020202020204" pitchFamily="34" charset="0"/>
        <a:buChar char="•"/>
        <a:defRPr kumimoji="1" sz="1943" kern="1200">
          <a:solidFill>
            <a:schemeClr val="tx1"/>
          </a:solidFill>
          <a:latin typeface="+mn-lt"/>
          <a:ea typeface="+mn-ea"/>
          <a:cs typeface="+mn-cs"/>
        </a:defRPr>
      </a:lvl2pPr>
      <a:lvl3pPr marL="925144" indent="-185029" algn="l" defTabSz="740115" rtl="0" eaLnBrk="1" latinLnBrk="0" hangingPunct="1">
        <a:lnSpc>
          <a:spcPct val="90000"/>
        </a:lnSpc>
        <a:spcBef>
          <a:spcPts val="405"/>
        </a:spcBef>
        <a:buFont typeface="Arial" panose="020B0604020202020204" pitchFamily="34" charset="0"/>
        <a:buChar char="•"/>
        <a:defRPr kumimoji="1" sz="1619" kern="1200">
          <a:solidFill>
            <a:schemeClr val="tx1"/>
          </a:solidFill>
          <a:latin typeface="+mn-lt"/>
          <a:ea typeface="+mn-ea"/>
          <a:cs typeface="+mn-cs"/>
        </a:defRPr>
      </a:lvl3pPr>
      <a:lvl4pPr marL="1295202" indent="-185029" algn="l" defTabSz="740115" rtl="0" eaLnBrk="1" latinLnBrk="0" hangingPunct="1">
        <a:lnSpc>
          <a:spcPct val="90000"/>
        </a:lnSpc>
        <a:spcBef>
          <a:spcPts val="405"/>
        </a:spcBef>
        <a:buFont typeface="Arial" panose="020B0604020202020204" pitchFamily="34" charset="0"/>
        <a:buChar char="•"/>
        <a:defRPr kumimoji="1" sz="1457" kern="1200">
          <a:solidFill>
            <a:schemeClr val="tx1"/>
          </a:solidFill>
          <a:latin typeface="+mn-lt"/>
          <a:ea typeface="+mn-ea"/>
          <a:cs typeface="+mn-cs"/>
        </a:defRPr>
      </a:lvl4pPr>
      <a:lvl5pPr marL="1665260" indent="-185029" algn="l" defTabSz="740115" rtl="0" eaLnBrk="1" latinLnBrk="0" hangingPunct="1">
        <a:lnSpc>
          <a:spcPct val="90000"/>
        </a:lnSpc>
        <a:spcBef>
          <a:spcPts val="405"/>
        </a:spcBef>
        <a:buFont typeface="Arial" panose="020B0604020202020204" pitchFamily="34" charset="0"/>
        <a:buChar char="•"/>
        <a:defRPr kumimoji="1" sz="1457" kern="1200">
          <a:solidFill>
            <a:schemeClr val="tx1"/>
          </a:solidFill>
          <a:latin typeface="+mn-lt"/>
          <a:ea typeface="+mn-ea"/>
          <a:cs typeface="+mn-cs"/>
        </a:defRPr>
      </a:lvl5pPr>
      <a:lvl6pPr marL="2035317" indent="-185029" algn="l" defTabSz="740115" rtl="0" eaLnBrk="1" latinLnBrk="0" hangingPunct="1">
        <a:lnSpc>
          <a:spcPct val="90000"/>
        </a:lnSpc>
        <a:spcBef>
          <a:spcPts val="405"/>
        </a:spcBef>
        <a:buFont typeface="Arial" panose="020B0604020202020204" pitchFamily="34" charset="0"/>
        <a:buChar char="•"/>
        <a:defRPr kumimoji="1" sz="1457" kern="1200">
          <a:solidFill>
            <a:schemeClr val="tx1"/>
          </a:solidFill>
          <a:latin typeface="+mn-lt"/>
          <a:ea typeface="+mn-ea"/>
          <a:cs typeface="+mn-cs"/>
        </a:defRPr>
      </a:lvl6pPr>
      <a:lvl7pPr marL="2405375" indent="-185029" algn="l" defTabSz="740115" rtl="0" eaLnBrk="1" latinLnBrk="0" hangingPunct="1">
        <a:lnSpc>
          <a:spcPct val="90000"/>
        </a:lnSpc>
        <a:spcBef>
          <a:spcPts val="405"/>
        </a:spcBef>
        <a:buFont typeface="Arial" panose="020B0604020202020204" pitchFamily="34" charset="0"/>
        <a:buChar char="•"/>
        <a:defRPr kumimoji="1" sz="1457" kern="1200">
          <a:solidFill>
            <a:schemeClr val="tx1"/>
          </a:solidFill>
          <a:latin typeface="+mn-lt"/>
          <a:ea typeface="+mn-ea"/>
          <a:cs typeface="+mn-cs"/>
        </a:defRPr>
      </a:lvl7pPr>
      <a:lvl8pPr marL="2775433" indent="-185029" algn="l" defTabSz="740115" rtl="0" eaLnBrk="1" latinLnBrk="0" hangingPunct="1">
        <a:lnSpc>
          <a:spcPct val="90000"/>
        </a:lnSpc>
        <a:spcBef>
          <a:spcPts val="405"/>
        </a:spcBef>
        <a:buFont typeface="Arial" panose="020B0604020202020204" pitchFamily="34" charset="0"/>
        <a:buChar char="•"/>
        <a:defRPr kumimoji="1" sz="1457" kern="1200">
          <a:solidFill>
            <a:schemeClr val="tx1"/>
          </a:solidFill>
          <a:latin typeface="+mn-lt"/>
          <a:ea typeface="+mn-ea"/>
          <a:cs typeface="+mn-cs"/>
        </a:defRPr>
      </a:lvl8pPr>
      <a:lvl9pPr marL="3145490" indent="-185029" algn="l" defTabSz="740115" rtl="0" eaLnBrk="1" latinLnBrk="0" hangingPunct="1">
        <a:lnSpc>
          <a:spcPct val="90000"/>
        </a:lnSpc>
        <a:spcBef>
          <a:spcPts val="405"/>
        </a:spcBef>
        <a:buFont typeface="Arial" panose="020B0604020202020204" pitchFamily="34" charset="0"/>
        <a:buChar char="•"/>
        <a:defRPr kumimoji="1" sz="1457" kern="1200">
          <a:solidFill>
            <a:schemeClr val="tx1"/>
          </a:solidFill>
          <a:latin typeface="+mn-lt"/>
          <a:ea typeface="+mn-ea"/>
          <a:cs typeface="+mn-cs"/>
        </a:defRPr>
      </a:lvl9pPr>
    </p:bodyStyle>
    <p:otherStyle>
      <a:defPPr>
        <a:defRPr lang="en-US"/>
      </a:defPPr>
      <a:lvl1pPr marL="0" algn="l" defTabSz="740115" rtl="0" eaLnBrk="1" latinLnBrk="0" hangingPunct="1">
        <a:defRPr kumimoji="1" sz="1457" kern="1200">
          <a:solidFill>
            <a:schemeClr val="tx1"/>
          </a:solidFill>
          <a:latin typeface="+mn-lt"/>
          <a:ea typeface="+mn-ea"/>
          <a:cs typeface="+mn-cs"/>
        </a:defRPr>
      </a:lvl1pPr>
      <a:lvl2pPr marL="370058" algn="l" defTabSz="740115" rtl="0" eaLnBrk="1" latinLnBrk="0" hangingPunct="1">
        <a:defRPr kumimoji="1" sz="1457" kern="1200">
          <a:solidFill>
            <a:schemeClr val="tx1"/>
          </a:solidFill>
          <a:latin typeface="+mn-lt"/>
          <a:ea typeface="+mn-ea"/>
          <a:cs typeface="+mn-cs"/>
        </a:defRPr>
      </a:lvl2pPr>
      <a:lvl3pPr marL="740115" algn="l" defTabSz="740115" rtl="0" eaLnBrk="1" latinLnBrk="0" hangingPunct="1">
        <a:defRPr kumimoji="1" sz="1457" kern="1200">
          <a:solidFill>
            <a:schemeClr val="tx1"/>
          </a:solidFill>
          <a:latin typeface="+mn-lt"/>
          <a:ea typeface="+mn-ea"/>
          <a:cs typeface="+mn-cs"/>
        </a:defRPr>
      </a:lvl3pPr>
      <a:lvl4pPr marL="1110173" algn="l" defTabSz="740115" rtl="0" eaLnBrk="1" latinLnBrk="0" hangingPunct="1">
        <a:defRPr kumimoji="1" sz="1457" kern="1200">
          <a:solidFill>
            <a:schemeClr val="tx1"/>
          </a:solidFill>
          <a:latin typeface="+mn-lt"/>
          <a:ea typeface="+mn-ea"/>
          <a:cs typeface="+mn-cs"/>
        </a:defRPr>
      </a:lvl4pPr>
      <a:lvl5pPr marL="1480231" algn="l" defTabSz="740115" rtl="0" eaLnBrk="1" latinLnBrk="0" hangingPunct="1">
        <a:defRPr kumimoji="1" sz="1457" kern="1200">
          <a:solidFill>
            <a:schemeClr val="tx1"/>
          </a:solidFill>
          <a:latin typeface="+mn-lt"/>
          <a:ea typeface="+mn-ea"/>
          <a:cs typeface="+mn-cs"/>
        </a:defRPr>
      </a:lvl5pPr>
      <a:lvl6pPr marL="1850288" algn="l" defTabSz="740115" rtl="0" eaLnBrk="1" latinLnBrk="0" hangingPunct="1">
        <a:defRPr kumimoji="1" sz="1457" kern="1200">
          <a:solidFill>
            <a:schemeClr val="tx1"/>
          </a:solidFill>
          <a:latin typeface="+mn-lt"/>
          <a:ea typeface="+mn-ea"/>
          <a:cs typeface="+mn-cs"/>
        </a:defRPr>
      </a:lvl6pPr>
      <a:lvl7pPr marL="2220346" algn="l" defTabSz="740115" rtl="0" eaLnBrk="1" latinLnBrk="0" hangingPunct="1">
        <a:defRPr kumimoji="1" sz="1457" kern="1200">
          <a:solidFill>
            <a:schemeClr val="tx1"/>
          </a:solidFill>
          <a:latin typeface="+mn-lt"/>
          <a:ea typeface="+mn-ea"/>
          <a:cs typeface="+mn-cs"/>
        </a:defRPr>
      </a:lvl7pPr>
      <a:lvl8pPr marL="2590404" algn="l" defTabSz="740115" rtl="0" eaLnBrk="1" latinLnBrk="0" hangingPunct="1">
        <a:defRPr kumimoji="1" sz="1457" kern="1200">
          <a:solidFill>
            <a:schemeClr val="tx1"/>
          </a:solidFill>
          <a:latin typeface="+mn-lt"/>
          <a:ea typeface="+mn-ea"/>
          <a:cs typeface="+mn-cs"/>
        </a:defRPr>
      </a:lvl8pPr>
      <a:lvl9pPr marL="2960461" algn="l" defTabSz="740115" rtl="0" eaLnBrk="1" latinLnBrk="0" hangingPunct="1">
        <a:defRPr kumimoji="1" sz="145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図 52"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F8D30953-7FCA-C057-0145-6734F4C5CA16}"/>
              </a:ext>
            </a:extLst>
          </p:cNvPr>
          <p:cNvPicPr>
            <a:picLocks noChangeAspect="1"/>
          </p:cNvPicPr>
          <p:nvPr/>
        </p:nvPicPr>
        <p:blipFill>
          <a:blip r:embed="rId2"/>
          <a:stretch>
            <a:fillRect/>
          </a:stretch>
        </p:blipFill>
        <p:spPr>
          <a:xfrm>
            <a:off x="4987002" y="6040070"/>
            <a:ext cx="2560320" cy="1320165"/>
          </a:xfrm>
          <a:prstGeom prst="rect">
            <a:avLst/>
          </a:prstGeom>
        </p:spPr>
      </p:pic>
      <p:pic>
        <p:nvPicPr>
          <p:cNvPr id="47" name="図 46" descr="タイムライン&#10;&#10;AI 生成コンテンツは誤りを含む可能性があります。">
            <a:extLst>
              <a:ext uri="{FF2B5EF4-FFF2-40B4-BE49-F238E27FC236}">
                <a16:creationId xmlns:a16="http://schemas.microsoft.com/office/drawing/2014/main" id="{4ACC09E5-9AB3-58B7-B2F1-20118C3F25C1}"/>
              </a:ext>
            </a:extLst>
          </p:cNvPr>
          <p:cNvPicPr>
            <a:picLocks noChangeAspect="1"/>
          </p:cNvPicPr>
          <p:nvPr/>
        </p:nvPicPr>
        <p:blipFill>
          <a:blip r:embed="rId3"/>
          <a:stretch>
            <a:fillRect/>
          </a:stretch>
        </p:blipFill>
        <p:spPr>
          <a:xfrm>
            <a:off x="5020413" y="3188535"/>
            <a:ext cx="2560320" cy="2426970"/>
          </a:xfrm>
          <a:prstGeom prst="rect">
            <a:avLst/>
          </a:prstGeom>
        </p:spPr>
      </p:pic>
      <p:pic>
        <p:nvPicPr>
          <p:cNvPr id="43" name="図 42" descr="グラフ&#10;&#10;AI 生成コンテンツは誤りを含む可能性があります。">
            <a:extLst>
              <a:ext uri="{FF2B5EF4-FFF2-40B4-BE49-F238E27FC236}">
                <a16:creationId xmlns:a16="http://schemas.microsoft.com/office/drawing/2014/main" id="{ECD19D1B-EAF1-69D0-9785-BD1746077BDC}"/>
              </a:ext>
            </a:extLst>
          </p:cNvPr>
          <p:cNvPicPr>
            <a:picLocks noChangeAspect="1"/>
          </p:cNvPicPr>
          <p:nvPr/>
        </p:nvPicPr>
        <p:blipFill>
          <a:blip r:embed="rId4"/>
          <a:stretch>
            <a:fillRect/>
          </a:stretch>
        </p:blipFill>
        <p:spPr>
          <a:xfrm>
            <a:off x="5010157" y="381093"/>
            <a:ext cx="2560320" cy="2426970"/>
          </a:xfrm>
          <a:prstGeom prst="rect">
            <a:avLst/>
          </a:prstGeom>
        </p:spPr>
      </p:pic>
      <p:pic>
        <p:nvPicPr>
          <p:cNvPr id="5" name="図 4" descr="グラフ, 散布図&#10;&#10;AI 生成コンテンツは誤りを含む可能性があります。">
            <a:extLst>
              <a:ext uri="{FF2B5EF4-FFF2-40B4-BE49-F238E27FC236}">
                <a16:creationId xmlns:a16="http://schemas.microsoft.com/office/drawing/2014/main" id="{0981616A-3FC2-D148-5546-D0D6A6F71BFB}"/>
              </a:ext>
            </a:extLst>
          </p:cNvPr>
          <p:cNvPicPr>
            <a:picLocks noChangeAspect="1"/>
          </p:cNvPicPr>
          <p:nvPr/>
        </p:nvPicPr>
        <p:blipFill>
          <a:blip r:embed="rId5"/>
          <a:stretch>
            <a:fillRect/>
          </a:stretch>
        </p:blipFill>
        <p:spPr>
          <a:xfrm>
            <a:off x="94971" y="381093"/>
            <a:ext cx="2468880" cy="2468880"/>
          </a:xfrm>
          <a:prstGeom prst="rect">
            <a:avLst/>
          </a:prstGeom>
        </p:spPr>
      </p:pic>
      <p:pic>
        <p:nvPicPr>
          <p:cNvPr id="7" name="図 6" descr="グラフ, 散布図&#10;&#10;AI 生成コンテンツは誤りを含む可能性があります。">
            <a:extLst>
              <a:ext uri="{FF2B5EF4-FFF2-40B4-BE49-F238E27FC236}">
                <a16:creationId xmlns:a16="http://schemas.microsoft.com/office/drawing/2014/main" id="{8D70908B-4D7B-0A82-2CC4-C0175A605FF3}"/>
              </a:ext>
            </a:extLst>
          </p:cNvPr>
          <p:cNvPicPr>
            <a:picLocks noChangeAspect="1"/>
          </p:cNvPicPr>
          <p:nvPr/>
        </p:nvPicPr>
        <p:blipFill>
          <a:blip r:embed="rId6"/>
          <a:stretch>
            <a:fillRect/>
          </a:stretch>
        </p:blipFill>
        <p:spPr>
          <a:xfrm>
            <a:off x="94971" y="3188535"/>
            <a:ext cx="2468880" cy="2468880"/>
          </a:xfrm>
          <a:prstGeom prst="rect">
            <a:avLst/>
          </a:prstGeom>
        </p:spPr>
      </p:pic>
      <p:pic>
        <p:nvPicPr>
          <p:cNvPr id="11" name="図 10" descr="グラフ, 散布図&#10;&#10;AI 生成コンテンツは誤りを含む可能性があります。">
            <a:extLst>
              <a:ext uri="{FF2B5EF4-FFF2-40B4-BE49-F238E27FC236}">
                <a16:creationId xmlns:a16="http://schemas.microsoft.com/office/drawing/2014/main" id="{5DAA9889-D5CA-DAA4-9918-B1225CECD533}"/>
              </a:ext>
            </a:extLst>
          </p:cNvPr>
          <p:cNvPicPr>
            <a:picLocks noChangeAspect="1"/>
          </p:cNvPicPr>
          <p:nvPr/>
        </p:nvPicPr>
        <p:blipFill>
          <a:blip r:embed="rId7"/>
          <a:stretch>
            <a:fillRect/>
          </a:stretch>
        </p:blipFill>
        <p:spPr>
          <a:xfrm>
            <a:off x="94971" y="6081980"/>
            <a:ext cx="2468880" cy="2468880"/>
          </a:xfrm>
          <a:prstGeom prst="rect">
            <a:avLst/>
          </a:prstGeom>
        </p:spPr>
      </p:pic>
      <p:sp>
        <p:nvSpPr>
          <p:cNvPr id="12" name="テキスト ボックス 11">
            <a:extLst>
              <a:ext uri="{FF2B5EF4-FFF2-40B4-BE49-F238E27FC236}">
                <a16:creationId xmlns:a16="http://schemas.microsoft.com/office/drawing/2014/main" id="{3CBDB513-F69A-E998-5A77-1C780BEBA126}"/>
              </a:ext>
            </a:extLst>
          </p:cNvPr>
          <p:cNvSpPr txBox="1"/>
          <p:nvPr/>
        </p:nvSpPr>
        <p:spPr>
          <a:xfrm>
            <a:off x="366617" y="224662"/>
            <a:ext cx="1071127" cy="200055"/>
          </a:xfrm>
          <a:prstGeom prst="rect">
            <a:avLst/>
          </a:prstGeom>
          <a:noFill/>
        </p:spPr>
        <p:txBody>
          <a:bodyPr wrap="none" rtlCol="0">
            <a:spAutoFit/>
          </a:bodyPr>
          <a:lstStyle/>
          <a:p>
            <a:pPr algn="ctr"/>
            <a:r>
              <a:rPr kumimoji="1" lang="en-US" altLang="ja-JP" sz="700" dirty="0">
                <a:solidFill>
                  <a:schemeClr val="accent1"/>
                </a:solidFill>
                <a:latin typeface="Helvetica" pitchFamily="2" charset="0"/>
              </a:rPr>
              <a:t>2,589 down-regulation</a:t>
            </a:r>
            <a:endParaRPr kumimoji="1" lang="ja-JP" altLang="en-US" sz="700">
              <a:solidFill>
                <a:schemeClr val="accent1"/>
              </a:solidFill>
              <a:latin typeface="Helvetica" pitchFamily="2" charset="0"/>
            </a:endParaRPr>
          </a:p>
        </p:txBody>
      </p:sp>
      <p:sp>
        <p:nvSpPr>
          <p:cNvPr id="13" name="テキスト ボックス 12">
            <a:extLst>
              <a:ext uri="{FF2B5EF4-FFF2-40B4-BE49-F238E27FC236}">
                <a16:creationId xmlns:a16="http://schemas.microsoft.com/office/drawing/2014/main" id="{2E54EB8D-0BEA-6A4C-5C42-1B0C9191FEF1}"/>
              </a:ext>
            </a:extLst>
          </p:cNvPr>
          <p:cNvSpPr txBox="1"/>
          <p:nvPr/>
        </p:nvSpPr>
        <p:spPr>
          <a:xfrm>
            <a:off x="516229" y="3031791"/>
            <a:ext cx="946093" cy="200055"/>
          </a:xfrm>
          <a:prstGeom prst="rect">
            <a:avLst/>
          </a:prstGeom>
          <a:noFill/>
        </p:spPr>
        <p:txBody>
          <a:bodyPr wrap="none" rtlCol="0">
            <a:spAutoFit/>
          </a:bodyPr>
          <a:lstStyle/>
          <a:p>
            <a:pPr algn="ctr"/>
            <a:r>
              <a:rPr kumimoji="1" lang="en-US" altLang="ja-JP" sz="700" dirty="0">
                <a:solidFill>
                  <a:schemeClr val="accent1"/>
                </a:solidFill>
                <a:latin typeface="Helvetica" pitchFamily="2" charset="0"/>
              </a:rPr>
              <a:t>80 down-regulation</a:t>
            </a:r>
            <a:endParaRPr kumimoji="1" lang="ja-JP" altLang="en-US" sz="700">
              <a:solidFill>
                <a:schemeClr val="accent1"/>
              </a:solidFill>
              <a:latin typeface="Helvetica" pitchFamily="2" charset="0"/>
            </a:endParaRPr>
          </a:p>
        </p:txBody>
      </p:sp>
      <p:sp>
        <p:nvSpPr>
          <p:cNvPr id="14" name="テキスト ボックス 13">
            <a:extLst>
              <a:ext uri="{FF2B5EF4-FFF2-40B4-BE49-F238E27FC236}">
                <a16:creationId xmlns:a16="http://schemas.microsoft.com/office/drawing/2014/main" id="{5F3B420F-2276-61C1-86A9-38CC232154A4}"/>
              </a:ext>
            </a:extLst>
          </p:cNvPr>
          <p:cNvSpPr txBox="1"/>
          <p:nvPr/>
        </p:nvSpPr>
        <p:spPr>
          <a:xfrm>
            <a:off x="457025" y="5915959"/>
            <a:ext cx="946093" cy="200055"/>
          </a:xfrm>
          <a:prstGeom prst="rect">
            <a:avLst/>
          </a:prstGeom>
          <a:noFill/>
        </p:spPr>
        <p:txBody>
          <a:bodyPr wrap="none" rtlCol="0">
            <a:spAutoFit/>
          </a:bodyPr>
          <a:lstStyle/>
          <a:p>
            <a:pPr algn="ctr"/>
            <a:r>
              <a:rPr kumimoji="1" lang="en-US" altLang="ja-JP" sz="700" dirty="0">
                <a:solidFill>
                  <a:schemeClr val="accent1"/>
                </a:solidFill>
                <a:latin typeface="Helvetica" pitchFamily="2" charset="0"/>
              </a:rPr>
              <a:t>68 down-regulation</a:t>
            </a:r>
            <a:endParaRPr kumimoji="1" lang="ja-JP" altLang="en-US" sz="700">
              <a:solidFill>
                <a:schemeClr val="accent1"/>
              </a:solidFill>
              <a:latin typeface="Helvetica" pitchFamily="2" charset="0"/>
            </a:endParaRPr>
          </a:p>
        </p:txBody>
      </p:sp>
      <p:sp>
        <p:nvSpPr>
          <p:cNvPr id="15" name="テキスト ボックス 14">
            <a:extLst>
              <a:ext uri="{FF2B5EF4-FFF2-40B4-BE49-F238E27FC236}">
                <a16:creationId xmlns:a16="http://schemas.microsoft.com/office/drawing/2014/main" id="{D23319A9-C88D-DB85-DEEB-9F1C93427842}"/>
              </a:ext>
            </a:extLst>
          </p:cNvPr>
          <p:cNvSpPr txBox="1"/>
          <p:nvPr/>
        </p:nvSpPr>
        <p:spPr>
          <a:xfrm>
            <a:off x="1563351" y="224102"/>
            <a:ext cx="957314" cy="200055"/>
          </a:xfrm>
          <a:prstGeom prst="rect">
            <a:avLst/>
          </a:prstGeom>
          <a:noFill/>
        </p:spPr>
        <p:txBody>
          <a:bodyPr wrap="none" rtlCol="0">
            <a:spAutoFit/>
          </a:bodyPr>
          <a:lstStyle/>
          <a:p>
            <a:pPr algn="ctr"/>
            <a:r>
              <a:rPr kumimoji="1" lang="en-US" altLang="ja-JP" sz="700" dirty="0">
                <a:solidFill>
                  <a:srgbClr val="FF0000"/>
                </a:solidFill>
                <a:latin typeface="Helvetica" pitchFamily="2" charset="0"/>
              </a:rPr>
              <a:t>2,541 up-regulation</a:t>
            </a:r>
            <a:endParaRPr kumimoji="1" lang="ja-JP" altLang="en-US" sz="700">
              <a:solidFill>
                <a:srgbClr val="FF0000"/>
              </a:solidFill>
              <a:latin typeface="Helvetica" pitchFamily="2" charset="0"/>
            </a:endParaRPr>
          </a:p>
        </p:txBody>
      </p:sp>
      <p:sp>
        <p:nvSpPr>
          <p:cNvPr id="16" name="テキスト ボックス 15">
            <a:extLst>
              <a:ext uri="{FF2B5EF4-FFF2-40B4-BE49-F238E27FC236}">
                <a16:creationId xmlns:a16="http://schemas.microsoft.com/office/drawing/2014/main" id="{576B5D8E-93AD-3716-3945-DE8C7B474869}"/>
              </a:ext>
            </a:extLst>
          </p:cNvPr>
          <p:cNvSpPr txBox="1"/>
          <p:nvPr/>
        </p:nvSpPr>
        <p:spPr>
          <a:xfrm>
            <a:off x="1533793" y="3031791"/>
            <a:ext cx="832280" cy="200055"/>
          </a:xfrm>
          <a:prstGeom prst="rect">
            <a:avLst/>
          </a:prstGeom>
          <a:noFill/>
        </p:spPr>
        <p:txBody>
          <a:bodyPr wrap="none" rtlCol="0">
            <a:spAutoFit/>
          </a:bodyPr>
          <a:lstStyle/>
          <a:p>
            <a:pPr algn="ctr"/>
            <a:r>
              <a:rPr kumimoji="1" lang="en-US" altLang="ja-JP" sz="700" dirty="0">
                <a:solidFill>
                  <a:srgbClr val="FF0000"/>
                </a:solidFill>
                <a:latin typeface="Helvetica" pitchFamily="2" charset="0"/>
              </a:rPr>
              <a:t>74 up-regulation</a:t>
            </a:r>
            <a:endParaRPr kumimoji="1" lang="ja-JP" altLang="en-US" sz="700">
              <a:solidFill>
                <a:srgbClr val="FF0000"/>
              </a:solidFill>
              <a:latin typeface="Helvetica" pitchFamily="2" charset="0"/>
            </a:endParaRPr>
          </a:p>
        </p:txBody>
      </p:sp>
      <p:sp>
        <p:nvSpPr>
          <p:cNvPr id="17" name="テキスト ボックス 16">
            <a:extLst>
              <a:ext uri="{FF2B5EF4-FFF2-40B4-BE49-F238E27FC236}">
                <a16:creationId xmlns:a16="http://schemas.microsoft.com/office/drawing/2014/main" id="{108278B4-C263-059D-3E89-F4082475596F}"/>
              </a:ext>
            </a:extLst>
          </p:cNvPr>
          <p:cNvSpPr txBox="1"/>
          <p:nvPr/>
        </p:nvSpPr>
        <p:spPr>
          <a:xfrm>
            <a:off x="1541816" y="5924923"/>
            <a:ext cx="881973" cy="200055"/>
          </a:xfrm>
          <a:prstGeom prst="rect">
            <a:avLst/>
          </a:prstGeom>
          <a:noFill/>
        </p:spPr>
        <p:txBody>
          <a:bodyPr wrap="none" rtlCol="0">
            <a:spAutoFit/>
          </a:bodyPr>
          <a:lstStyle/>
          <a:p>
            <a:pPr algn="ctr"/>
            <a:r>
              <a:rPr kumimoji="1" lang="en-US" altLang="ja-JP" sz="700" dirty="0">
                <a:solidFill>
                  <a:srgbClr val="FF0000"/>
                </a:solidFill>
                <a:latin typeface="Helvetica" pitchFamily="2" charset="0"/>
              </a:rPr>
              <a:t>203 up-regulation</a:t>
            </a:r>
            <a:endParaRPr kumimoji="1" lang="ja-JP" altLang="en-US" sz="700">
              <a:solidFill>
                <a:srgbClr val="FF0000"/>
              </a:solidFill>
              <a:latin typeface="Helvetica" pitchFamily="2" charset="0"/>
            </a:endParaRPr>
          </a:p>
        </p:txBody>
      </p:sp>
      <p:pic>
        <p:nvPicPr>
          <p:cNvPr id="41" name="図 40" descr="グラフ&#10;&#10;AI 生成コンテンツは誤りを含む可能性があります。">
            <a:extLst>
              <a:ext uri="{FF2B5EF4-FFF2-40B4-BE49-F238E27FC236}">
                <a16:creationId xmlns:a16="http://schemas.microsoft.com/office/drawing/2014/main" id="{9012F153-1C88-8A8A-5D54-C8BA3161E6C8}"/>
              </a:ext>
            </a:extLst>
          </p:cNvPr>
          <p:cNvPicPr>
            <a:picLocks noChangeAspect="1"/>
          </p:cNvPicPr>
          <p:nvPr/>
        </p:nvPicPr>
        <p:blipFill>
          <a:blip r:embed="rId8"/>
          <a:stretch>
            <a:fillRect/>
          </a:stretch>
        </p:blipFill>
        <p:spPr>
          <a:xfrm>
            <a:off x="2520665" y="381093"/>
            <a:ext cx="2560320" cy="2426970"/>
          </a:xfrm>
          <a:prstGeom prst="rect">
            <a:avLst/>
          </a:prstGeom>
        </p:spPr>
      </p:pic>
      <p:pic>
        <p:nvPicPr>
          <p:cNvPr id="45" name="図 44" descr="グラフ&#10;&#10;AI 生成コンテンツは誤りを含む可能性があります。">
            <a:extLst>
              <a:ext uri="{FF2B5EF4-FFF2-40B4-BE49-F238E27FC236}">
                <a16:creationId xmlns:a16="http://schemas.microsoft.com/office/drawing/2014/main" id="{C07E300B-8F59-58E5-6895-3D1E6578B62B}"/>
              </a:ext>
            </a:extLst>
          </p:cNvPr>
          <p:cNvPicPr>
            <a:picLocks noChangeAspect="1"/>
          </p:cNvPicPr>
          <p:nvPr/>
        </p:nvPicPr>
        <p:blipFill>
          <a:blip r:embed="rId9"/>
          <a:stretch>
            <a:fillRect/>
          </a:stretch>
        </p:blipFill>
        <p:spPr>
          <a:xfrm>
            <a:off x="2563851" y="3188535"/>
            <a:ext cx="2560320" cy="2426970"/>
          </a:xfrm>
          <a:prstGeom prst="rect">
            <a:avLst/>
          </a:prstGeom>
        </p:spPr>
      </p:pic>
      <p:pic>
        <p:nvPicPr>
          <p:cNvPr id="49" name="図 48" descr="テーブル が含まれている画像&#10;&#10;AI 生成コンテンツは誤りを含む可能性があります。">
            <a:extLst>
              <a:ext uri="{FF2B5EF4-FFF2-40B4-BE49-F238E27FC236}">
                <a16:creationId xmlns:a16="http://schemas.microsoft.com/office/drawing/2014/main" id="{5C938D58-BA24-ABA0-32CC-BB5F140F933B}"/>
              </a:ext>
            </a:extLst>
          </p:cNvPr>
          <p:cNvPicPr>
            <a:picLocks noChangeAspect="1"/>
          </p:cNvPicPr>
          <p:nvPr/>
        </p:nvPicPr>
        <p:blipFill>
          <a:blip r:embed="rId10"/>
          <a:stretch>
            <a:fillRect/>
          </a:stretch>
        </p:blipFill>
        <p:spPr>
          <a:xfrm>
            <a:off x="2562487" y="6081980"/>
            <a:ext cx="2560320" cy="2426970"/>
          </a:xfrm>
          <a:prstGeom prst="rect">
            <a:avLst/>
          </a:prstGeom>
        </p:spPr>
      </p:pic>
      <p:sp>
        <p:nvSpPr>
          <p:cNvPr id="54" name="テキスト ボックス 53">
            <a:extLst>
              <a:ext uri="{FF2B5EF4-FFF2-40B4-BE49-F238E27FC236}">
                <a16:creationId xmlns:a16="http://schemas.microsoft.com/office/drawing/2014/main" id="{86F71612-8A67-76CF-CA3A-EB7635A3BD65}"/>
              </a:ext>
            </a:extLst>
          </p:cNvPr>
          <p:cNvSpPr txBox="1"/>
          <p:nvPr/>
        </p:nvSpPr>
        <p:spPr>
          <a:xfrm>
            <a:off x="5033" y="0"/>
            <a:ext cx="364202" cy="246221"/>
          </a:xfrm>
          <a:prstGeom prst="rect">
            <a:avLst/>
          </a:prstGeom>
          <a:noFill/>
        </p:spPr>
        <p:txBody>
          <a:bodyPr wrap="none" rtlCol="0">
            <a:spAutoFit/>
          </a:bodyPr>
          <a:lstStyle/>
          <a:p>
            <a:r>
              <a:rPr kumimoji="1" lang="en-US" altLang="ja-JP" sz="1000" b="1" dirty="0">
                <a:latin typeface="Helvetica" pitchFamily="2" charset="0"/>
              </a:rPr>
              <a:t>(A)</a:t>
            </a:r>
            <a:endParaRPr kumimoji="1" lang="ja-JP" altLang="en-US" sz="1000" b="1">
              <a:latin typeface="Helvetica" pitchFamily="2" charset="0"/>
            </a:endParaRPr>
          </a:p>
        </p:txBody>
      </p:sp>
      <p:sp>
        <p:nvSpPr>
          <p:cNvPr id="55" name="テキスト ボックス 54">
            <a:extLst>
              <a:ext uri="{FF2B5EF4-FFF2-40B4-BE49-F238E27FC236}">
                <a16:creationId xmlns:a16="http://schemas.microsoft.com/office/drawing/2014/main" id="{8F4E319B-5E25-FE38-BA41-F7E8663DEA82}"/>
              </a:ext>
            </a:extLst>
          </p:cNvPr>
          <p:cNvSpPr txBox="1"/>
          <p:nvPr/>
        </p:nvSpPr>
        <p:spPr>
          <a:xfrm>
            <a:off x="305706" y="-2460"/>
            <a:ext cx="639919" cy="246221"/>
          </a:xfrm>
          <a:prstGeom prst="rect">
            <a:avLst/>
          </a:prstGeom>
          <a:noFill/>
        </p:spPr>
        <p:txBody>
          <a:bodyPr wrap="none" rtlCol="0">
            <a:spAutoFit/>
          </a:bodyPr>
          <a:lstStyle/>
          <a:p>
            <a:r>
              <a:rPr kumimoji="1" lang="en-US" altLang="ja-JP" sz="1000" b="1" dirty="0">
                <a:latin typeface="Helvetica" pitchFamily="2" charset="0"/>
              </a:rPr>
              <a:t>thymus</a:t>
            </a:r>
            <a:endParaRPr kumimoji="1" lang="ja-JP" altLang="en-US" sz="1000" b="1">
              <a:latin typeface="Helvetica" pitchFamily="2" charset="0"/>
            </a:endParaRPr>
          </a:p>
        </p:txBody>
      </p:sp>
      <p:sp>
        <p:nvSpPr>
          <p:cNvPr id="56" name="テキスト ボックス 55">
            <a:extLst>
              <a:ext uri="{FF2B5EF4-FFF2-40B4-BE49-F238E27FC236}">
                <a16:creationId xmlns:a16="http://schemas.microsoft.com/office/drawing/2014/main" id="{5509755F-87E7-4C29-84CC-D3CC7E598700}"/>
              </a:ext>
            </a:extLst>
          </p:cNvPr>
          <p:cNvSpPr txBox="1"/>
          <p:nvPr/>
        </p:nvSpPr>
        <p:spPr>
          <a:xfrm>
            <a:off x="5033" y="183943"/>
            <a:ext cx="306494" cy="246221"/>
          </a:xfrm>
          <a:prstGeom prst="rect">
            <a:avLst/>
          </a:prstGeom>
          <a:noFill/>
        </p:spPr>
        <p:txBody>
          <a:bodyPr wrap="none" rtlCol="0">
            <a:spAutoFit/>
          </a:bodyPr>
          <a:lstStyle/>
          <a:p>
            <a:r>
              <a:rPr kumimoji="1" lang="en-US" altLang="ja-JP" sz="1000" b="1" dirty="0">
                <a:latin typeface="Helvetica" pitchFamily="2" charset="0"/>
              </a:rPr>
              <a:t>(</a:t>
            </a:r>
            <a:r>
              <a:rPr kumimoji="1" lang="en-US" altLang="ja-JP" sz="1000" b="1" dirty="0" err="1">
                <a:latin typeface="Helvetica" pitchFamily="2" charset="0"/>
              </a:rPr>
              <a:t>i</a:t>
            </a:r>
            <a:r>
              <a:rPr kumimoji="1" lang="en-US" altLang="ja-JP" sz="1000" b="1" dirty="0">
                <a:latin typeface="Helvetica" pitchFamily="2" charset="0"/>
              </a:rPr>
              <a:t>)</a:t>
            </a:r>
            <a:endParaRPr kumimoji="1" lang="ja-JP" altLang="en-US" sz="1000" b="1">
              <a:latin typeface="Helvetica" pitchFamily="2" charset="0"/>
            </a:endParaRPr>
          </a:p>
        </p:txBody>
      </p:sp>
      <p:sp>
        <p:nvSpPr>
          <p:cNvPr id="57" name="テキスト ボックス 56">
            <a:extLst>
              <a:ext uri="{FF2B5EF4-FFF2-40B4-BE49-F238E27FC236}">
                <a16:creationId xmlns:a16="http://schemas.microsoft.com/office/drawing/2014/main" id="{DB5D566B-B659-44A2-57D3-1B9DF4D0E092}"/>
              </a:ext>
            </a:extLst>
          </p:cNvPr>
          <p:cNvSpPr txBox="1"/>
          <p:nvPr/>
        </p:nvSpPr>
        <p:spPr>
          <a:xfrm>
            <a:off x="2534970" y="190537"/>
            <a:ext cx="1282723" cy="246221"/>
          </a:xfrm>
          <a:prstGeom prst="rect">
            <a:avLst/>
          </a:prstGeom>
          <a:noFill/>
        </p:spPr>
        <p:txBody>
          <a:bodyPr wrap="none" rtlCol="0">
            <a:spAutoFit/>
          </a:bodyPr>
          <a:lstStyle/>
          <a:p>
            <a:r>
              <a:rPr kumimoji="1" lang="en-US" altLang="ja-JP" sz="1000" b="1" dirty="0">
                <a:latin typeface="Helvetica" pitchFamily="2" charset="0"/>
              </a:rPr>
              <a:t>(ii) </a:t>
            </a:r>
            <a:r>
              <a:rPr kumimoji="1" lang="en-US" altLang="ja-JP" sz="800" dirty="0">
                <a:latin typeface="Helvetica" pitchFamily="2" charset="0"/>
              </a:rPr>
              <a:t>up-regulation DEGs</a:t>
            </a:r>
            <a:endParaRPr kumimoji="1" lang="ja-JP" altLang="en-US" sz="800">
              <a:latin typeface="Helvetica" pitchFamily="2" charset="0"/>
            </a:endParaRPr>
          </a:p>
        </p:txBody>
      </p:sp>
      <p:sp>
        <p:nvSpPr>
          <p:cNvPr id="58" name="テキスト ボックス 57">
            <a:extLst>
              <a:ext uri="{FF2B5EF4-FFF2-40B4-BE49-F238E27FC236}">
                <a16:creationId xmlns:a16="http://schemas.microsoft.com/office/drawing/2014/main" id="{AD1B20CF-A39F-1946-4BD5-DC15A6893706}"/>
              </a:ext>
            </a:extLst>
          </p:cNvPr>
          <p:cNvSpPr txBox="1"/>
          <p:nvPr/>
        </p:nvSpPr>
        <p:spPr>
          <a:xfrm>
            <a:off x="5088048" y="186011"/>
            <a:ext cx="1449436" cy="246221"/>
          </a:xfrm>
          <a:prstGeom prst="rect">
            <a:avLst/>
          </a:prstGeom>
          <a:noFill/>
        </p:spPr>
        <p:txBody>
          <a:bodyPr wrap="none" rtlCol="0">
            <a:spAutoFit/>
          </a:bodyPr>
          <a:lstStyle/>
          <a:p>
            <a:r>
              <a:rPr kumimoji="1" lang="en-US" altLang="ja-JP" sz="1000" b="1" dirty="0">
                <a:latin typeface="Helvetica" pitchFamily="2" charset="0"/>
              </a:rPr>
              <a:t>(iii) </a:t>
            </a:r>
            <a:r>
              <a:rPr kumimoji="1" lang="en-US" altLang="ja-JP" sz="800" dirty="0">
                <a:latin typeface="Helvetica" pitchFamily="2" charset="0"/>
              </a:rPr>
              <a:t>down-regulation DEGs</a:t>
            </a:r>
            <a:endParaRPr kumimoji="1" lang="ja-JP" altLang="en-US" sz="800">
              <a:latin typeface="Helvetica" pitchFamily="2" charset="0"/>
            </a:endParaRPr>
          </a:p>
        </p:txBody>
      </p:sp>
      <p:sp>
        <p:nvSpPr>
          <p:cNvPr id="59" name="テキスト ボックス 58">
            <a:extLst>
              <a:ext uri="{FF2B5EF4-FFF2-40B4-BE49-F238E27FC236}">
                <a16:creationId xmlns:a16="http://schemas.microsoft.com/office/drawing/2014/main" id="{C374403D-0662-7315-78E3-AE4AF098FECC}"/>
              </a:ext>
            </a:extLst>
          </p:cNvPr>
          <p:cNvSpPr txBox="1"/>
          <p:nvPr/>
        </p:nvSpPr>
        <p:spPr>
          <a:xfrm>
            <a:off x="5033" y="2983014"/>
            <a:ext cx="306494" cy="246221"/>
          </a:xfrm>
          <a:prstGeom prst="rect">
            <a:avLst/>
          </a:prstGeom>
          <a:noFill/>
        </p:spPr>
        <p:txBody>
          <a:bodyPr wrap="none" rtlCol="0">
            <a:spAutoFit/>
          </a:bodyPr>
          <a:lstStyle/>
          <a:p>
            <a:r>
              <a:rPr kumimoji="1" lang="en-US" altLang="ja-JP" sz="1000" b="1" dirty="0">
                <a:latin typeface="Helvetica" pitchFamily="2" charset="0"/>
              </a:rPr>
              <a:t>(</a:t>
            </a:r>
            <a:r>
              <a:rPr kumimoji="1" lang="en-US" altLang="ja-JP" sz="1000" b="1" dirty="0" err="1">
                <a:latin typeface="Helvetica" pitchFamily="2" charset="0"/>
              </a:rPr>
              <a:t>i</a:t>
            </a:r>
            <a:r>
              <a:rPr kumimoji="1" lang="en-US" altLang="ja-JP" sz="1000" b="1" dirty="0">
                <a:latin typeface="Helvetica" pitchFamily="2" charset="0"/>
              </a:rPr>
              <a:t>)</a:t>
            </a:r>
            <a:endParaRPr kumimoji="1" lang="ja-JP" altLang="en-US" sz="1000" b="1">
              <a:latin typeface="Helvetica" pitchFamily="2" charset="0"/>
            </a:endParaRPr>
          </a:p>
        </p:txBody>
      </p:sp>
      <p:sp>
        <p:nvSpPr>
          <p:cNvPr id="60" name="テキスト ボックス 59">
            <a:extLst>
              <a:ext uri="{FF2B5EF4-FFF2-40B4-BE49-F238E27FC236}">
                <a16:creationId xmlns:a16="http://schemas.microsoft.com/office/drawing/2014/main" id="{8A5430EF-44FF-64E8-7932-D3828FA6D1A8}"/>
              </a:ext>
            </a:extLst>
          </p:cNvPr>
          <p:cNvSpPr txBox="1"/>
          <p:nvPr/>
        </p:nvSpPr>
        <p:spPr>
          <a:xfrm>
            <a:off x="2527907" y="2989608"/>
            <a:ext cx="1282723" cy="246221"/>
          </a:xfrm>
          <a:prstGeom prst="rect">
            <a:avLst/>
          </a:prstGeom>
          <a:noFill/>
        </p:spPr>
        <p:txBody>
          <a:bodyPr wrap="none" rtlCol="0">
            <a:spAutoFit/>
          </a:bodyPr>
          <a:lstStyle/>
          <a:p>
            <a:r>
              <a:rPr kumimoji="1" lang="en-US" altLang="ja-JP" sz="1000" b="1" dirty="0">
                <a:latin typeface="Helvetica" pitchFamily="2" charset="0"/>
              </a:rPr>
              <a:t>(ii) </a:t>
            </a:r>
            <a:r>
              <a:rPr kumimoji="1" lang="en-US" altLang="ja-JP" sz="800" dirty="0">
                <a:latin typeface="Helvetica" pitchFamily="2" charset="0"/>
              </a:rPr>
              <a:t>up-regulation DEGs</a:t>
            </a:r>
            <a:endParaRPr kumimoji="1" lang="ja-JP" altLang="en-US" sz="800">
              <a:latin typeface="Helvetica" pitchFamily="2" charset="0"/>
            </a:endParaRPr>
          </a:p>
        </p:txBody>
      </p:sp>
      <p:sp>
        <p:nvSpPr>
          <p:cNvPr id="61" name="テキスト ボックス 60">
            <a:extLst>
              <a:ext uri="{FF2B5EF4-FFF2-40B4-BE49-F238E27FC236}">
                <a16:creationId xmlns:a16="http://schemas.microsoft.com/office/drawing/2014/main" id="{7BD2B925-4329-AD4D-2924-638748A5428F}"/>
              </a:ext>
            </a:extLst>
          </p:cNvPr>
          <p:cNvSpPr txBox="1"/>
          <p:nvPr/>
        </p:nvSpPr>
        <p:spPr>
          <a:xfrm>
            <a:off x="5080985" y="2985082"/>
            <a:ext cx="1449436" cy="246221"/>
          </a:xfrm>
          <a:prstGeom prst="rect">
            <a:avLst/>
          </a:prstGeom>
          <a:noFill/>
        </p:spPr>
        <p:txBody>
          <a:bodyPr wrap="none" rtlCol="0">
            <a:spAutoFit/>
          </a:bodyPr>
          <a:lstStyle/>
          <a:p>
            <a:r>
              <a:rPr kumimoji="1" lang="en-US" altLang="ja-JP" sz="1000" b="1" dirty="0">
                <a:latin typeface="Helvetica" pitchFamily="2" charset="0"/>
              </a:rPr>
              <a:t>(iii) </a:t>
            </a:r>
            <a:r>
              <a:rPr kumimoji="1" lang="en-US" altLang="ja-JP" sz="800" dirty="0">
                <a:latin typeface="Helvetica" pitchFamily="2" charset="0"/>
              </a:rPr>
              <a:t>down-regulation DEGs</a:t>
            </a:r>
            <a:endParaRPr kumimoji="1" lang="ja-JP" altLang="en-US" sz="800">
              <a:latin typeface="Helvetica" pitchFamily="2" charset="0"/>
            </a:endParaRPr>
          </a:p>
        </p:txBody>
      </p:sp>
      <p:sp>
        <p:nvSpPr>
          <p:cNvPr id="62" name="テキスト ボックス 61">
            <a:extLst>
              <a:ext uri="{FF2B5EF4-FFF2-40B4-BE49-F238E27FC236}">
                <a16:creationId xmlns:a16="http://schemas.microsoft.com/office/drawing/2014/main" id="{077808E2-3DF6-A6C4-F20E-BBC6FFFCC98F}"/>
              </a:ext>
            </a:extLst>
          </p:cNvPr>
          <p:cNvSpPr txBox="1"/>
          <p:nvPr/>
        </p:nvSpPr>
        <p:spPr>
          <a:xfrm>
            <a:off x="5033" y="5875602"/>
            <a:ext cx="306494" cy="246221"/>
          </a:xfrm>
          <a:prstGeom prst="rect">
            <a:avLst/>
          </a:prstGeom>
          <a:noFill/>
        </p:spPr>
        <p:txBody>
          <a:bodyPr wrap="none" rtlCol="0">
            <a:spAutoFit/>
          </a:bodyPr>
          <a:lstStyle/>
          <a:p>
            <a:r>
              <a:rPr kumimoji="1" lang="en-US" altLang="ja-JP" sz="1000" b="1" dirty="0">
                <a:latin typeface="Helvetica" pitchFamily="2" charset="0"/>
              </a:rPr>
              <a:t>(</a:t>
            </a:r>
            <a:r>
              <a:rPr kumimoji="1" lang="en-US" altLang="ja-JP" sz="1000" b="1" dirty="0" err="1">
                <a:latin typeface="Helvetica" pitchFamily="2" charset="0"/>
              </a:rPr>
              <a:t>i</a:t>
            </a:r>
            <a:r>
              <a:rPr kumimoji="1" lang="en-US" altLang="ja-JP" sz="1000" b="1" dirty="0">
                <a:latin typeface="Helvetica" pitchFamily="2" charset="0"/>
              </a:rPr>
              <a:t>)</a:t>
            </a:r>
            <a:endParaRPr kumimoji="1" lang="ja-JP" altLang="en-US" sz="1000" b="1">
              <a:latin typeface="Helvetica" pitchFamily="2" charset="0"/>
            </a:endParaRPr>
          </a:p>
        </p:txBody>
      </p:sp>
      <p:sp>
        <p:nvSpPr>
          <p:cNvPr id="63" name="テキスト ボックス 62">
            <a:extLst>
              <a:ext uri="{FF2B5EF4-FFF2-40B4-BE49-F238E27FC236}">
                <a16:creationId xmlns:a16="http://schemas.microsoft.com/office/drawing/2014/main" id="{DDF907E8-F746-B66E-8874-C84266AB5A40}"/>
              </a:ext>
            </a:extLst>
          </p:cNvPr>
          <p:cNvSpPr txBox="1"/>
          <p:nvPr/>
        </p:nvSpPr>
        <p:spPr>
          <a:xfrm>
            <a:off x="2527907" y="5882196"/>
            <a:ext cx="1282723" cy="246221"/>
          </a:xfrm>
          <a:prstGeom prst="rect">
            <a:avLst/>
          </a:prstGeom>
          <a:noFill/>
        </p:spPr>
        <p:txBody>
          <a:bodyPr wrap="none" rtlCol="0">
            <a:spAutoFit/>
          </a:bodyPr>
          <a:lstStyle/>
          <a:p>
            <a:r>
              <a:rPr kumimoji="1" lang="en-US" altLang="ja-JP" sz="1000" b="1" dirty="0">
                <a:latin typeface="Helvetica" pitchFamily="2" charset="0"/>
              </a:rPr>
              <a:t>(ii) </a:t>
            </a:r>
            <a:r>
              <a:rPr kumimoji="1" lang="en-US" altLang="ja-JP" sz="800" dirty="0">
                <a:latin typeface="Helvetica" pitchFamily="2" charset="0"/>
              </a:rPr>
              <a:t>up-regulation DEGs</a:t>
            </a:r>
            <a:endParaRPr kumimoji="1" lang="ja-JP" altLang="en-US" sz="800">
              <a:latin typeface="Helvetica" pitchFamily="2" charset="0"/>
            </a:endParaRPr>
          </a:p>
        </p:txBody>
      </p:sp>
      <p:sp>
        <p:nvSpPr>
          <p:cNvPr id="64" name="テキスト ボックス 63">
            <a:extLst>
              <a:ext uri="{FF2B5EF4-FFF2-40B4-BE49-F238E27FC236}">
                <a16:creationId xmlns:a16="http://schemas.microsoft.com/office/drawing/2014/main" id="{9F1C540F-F33D-97D6-F948-46C0A0E4F74C}"/>
              </a:ext>
            </a:extLst>
          </p:cNvPr>
          <p:cNvSpPr txBox="1"/>
          <p:nvPr/>
        </p:nvSpPr>
        <p:spPr>
          <a:xfrm>
            <a:off x="5080985" y="5877670"/>
            <a:ext cx="1449436" cy="246221"/>
          </a:xfrm>
          <a:prstGeom prst="rect">
            <a:avLst/>
          </a:prstGeom>
          <a:noFill/>
        </p:spPr>
        <p:txBody>
          <a:bodyPr wrap="none" rtlCol="0">
            <a:spAutoFit/>
          </a:bodyPr>
          <a:lstStyle/>
          <a:p>
            <a:r>
              <a:rPr kumimoji="1" lang="en-US" altLang="ja-JP" sz="1000" b="1" dirty="0">
                <a:latin typeface="Helvetica" pitchFamily="2" charset="0"/>
              </a:rPr>
              <a:t>(iii) </a:t>
            </a:r>
            <a:r>
              <a:rPr kumimoji="1" lang="en-US" altLang="ja-JP" sz="800" dirty="0">
                <a:latin typeface="Helvetica" pitchFamily="2" charset="0"/>
              </a:rPr>
              <a:t>down-regulation DEGs</a:t>
            </a:r>
            <a:endParaRPr kumimoji="1" lang="ja-JP" altLang="en-US" sz="800">
              <a:latin typeface="Helvetica" pitchFamily="2" charset="0"/>
            </a:endParaRPr>
          </a:p>
        </p:txBody>
      </p:sp>
      <p:sp>
        <p:nvSpPr>
          <p:cNvPr id="65" name="テキスト ボックス 64">
            <a:extLst>
              <a:ext uri="{FF2B5EF4-FFF2-40B4-BE49-F238E27FC236}">
                <a16:creationId xmlns:a16="http://schemas.microsoft.com/office/drawing/2014/main" id="{F484BFF9-E4E2-739E-4307-C6170CA76B9A}"/>
              </a:ext>
            </a:extLst>
          </p:cNvPr>
          <p:cNvSpPr txBox="1"/>
          <p:nvPr/>
        </p:nvSpPr>
        <p:spPr>
          <a:xfrm>
            <a:off x="5033" y="2799071"/>
            <a:ext cx="364202" cy="246221"/>
          </a:xfrm>
          <a:prstGeom prst="rect">
            <a:avLst/>
          </a:prstGeom>
          <a:noFill/>
        </p:spPr>
        <p:txBody>
          <a:bodyPr wrap="none" rtlCol="0">
            <a:spAutoFit/>
          </a:bodyPr>
          <a:lstStyle/>
          <a:p>
            <a:r>
              <a:rPr kumimoji="1" lang="en-US" altLang="ja-JP" sz="1000" b="1" dirty="0">
                <a:latin typeface="Helvetica" pitchFamily="2" charset="0"/>
              </a:rPr>
              <a:t>(B)</a:t>
            </a:r>
            <a:endParaRPr kumimoji="1" lang="ja-JP" altLang="en-US" sz="1000" b="1">
              <a:latin typeface="Helvetica" pitchFamily="2" charset="0"/>
            </a:endParaRPr>
          </a:p>
        </p:txBody>
      </p:sp>
      <p:sp>
        <p:nvSpPr>
          <p:cNvPr id="66" name="テキスト ボックス 65">
            <a:extLst>
              <a:ext uri="{FF2B5EF4-FFF2-40B4-BE49-F238E27FC236}">
                <a16:creationId xmlns:a16="http://schemas.microsoft.com/office/drawing/2014/main" id="{CCE54136-ED3B-0DB6-E8A3-3BF507D1B303}"/>
              </a:ext>
            </a:extLst>
          </p:cNvPr>
          <p:cNvSpPr txBox="1"/>
          <p:nvPr/>
        </p:nvSpPr>
        <p:spPr>
          <a:xfrm>
            <a:off x="294903" y="2796611"/>
            <a:ext cx="588623" cy="246221"/>
          </a:xfrm>
          <a:prstGeom prst="rect">
            <a:avLst/>
          </a:prstGeom>
          <a:noFill/>
        </p:spPr>
        <p:txBody>
          <a:bodyPr wrap="none" rtlCol="0">
            <a:spAutoFit/>
          </a:bodyPr>
          <a:lstStyle/>
          <a:p>
            <a:r>
              <a:rPr kumimoji="1" lang="en-US" altLang="ja-JP" sz="1000" b="1" dirty="0">
                <a:latin typeface="Helvetica" pitchFamily="2" charset="0"/>
              </a:rPr>
              <a:t>spleen</a:t>
            </a:r>
            <a:endParaRPr kumimoji="1" lang="ja-JP" altLang="en-US" sz="1000" b="1">
              <a:latin typeface="Helvetica" pitchFamily="2" charset="0"/>
            </a:endParaRPr>
          </a:p>
        </p:txBody>
      </p:sp>
      <p:sp>
        <p:nvSpPr>
          <p:cNvPr id="67" name="テキスト ボックス 66">
            <a:extLst>
              <a:ext uri="{FF2B5EF4-FFF2-40B4-BE49-F238E27FC236}">
                <a16:creationId xmlns:a16="http://schemas.microsoft.com/office/drawing/2014/main" id="{FB0E73B0-B896-FBEE-7512-C411C13F799B}"/>
              </a:ext>
            </a:extLst>
          </p:cNvPr>
          <p:cNvSpPr txBox="1"/>
          <p:nvPr/>
        </p:nvSpPr>
        <p:spPr>
          <a:xfrm>
            <a:off x="5033" y="5706229"/>
            <a:ext cx="364202" cy="246221"/>
          </a:xfrm>
          <a:prstGeom prst="rect">
            <a:avLst/>
          </a:prstGeom>
          <a:noFill/>
        </p:spPr>
        <p:txBody>
          <a:bodyPr wrap="none" rtlCol="0">
            <a:spAutoFit/>
          </a:bodyPr>
          <a:lstStyle/>
          <a:p>
            <a:r>
              <a:rPr kumimoji="1" lang="en-US" altLang="ja-JP" sz="1000" b="1" dirty="0">
                <a:latin typeface="Helvetica" pitchFamily="2" charset="0"/>
              </a:rPr>
              <a:t>(C)</a:t>
            </a:r>
            <a:endParaRPr kumimoji="1" lang="ja-JP" altLang="en-US" sz="1000" b="1">
              <a:latin typeface="Helvetica" pitchFamily="2" charset="0"/>
            </a:endParaRPr>
          </a:p>
        </p:txBody>
      </p:sp>
      <p:sp>
        <p:nvSpPr>
          <p:cNvPr id="68" name="テキスト ボックス 67">
            <a:extLst>
              <a:ext uri="{FF2B5EF4-FFF2-40B4-BE49-F238E27FC236}">
                <a16:creationId xmlns:a16="http://schemas.microsoft.com/office/drawing/2014/main" id="{853299F5-F570-F54C-0E9E-77B87C72E5C6}"/>
              </a:ext>
            </a:extLst>
          </p:cNvPr>
          <p:cNvSpPr txBox="1"/>
          <p:nvPr/>
        </p:nvSpPr>
        <p:spPr>
          <a:xfrm>
            <a:off x="291996" y="5703769"/>
            <a:ext cx="973343" cy="246221"/>
          </a:xfrm>
          <a:prstGeom prst="rect">
            <a:avLst/>
          </a:prstGeom>
          <a:noFill/>
        </p:spPr>
        <p:txBody>
          <a:bodyPr wrap="none" rtlCol="0">
            <a:spAutoFit/>
          </a:bodyPr>
          <a:lstStyle/>
          <a:p>
            <a:r>
              <a:rPr kumimoji="1" lang="en-US" altLang="ja-JP" sz="1000" b="1" dirty="0">
                <a:latin typeface="Helvetica" pitchFamily="2" charset="0"/>
              </a:rPr>
              <a:t>lymph nodes</a:t>
            </a:r>
            <a:endParaRPr kumimoji="1" lang="ja-JP" altLang="en-US" sz="1000" b="1">
              <a:latin typeface="Helvetica" pitchFamily="2" charset="0"/>
            </a:endParaRPr>
          </a:p>
        </p:txBody>
      </p:sp>
      <p:sp>
        <p:nvSpPr>
          <p:cNvPr id="71" name="テキスト ボックス 70">
            <a:extLst>
              <a:ext uri="{FF2B5EF4-FFF2-40B4-BE49-F238E27FC236}">
                <a16:creationId xmlns:a16="http://schemas.microsoft.com/office/drawing/2014/main" id="{B6A906E1-8789-7652-ACEA-EDC48C3EDD70}"/>
              </a:ext>
            </a:extLst>
          </p:cNvPr>
          <p:cNvSpPr txBox="1"/>
          <p:nvPr/>
        </p:nvSpPr>
        <p:spPr>
          <a:xfrm>
            <a:off x="0" y="8778512"/>
            <a:ext cx="7559675" cy="707886"/>
          </a:xfrm>
          <a:prstGeom prst="rect">
            <a:avLst/>
          </a:prstGeom>
          <a:noFill/>
        </p:spPr>
        <p:txBody>
          <a:bodyPr wrap="square" rtlCol="0">
            <a:spAutoFit/>
          </a:bodyPr>
          <a:lstStyle/>
          <a:p>
            <a:pPr algn="just"/>
            <a:r>
              <a:rPr kumimoji="1" lang="en-US" altLang="ja-JP" sz="1000" b="1" dirty="0">
                <a:latin typeface="Helvetica" pitchFamily="2" charset="0"/>
              </a:rPr>
              <a:t>Supplementary Figure 1. </a:t>
            </a:r>
            <a:r>
              <a:rPr lang="en-US" altLang="ja-JP" sz="1000" b="1" dirty="0">
                <a:latin typeface="Helvetica" pitchFamily="2" charset="0"/>
              </a:rPr>
              <a:t>Comprehensive analysis differential expression genes (DEGs)</a:t>
            </a:r>
            <a:r>
              <a:rPr lang="ja-JP" altLang="ja-JP" sz="1000" b="1">
                <a:latin typeface="Helvetica" pitchFamily="2" charset="0"/>
              </a:rPr>
              <a:t> </a:t>
            </a:r>
            <a:r>
              <a:rPr lang="en-US" altLang="ja-JP" sz="1000" b="1" dirty="0">
                <a:latin typeface="Helvetica" pitchFamily="2" charset="0"/>
              </a:rPr>
              <a:t>between GC and MG from three organs of spaceflight mice.</a:t>
            </a:r>
            <a:r>
              <a:rPr lang="en" altLang="ja-JP" sz="1000" dirty="0">
                <a:solidFill>
                  <a:srgbClr val="000000"/>
                </a:solidFill>
                <a:latin typeface="Helvetica" pitchFamily="2" charset="0"/>
              </a:rPr>
              <a:t> T</a:t>
            </a:r>
            <a:r>
              <a:rPr lang="en-US" altLang="ja-JP" sz="1000" dirty="0">
                <a:latin typeface="Helvetica" pitchFamily="2" charset="0"/>
              </a:rPr>
              <a:t>his panel shows the number of DEGs between ground control (GC) and microgravity (MG) conditions for each of the three organs (</a:t>
            </a:r>
            <a:r>
              <a:rPr lang="en-US" altLang="ja-JP" sz="1000" dirty="0" err="1">
                <a:latin typeface="Helvetica" pitchFamily="2" charset="0"/>
              </a:rPr>
              <a:t>i</a:t>
            </a:r>
            <a:r>
              <a:rPr lang="en-US" altLang="ja-JP" sz="1000" dirty="0">
                <a:latin typeface="Helvetica" pitchFamily="2" charset="0"/>
              </a:rPr>
              <a:t>, volcano plot), along with gene ontology biological process (GOBP) enrichment analysis for up-regulated genes (ii) and down-regulated genes (iii).</a:t>
            </a:r>
            <a:r>
              <a:rPr lang="ja-JP" altLang="ja-JP" sz="1000">
                <a:latin typeface="Helvetica" pitchFamily="2" charset="0"/>
              </a:rPr>
              <a:t> </a:t>
            </a:r>
            <a:endParaRPr kumimoji="1" lang="ja-JP" altLang="en-US" sz="1000" b="1">
              <a:latin typeface="Helvetica" pitchFamily="2" charset="0"/>
            </a:endParaRPr>
          </a:p>
        </p:txBody>
      </p:sp>
    </p:spTree>
    <p:extLst>
      <p:ext uri="{BB962C8B-B14F-4D97-AF65-F5344CB8AC3E}">
        <p14:creationId xmlns:p14="http://schemas.microsoft.com/office/powerpoint/2010/main" val="329128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テーブル が含まれている画像&#10;&#10;AI 生成コンテンツは誤りを含む可能性があります。">
            <a:extLst>
              <a:ext uri="{FF2B5EF4-FFF2-40B4-BE49-F238E27FC236}">
                <a16:creationId xmlns:a16="http://schemas.microsoft.com/office/drawing/2014/main" id="{0758C17E-8A84-609E-B7A4-F2921BDDC918}"/>
              </a:ext>
            </a:extLst>
          </p:cNvPr>
          <p:cNvPicPr>
            <a:picLocks noChangeAspect="1"/>
          </p:cNvPicPr>
          <p:nvPr/>
        </p:nvPicPr>
        <p:blipFill>
          <a:blip r:embed="rId2"/>
          <a:stretch>
            <a:fillRect/>
          </a:stretch>
        </p:blipFill>
        <p:spPr>
          <a:xfrm>
            <a:off x="3628625" y="356308"/>
            <a:ext cx="3484880" cy="1813560"/>
          </a:xfrm>
          <a:prstGeom prst="rect">
            <a:avLst/>
          </a:prstGeom>
        </p:spPr>
      </p:pic>
      <p:pic>
        <p:nvPicPr>
          <p:cNvPr id="19" name="図 18" descr="グラフ&#10;&#10;AI 生成コンテンツは誤りを含む可能性があります。">
            <a:extLst>
              <a:ext uri="{FF2B5EF4-FFF2-40B4-BE49-F238E27FC236}">
                <a16:creationId xmlns:a16="http://schemas.microsoft.com/office/drawing/2014/main" id="{AE78FD9F-C31D-5A59-03B1-178719905BA6}"/>
              </a:ext>
            </a:extLst>
          </p:cNvPr>
          <p:cNvPicPr>
            <a:picLocks noChangeAspect="1"/>
          </p:cNvPicPr>
          <p:nvPr/>
        </p:nvPicPr>
        <p:blipFill>
          <a:blip r:embed="rId3"/>
          <a:stretch>
            <a:fillRect/>
          </a:stretch>
        </p:blipFill>
        <p:spPr>
          <a:xfrm>
            <a:off x="257727" y="356308"/>
            <a:ext cx="3260852" cy="1813560"/>
          </a:xfrm>
          <a:prstGeom prst="rect">
            <a:avLst/>
          </a:prstGeom>
        </p:spPr>
      </p:pic>
      <p:pic>
        <p:nvPicPr>
          <p:cNvPr id="21" name="図 20" descr="テーブル&#10;&#10;AI 生成コンテンツは誤りを含む可能性があります。">
            <a:extLst>
              <a:ext uri="{FF2B5EF4-FFF2-40B4-BE49-F238E27FC236}">
                <a16:creationId xmlns:a16="http://schemas.microsoft.com/office/drawing/2014/main" id="{64AE201C-10F7-39F3-B64A-4BC1FD26EC5E}"/>
              </a:ext>
            </a:extLst>
          </p:cNvPr>
          <p:cNvPicPr>
            <a:picLocks noChangeAspect="1"/>
          </p:cNvPicPr>
          <p:nvPr/>
        </p:nvPicPr>
        <p:blipFill>
          <a:blip r:embed="rId4"/>
          <a:stretch>
            <a:fillRect/>
          </a:stretch>
        </p:blipFill>
        <p:spPr>
          <a:xfrm>
            <a:off x="94151" y="2617501"/>
            <a:ext cx="3424428" cy="1813560"/>
          </a:xfrm>
          <a:prstGeom prst="rect">
            <a:avLst/>
          </a:prstGeom>
        </p:spPr>
      </p:pic>
      <p:pic>
        <p:nvPicPr>
          <p:cNvPr id="23" name="図 22" descr="グラフ&#10;&#10;AI 生成コンテンツは誤りを含む可能性があります。">
            <a:extLst>
              <a:ext uri="{FF2B5EF4-FFF2-40B4-BE49-F238E27FC236}">
                <a16:creationId xmlns:a16="http://schemas.microsoft.com/office/drawing/2014/main" id="{378D8A04-74EF-300D-4D0A-1941CA08EF36}"/>
              </a:ext>
            </a:extLst>
          </p:cNvPr>
          <p:cNvPicPr>
            <a:picLocks noChangeAspect="1"/>
          </p:cNvPicPr>
          <p:nvPr/>
        </p:nvPicPr>
        <p:blipFill>
          <a:blip r:embed="rId5"/>
          <a:stretch>
            <a:fillRect/>
          </a:stretch>
        </p:blipFill>
        <p:spPr>
          <a:xfrm>
            <a:off x="3998449" y="2617501"/>
            <a:ext cx="3115056" cy="1813560"/>
          </a:xfrm>
          <a:prstGeom prst="rect">
            <a:avLst/>
          </a:prstGeom>
        </p:spPr>
      </p:pic>
      <p:pic>
        <p:nvPicPr>
          <p:cNvPr id="25" name="図 24" descr="グラフ が含まれている画像&#10;&#10;AI 生成コンテンツは誤りを含む可能性があります。">
            <a:extLst>
              <a:ext uri="{FF2B5EF4-FFF2-40B4-BE49-F238E27FC236}">
                <a16:creationId xmlns:a16="http://schemas.microsoft.com/office/drawing/2014/main" id="{F69D5195-3F84-0717-68C1-7C0B04F30DF9}"/>
              </a:ext>
            </a:extLst>
          </p:cNvPr>
          <p:cNvPicPr>
            <a:picLocks noChangeAspect="1"/>
          </p:cNvPicPr>
          <p:nvPr/>
        </p:nvPicPr>
        <p:blipFill>
          <a:blip r:embed="rId6"/>
          <a:stretch>
            <a:fillRect/>
          </a:stretch>
        </p:blipFill>
        <p:spPr>
          <a:xfrm>
            <a:off x="339515" y="4846039"/>
            <a:ext cx="3179064" cy="1813560"/>
          </a:xfrm>
          <a:prstGeom prst="rect">
            <a:avLst/>
          </a:prstGeom>
        </p:spPr>
      </p:pic>
      <p:pic>
        <p:nvPicPr>
          <p:cNvPr id="27" name="図 26" descr="テーブル&#10;&#10;AI 生成コンテンツは誤りを含む可能性があります。">
            <a:extLst>
              <a:ext uri="{FF2B5EF4-FFF2-40B4-BE49-F238E27FC236}">
                <a16:creationId xmlns:a16="http://schemas.microsoft.com/office/drawing/2014/main" id="{2B743BFE-F773-565B-D6A6-20989D624DD3}"/>
              </a:ext>
            </a:extLst>
          </p:cNvPr>
          <p:cNvPicPr>
            <a:picLocks noChangeAspect="1"/>
          </p:cNvPicPr>
          <p:nvPr/>
        </p:nvPicPr>
        <p:blipFill>
          <a:blip r:embed="rId7"/>
          <a:stretch>
            <a:fillRect/>
          </a:stretch>
        </p:blipFill>
        <p:spPr>
          <a:xfrm>
            <a:off x="3721833" y="4846039"/>
            <a:ext cx="3410204" cy="1813560"/>
          </a:xfrm>
          <a:prstGeom prst="rect">
            <a:avLst/>
          </a:prstGeom>
        </p:spPr>
      </p:pic>
      <p:sp>
        <p:nvSpPr>
          <p:cNvPr id="29" name="テキスト ボックス 28">
            <a:extLst>
              <a:ext uri="{FF2B5EF4-FFF2-40B4-BE49-F238E27FC236}">
                <a16:creationId xmlns:a16="http://schemas.microsoft.com/office/drawing/2014/main" id="{D3348319-66C7-6C7F-CD42-B38EE7304D89}"/>
              </a:ext>
            </a:extLst>
          </p:cNvPr>
          <p:cNvSpPr txBox="1"/>
          <p:nvPr/>
        </p:nvSpPr>
        <p:spPr>
          <a:xfrm>
            <a:off x="5033" y="0"/>
            <a:ext cx="364202" cy="246221"/>
          </a:xfrm>
          <a:prstGeom prst="rect">
            <a:avLst/>
          </a:prstGeom>
          <a:noFill/>
        </p:spPr>
        <p:txBody>
          <a:bodyPr wrap="none" rtlCol="0">
            <a:spAutoFit/>
          </a:bodyPr>
          <a:lstStyle/>
          <a:p>
            <a:r>
              <a:rPr kumimoji="1" lang="en-US" altLang="ja-JP" sz="1000" b="1" dirty="0">
                <a:latin typeface="Helvetica" pitchFamily="2" charset="0"/>
              </a:rPr>
              <a:t>(A)</a:t>
            </a:r>
            <a:endParaRPr kumimoji="1" lang="ja-JP" altLang="en-US" sz="1000" b="1">
              <a:latin typeface="Helvetica" pitchFamily="2" charset="0"/>
            </a:endParaRPr>
          </a:p>
        </p:txBody>
      </p:sp>
      <p:sp>
        <p:nvSpPr>
          <p:cNvPr id="30" name="テキスト ボックス 29">
            <a:extLst>
              <a:ext uri="{FF2B5EF4-FFF2-40B4-BE49-F238E27FC236}">
                <a16:creationId xmlns:a16="http://schemas.microsoft.com/office/drawing/2014/main" id="{8A22FA3E-925E-736E-2FA0-3688CE941764}"/>
              </a:ext>
            </a:extLst>
          </p:cNvPr>
          <p:cNvSpPr txBox="1"/>
          <p:nvPr/>
        </p:nvSpPr>
        <p:spPr>
          <a:xfrm>
            <a:off x="305706" y="-2460"/>
            <a:ext cx="639919" cy="246221"/>
          </a:xfrm>
          <a:prstGeom prst="rect">
            <a:avLst/>
          </a:prstGeom>
          <a:noFill/>
        </p:spPr>
        <p:txBody>
          <a:bodyPr wrap="none" rtlCol="0">
            <a:spAutoFit/>
          </a:bodyPr>
          <a:lstStyle/>
          <a:p>
            <a:r>
              <a:rPr kumimoji="1" lang="en-US" altLang="ja-JP" sz="1000" b="1" dirty="0">
                <a:latin typeface="Helvetica" pitchFamily="2" charset="0"/>
              </a:rPr>
              <a:t>thymus</a:t>
            </a:r>
            <a:endParaRPr kumimoji="1" lang="ja-JP" altLang="en-US" sz="1000" b="1">
              <a:latin typeface="Helvetica" pitchFamily="2" charset="0"/>
            </a:endParaRPr>
          </a:p>
        </p:txBody>
      </p:sp>
      <p:sp>
        <p:nvSpPr>
          <p:cNvPr id="31" name="テキスト ボックス 30">
            <a:extLst>
              <a:ext uri="{FF2B5EF4-FFF2-40B4-BE49-F238E27FC236}">
                <a16:creationId xmlns:a16="http://schemas.microsoft.com/office/drawing/2014/main" id="{99A36813-4585-02B7-A2B8-7EF5510918A7}"/>
              </a:ext>
            </a:extLst>
          </p:cNvPr>
          <p:cNvSpPr txBox="1"/>
          <p:nvPr/>
        </p:nvSpPr>
        <p:spPr>
          <a:xfrm>
            <a:off x="5033" y="2252067"/>
            <a:ext cx="364202" cy="246221"/>
          </a:xfrm>
          <a:prstGeom prst="rect">
            <a:avLst/>
          </a:prstGeom>
          <a:noFill/>
        </p:spPr>
        <p:txBody>
          <a:bodyPr wrap="none" rtlCol="0">
            <a:spAutoFit/>
          </a:bodyPr>
          <a:lstStyle/>
          <a:p>
            <a:r>
              <a:rPr kumimoji="1" lang="en-US" altLang="ja-JP" sz="1000" b="1" dirty="0">
                <a:latin typeface="Helvetica" pitchFamily="2" charset="0"/>
              </a:rPr>
              <a:t>(B)</a:t>
            </a:r>
            <a:endParaRPr kumimoji="1" lang="ja-JP" altLang="en-US" sz="1000" b="1">
              <a:latin typeface="Helvetica" pitchFamily="2" charset="0"/>
            </a:endParaRPr>
          </a:p>
        </p:txBody>
      </p:sp>
      <p:sp>
        <p:nvSpPr>
          <p:cNvPr id="32" name="テキスト ボックス 31">
            <a:extLst>
              <a:ext uri="{FF2B5EF4-FFF2-40B4-BE49-F238E27FC236}">
                <a16:creationId xmlns:a16="http://schemas.microsoft.com/office/drawing/2014/main" id="{D8F7AA9C-F616-0BCC-8168-9360F1FA9E9B}"/>
              </a:ext>
            </a:extLst>
          </p:cNvPr>
          <p:cNvSpPr txBox="1"/>
          <p:nvPr/>
        </p:nvSpPr>
        <p:spPr>
          <a:xfrm>
            <a:off x="294903" y="2249607"/>
            <a:ext cx="588623" cy="246221"/>
          </a:xfrm>
          <a:prstGeom prst="rect">
            <a:avLst/>
          </a:prstGeom>
          <a:noFill/>
        </p:spPr>
        <p:txBody>
          <a:bodyPr wrap="none" rtlCol="0">
            <a:spAutoFit/>
          </a:bodyPr>
          <a:lstStyle/>
          <a:p>
            <a:r>
              <a:rPr kumimoji="1" lang="en-US" altLang="ja-JP" sz="1000" b="1" dirty="0">
                <a:latin typeface="Helvetica" pitchFamily="2" charset="0"/>
              </a:rPr>
              <a:t>spleen</a:t>
            </a:r>
            <a:endParaRPr kumimoji="1" lang="ja-JP" altLang="en-US" sz="1000" b="1">
              <a:latin typeface="Helvetica" pitchFamily="2" charset="0"/>
            </a:endParaRPr>
          </a:p>
        </p:txBody>
      </p:sp>
      <p:sp>
        <p:nvSpPr>
          <p:cNvPr id="33" name="テキスト ボックス 32">
            <a:extLst>
              <a:ext uri="{FF2B5EF4-FFF2-40B4-BE49-F238E27FC236}">
                <a16:creationId xmlns:a16="http://schemas.microsoft.com/office/drawing/2014/main" id="{5C94A9CE-6797-DEDD-7526-FD40467B381C}"/>
              </a:ext>
            </a:extLst>
          </p:cNvPr>
          <p:cNvSpPr txBox="1"/>
          <p:nvPr/>
        </p:nvSpPr>
        <p:spPr>
          <a:xfrm>
            <a:off x="5033" y="4473424"/>
            <a:ext cx="364202" cy="246221"/>
          </a:xfrm>
          <a:prstGeom prst="rect">
            <a:avLst/>
          </a:prstGeom>
          <a:noFill/>
        </p:spPr>
        <p:txBody>
          <a:bodyPr wrap="none" rtlCol="0">
            <a:spAutoFit/>
          </a:bodyPr>
          <a:lstStyle/>
          <a:p>
            <a:r>
              <a:rPr kumimoji="1" lang="en-US" altLang="ja-JP" sz="1000" b="1" dirty="0">
                <a:latin typeface="Helvetica" pitchFamily="2" charset="0"/>
              </a:rPr>
              <a:t>(C)</a:t>
            </a:r>
            <a:endParaRPr kumimoji="1" lang="ja-JP" altLang="en-US" sz="1000" b="1">
              <a:latin typeface="Helvetica" pitchFamily="2" charset="0"/>
            </a:endParaRPr>
          </a:p>
        </p:txBody>
      </p:sp>
      <p:sp>
        <p:nvSpPr>
          <p:cNvPr id="34" name="テキスト ボックス 33">
            <a:extLst>
              <a:ext uri="{FF2B5EF4-FFF2-40B4-BE49-F238E27FC236}">
                <a16:creationId xmlns:a16="http://schemas.microsoft.com/office/drawing/2014/main" id="{A329FE13-EC30-7CD8-493E-E8D1EC65EA0B}"/>
              </a:ext>
            </a:extLst>
          </p:cNvPr>
          <p:cNvSpPr txBox="1"/>
          <p:nvPr/>
        </p:nvSpPr>
        <p:spPr>
          <a:xfrm>
            <a:off x="291996" y="4470964"/>
            <a:ext cx="973343" cy="246221"/>
          </a:xfrm>
          <a:prstGeom prst="rect">
            <a:avLst/>
          </a:prstGeom>
          <a:noFill/>
        </p:spPr>
        <p:txBody>
          <a:bodyPr wrap="none" rtlCol="0">
            <a:spAutoFit/>
          </a:bodyPr>
          <a:lstStyle/>
          <a:p>
            <a:r>
              <a:rPr kumimoji="1" lang="en-US" altLang="ja-JP" sz="1000" b="1" dirty="0">
                <a:latin typeface="Helvetica" pitchFamily="2" charset="0"/>
              </a:rPr>
              <a:t>lymph nodes</a:t>
            </a:r>
            <a:endParaRPr kumimoji="1" lang="ja-JP" altLang="en-US" sz="1000" b="1">
              <a:latin typeface="Helvetica" pitchFamily="2" charset="0"/>
            </a:endParaRPr>
          </a:p>
        </p:txBody>
      </p:sp>
      <p:sp>
        <p:nvSpPr>
          <p:cNvPr id="35" name="テキスト ボックス 34">
            <a:extLst>
              <a:ext uri="{FF2B5EF4-FFF2-40B4-BE49-F238E27FC236}">
                <a16:creationId xmlns:a16="http://schemas.microsoft.com/office/drawing/2014/main" id="{FAAFCDB6-4D2C-B96B-2B4D-71C73EFEA12B}"/>
              </a:ext>
            </a:extLst>
          </p:cNvPr>
          <p:cNvSpPr txBox="1"/>
          <p:nvPr/>
        </p:nvSpPr>
        <p:spPr>
          <a:xfrm>
            <a:off x="0" y="184061"/>
            <a:ext cx="803425" cy="246221"/>
          </a:xfrm>
          <a:prstGeom prst="rect">
            <a:avLst/>
          </a:prstGeom>
          <a:noFill/>
        </p:spPr>
        <p:txBody>
          <a:bodyPr wrap="none" rtlCol="0">
            <a:spAutoFit/>
          </a:bodyPr>
          <a:lstStyle/>
          <a:p>
            <a:r>
              <a:rPr kumimoji="1" lang="en-US" altLang="ja-JP" sz="1000" b="1" dirty="0">
                <a:latin typeface="Helvetica" pitchFamily="2" charset="0"/>
              </a:rPr>
              <a:t>(</a:t>
            </a:r>
            <a:r>
              <a:rPr kumimoji="1" lang="en-US" altLang="ja-JP" sz="1000" b="1" dirty="0" err="1">
                <a:latin typeface="Helvetica" pitchFamily="2" charset="0"/>
              </a:rPr>
              <a:t>i</a:t>
            </a:r>
            <a:r>
              <a:rPr kumimoji="1" lang="en-US" altLang="ja-JP" sz="1000" b="1" dirty="0">
                <a:latin typeface="Helvetica" pitchFamily="2" charset="0"/>
              </a:rPr>
              <a:t>) </a:t>
            </a:r>
            <a:r>
              <a:rPr kumimoji="1" lang="en-US" altLang="ja-JP" sz="1000" dirty="0" err="1">
                <a:latin typeface="Helvetica" pitchFamily="2" charset="0"/>
              </a:rPr>
              <a:t>IncIRGs</a:t>
            </a:r>
            <a:endParaRPr kumimoji="1" lang="ja-JP" altLang="en-US" sz="1000">
              <a:latin typeface="Helvetica" pitchFamily="2" charset="0"/>
            </a:endParaRPr>
          </a:p>
        </p:txBody>
      </p:sp>
      <p:sp>
        <p:nvSpPr>
          <p:cNvPr id="36" name="テキスト ボックス 35">
            <a:extLst>
              <a:ext uri="{FF2B5EF4-FFF2-40B4-BE49-F238E27FC236}">
                <a16:creationId xmlns:a16="http://schemas.microsoft.com/office/drawing/2014/main" id="{21D7B6AF-0FE2-82E2-CA7B-FA8C06BF888A}"/>
              </a:ext>
            </a:extLst>
          </p:cNvPr>
          <p:cNvSpPr txBox="1"/>
          <p:nvPr/>
        </p:nvSpPr>
        <p:spPr>
          <a:xfrm>
            <a:off x="3518579" y="184061"/>
            <a:ext cx="896399" cy="246221"/>
          </a:xfrm>
          <a:prstGeom prst="rect">
            <a:avLst/>
          </a:prstGeom>
          <a:noFill/>
        </p:spPr>
        <p:txBody>
          <a:bodyPr wrap="none" rtlCol="0">
            <a:spAutoFit/>
          </a:bodyPr>
          <a:lstStyle/>
          <a:p>
            <a:r>
              <a:rPr kumimoji="1" lang="en-US" altLang="ja-JP" sz="1000" b="1" dirty="0">
                <a:latin typeface="Helvetica" pitchFamily="2" charset="0"/>
              </a:rPr>
              <a:t>(ii) </a:t>
            </a:r>
            <a:r>
              <a:rPr kumimoji="1" lang="en-US" altLang="ja-JP" sz="1000" dirty="0" err="1">
                <a:latin typeface="Helvetica" pitchFamily="2" charset="0"/>
              </a:rPr>
              <a:t>DecIRGs</a:t>
            </a:r>
            <a:endParaRPr kumimoji="1" lang="ja-JP" altLang="en-US" sz="1000">
              <a:latin typeface="Helvetica" pitchFamily="2" charset="0"/>
            </a:endParaRPr>
          </a:p>
        </p:txBody>
      </p:sp>
      <p:sp>
        <p:nvSpPr>
          <p:cNvPr id="37" name="テキスト ボックス 36">
            <a:extLst>
              <a:ext uri="{FF2B5EF4-FFF2-40B4-BE49-F238E27FC236}">
                <a16:creationId xmlns:a16="http://schemas.microsoft.com/office/drawing/2014/main" id="{C4D0E6B2-6492-62BC-6B44-9B8B4DBC51C5}"/>
              </a:ext>
            </a:extLst>
          </p:cNvPr>
          <p:cNvSpPr txBox="1"/>
          <p:nvPr/>
        </p:nvSpPr>
        <p:spPr>
          <a:xfrm>
            <a:off x="0" y="2442946"/>
            <a:ext cx="803425" cy="246221"/>
          </a:xfrm>
          <a:prstGeom prst="rect">
            <a:avLst/>
          </a:prstGeom>
          <a:noFill/>
        </p:spPr>
        <p:txBody>
          <a:bodyPr wrap="none" rtlCol="0">
            <a:spAutoFit/>
          </a:bodyPr>
          <a:lstStyle/>
          <a:p>
            <a:r>
              <a:rPr kumimoji="1" lang="en-US" altLang="ja-JP" sz="1000" b="1" dirty="0">
                <a:latin typeface="Helvetica" pitchFamily="2" charset="0"/>
              </a:rPr>
              <a:t>(</a:t>
            </a:r>
            <a:r>
              <a:rPr kumimoji="1" lang="en-US" altLang="ja-JP" sz="1000" b="1" dirty="0" err="1">
                <a:latin typeface="Helvetica" pitchFamily="2" charset="0"/>
              </a:rPr>
              <a:t>i</a:t>
            </a:r>
            <a:r>
              <a:rPr kumimoji="1" lang="en-US" altLang="ja-JP" sz="1000" b="1" dirty="0">
                <a:latin typeface="Helvetica" pitchFamily="2" charset="0"/>
              </a:rPr>
              <a:t>) </a:t>
            </a:r>
            <a:r>
              <a:rPr kumimoji="1" lang="en-US" altLang="ja-JP" sz="1000" dirty="0" err="1">
                <a:latin typeface="Helvetica" pitchFamily="2" charset="0"/>
              </a:rPr>
              <a:t>IncIRGs</a:t>
            </a:r>
            <a:endParaRPr kumimoji="1" lang="ja-JP" altLang="en-US" sz="1000">
              <a:latin typeface="Helvetica" pitchFamily="2" charset="0"/>
            </a:endParaRPr>
          </a:p>
        </p:txBody>
      </p:sp>
      <p:sp>
        <p:nvSpPr>
          <p:cNvPr id="38" name="テキスト ボックス 37">
            <a:extLst>
              <a:ext uri="{FF2B5EF4-FFF2-40B4-BE49-F238E27FC236}">
                <a16:creationId xmlns:a16="http://schemas.microsoft.com/office/drawing/2014/main" id="{68F8AECA-C434-4472-69CE-3C2EB1C6EAC3}"/>
              </a:ext>
            </a:extLst>
          </p:cNvPr>
          <p:cNvSpPr txBox="1"/>
          <p:nvPr/>
        </p:nvSpPr>
        <p:spPr>
          <a:xfrm>
            <a:off x="3518579" y="2442946"/>
            <a:ext cx="896399" cy="246221"/>
          </a:xfrm>
          <a:prstGeom prst="rect">
            <a:avLst/>
          </a:prstGeom>
          <a:noFill/>
        </p:spPr>
        <p:txBody>
          <a:bodyPr wrap="none" rtlCol="0">
            <a:spAutoFit/>
          </a:bodyPr>
          <a:lstStyle/>
          <a:p>
            <a:r>
              <a:rPr kumimoji="1" lang="en-US" altLang="ja-JP" sz="1000" b="1" dirty="0">
                <a:latin typeface="Helvetica" pitchFamily="2" charset="0"/>
              </a:rPr>
              <a:t>(ii) </a:t>
            </a:r>
            <a:r>
              <a:rPr kumimoji="1" lang="en-US" altLang="ja-JP" sz="1000" dirty="0" err="1">
                <a:latin typeface="Helvetica" pitchFamily="2" charset="0"/>
              </a:rPr>
              <a:t>DecIRGs</a:t>
            </a:r>
            <a:endParaRPr kumimoji="1" lang="ja-JP" altLang="en-US" sz="1000">
              <a:latin typeface="Helvetica" pitchFamily="2" charset="0"/>
            </a:endParaRPr>
          </a:p>
        </p:txBody>
      </p:sp>
      <p:sp>
        <p:nvSpPr>
          <p:cNvPr id="39" name="テキスト ボックス 38">
            <a:extLst>
              <a:ext uri="{FF2B5EF4-FFF2-40B4-BE49-F238E27FC236}">
                <a16:creationId xmlns:a16="http://schemas.microsoft.com/office/drawing/2014/main" id="{EF734634-BB90-6E2A-659D-50EB3E336C44}"/>
              </a:ext>
            </a:extLst>
          </p:cNvPr>
          <p:cNvSpPr txBox="1"/>
          <p:nvPr/>
        </p:nvSpPr>
        <p:spPr>
          <a:xfrm>
            <a:off x="0" y="4655156"/>
            <a:ext cx="803425" cy="246221"/>
          </a:xfrm>
          <a:prstGeom prst="rect">
            <a:avLst/>
          </a:prstGeom>
          <a:noFill/>
        </p:spPr>
        <p:txBody>
          <a:bodyPr wrap="none" rtlCol="0">
            <a:spAutoFit/>
          </a:bodyPr>
          <a:lstStyle/>
          <a:p>
            <a:r>
              <a:rPr kumimoji="1" lang="en-US" altLang="ja-JP" sz="1000" b="1" dirty="0">
                <a:latin typeface="Helvetica" pitchFamily="2" charset="0"/>
              </a:rPr>
              <a:t>(</a:t>
            </a:r>
            <a:r>
              <a:rPr kumimoji="1" lang="en-US" altLang="ja-JP" sz="1000" b="1" dirty="0" err="1">
                <a:latin typeface="Helvetica" pitchFamily="2" charset="0"/>
              </a:rPr>
              <a:t>i</a:t>
            </a:r>
            <a:r>
              <a:rPr kumimoji="1" lang="en-US" altLang="ja-JP" sz="1000" b="1" dirty="0">
                <a:latin typeface="Helvetica" pitchFamily="2" charset="0"/>
              </a:rPr>
              <a:t>) </a:t>
            </a:r>
            <a:r>
              <a:rPr kumimoji="1" lang="en-US" altLang="ja-JP" sz="1000" dirty="0" err="1">
                <a:latin typeface="Helvetica" pitchFamily="2" charset="0"/>
              </a:rPr>
              <a:t>IncIRGs</a:t>
            </a:r>
            <a:endParaRPr kumimoji="1" lang="ja-JP" altLang="en-US" sz="1000">
              <a:latin typeface="Helvetica" pitchFamily="2" charset="0"/>
            </a:endParaRPr>
          </a:p>
        </p:txBody>
      </p:sp>
      <p:sp>
        <p:nvSpPr>
          <p:cNvPr id="40" name="テキスト ボックス 39">
            <a:extLst>
              <a:ext uri="{FF2B5EF4-FFF2-40B4-BE49-F238E27FC236}">
                <a16:creationId xmlns:a16="http://schemas.microsoft.com/office/drawing/2014/main" id="{6E94EA6F-F769-620A-C193-0C93305BA36C}"/>
              </a:ext>
            </a:extLst>
          </p:cNvPr>
          <p:cNvSpPr txBox="1"/>
          <p:nvPr/>
        </p:nvSpPr>
        <p:spPr>
          <a:xfrm>
            <a:off x="3518579" y="4655156"/>
            <a:ext cx="896399" cy="246221"/>
          </a:xfrm>
          <a:prstGeom prst="rect">
            <a:avLst/>
          </a:prstGeom>
          <a:noFill/>
        </p:spPr>
        <p:txBody>
          <a:bodyPr wrap="none" rtlCol="0">
            <a:spAutoFit/>
          </a:bodyPr>
          <a:lstStyle/>
          <a:p>
            <a:r>
              <a:rPr kumimoji="1" lang="en-US" altLang="ja-JP" sz="1000" b="1" dirty="0">
                <a:latin typeface="Helvetica" pitchFamily="2" charset="0"/>
              </a:rPr>
              <a:t>(ii) </a:t>
            </a:r>
            <a:r>
              <a:rPr kumimoji="1" lang="en-US" altLang="ja-JP" sz="1000" dirty="0" err="1">
                <a:latin typeface="Helvetica" pitchFamily="2" charset="0"/>
              </a:rPr>
              <a:t>DecIRGs</a:t>
            </a:r>
            <a:endParaRPr kumimoji="1" lang="ja-JP" altLang="en-US" sz="1000">
              <a:latin typeface="Helvetica" pitchFamily="2" charset="0"/>
            </a:endParaRPr>
          </a:p>
        </p:txBody>
      </p:sp>
      <p:sp>
        <p:nvSpPr>
          <p:cNvPr id="41" name="テキスト ボックス 40">
            <a:extLst>
              <a:ext uri="{FF2B5EF4-FFF2-40B4-BE49-F238E27FC236}">
                <a16:creationId xmlns:a16="http://schemas.microsoft.com/office/drawing/2014/main" id="{05FA72B6-DBE8-967F-9399-1A99DCCF4A21}"/>
              </a:ext>
            </a:extLst>
          </p:cNvPr>
          <p:cNvSpPr txBox="1"/>
          <p:nvPr/>
        </p:nvSpPr>
        <p:spPr>
          <a:xfrm>
            <a:off x="7307" y="6850482"/>
            <a:ext cx="7559675" cy="553998"/>
          </a:xfrm>
          <a:prstGeom prst="rect">
            <a:avLst/>
          </a:prstGeom>
          <a:noFill/>
        </p:spPr>
        <p:txBody>
          <a:bodyPr wrap="square" rtlCol="0">
            <a:spAutoFit/>
          </a:bodyPr>
          <a:lstStyle/>
          <a:p>
            <a:pPr algn="just"/>
            <a:r>
              <a:rPr kumimoji="1" lang="en-US" altLang="ja-JP" sz="1000" b="1" dirty="0">
                <a:latin typeface="Helvetica" pitchFamily="2" charset="0"/>
              </a:rPr>
              <a:t>Supplementary Figure 2. </a:t>
            </a:r>
            <a:r>
              <a:rPr lang="en-US" altLang="ja-JP" sz="1000" b="1" dirty="0">
                <a:latin typeface="Helvetica" pitchFamily="2" charset="0"/>
              </a:rPr>
              <a:t>Gene Ontology Enrichment Analysis of </a:t>
            </a:r>
            <a:r>
              <a:rPr lang="en" altLang="ja-JP" sz="1000" b="1" dirty="0">
                <a:solidFill>
                  <a:srgbClr val="000000"/>
                </a:solidFill>
                <a:latin typeface="Helvetica" pitchFamily="2" charset="0"/>
              </a:rPr>
              <a:t>intron retention Genes (IRGs) </a:t>
            </a:r>
            <a:r>
              <a:rPr lang="en-US" altLang="ja-JP" sz="1000" b="1" dirty="0">
                <a:latin typeface="Helvetica" pitchFamily="2" charset="0"/>
              </a:rPr>
              <a:t>Between GC and MG from three organs of spaceflight mice.</a:t>
            </a:r>
            <a:r>
              <a:rPr lang="en" altLang="ja-JP" sz="1000" dirty="0">
                <a:solidFill>
                  <a:srgbClr val="000000"/>
                </a:solidFill>
                <a:latin typeface="Helvetica" pitchFamily="2" charset="0"/>
              </a:rPr>
              <a:t>  This panel presents GOBP enrichment analysis for genes with increased intron retention (</a:t>
            </a:r>
            <a:r>
              <a:rPr lang="en" altLang="ja-JP" sz="1000" dirty="0" err="1">
                <a:solidFill>
                  <a:srgbClr val="000000"/>
                </a:solidFill>
                <a:latin typeface="Helvetica" pitchFamily="2" charset="0"/>
              </a:rPr>
              <a:t>IncIR</a:t>
            </a:r>
            <a:r>
              <a:rPr lang="en" altLang="ja-JP" sz="1000" dirty="0">
                <a:solidFill>
                  <a:srgbClr val="000000"/>
                </a:solidFill>
                <a:latin typeface="Helvetica" pitchFamily="2" charset="0"/>
              </a:rPr>
              <a:t>, </a:t>
            </a:r>
            <a:r>
              <a:rPr lang="en" altLang="ja-JP" sz="1000" dirty="0" err="1">
                <a:solidFill>
                  <a:srgbClr val="000000"/>
                </a:solidFill>
                <a:latin typeface="Helvetica" pitchFamily="2" charset="0"/>
              </a:rPr>
              <a:t>i</a:t>
            </a:r>
            <a:r>
              <a:rPr lang="en" altLang="ja-JP" sz="1000" dirty="0">
                <a:solidFill>
                  <a:srgbClr val="000000"/>
                </a:solidFill>
                <a:latin typeface="Helvetica" pitchFamily="2" charset="0"/>
              </a:rPr>
              <a:t>) and decreased intron retention (DecIR, ii) in three organs between GC and MG.</a:t>
            </a:r>
            <a:endParaRPr kumimoji="1" lang="ja-JP" altLang="en-US" sz="1000" b="1">
              <a:latin typeface="Helvetica" pitchFamily="2" charset="0"/>
            </a:endParaRPr>
          </a:p>
        </p:txBody>
      </p:sp>
    </p:spTree>
    <p:extLst>
      <p:ext uri="{BB962C8B-B14F-4D97-AF65-F5344CB8AC3E}">
        <p14:creationId xmlns:p14="http://schemas.microsoft.com/office/powerpoint/2010/main" val="158050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 箱ひげ図&#10;&#10;AI によって生成されたコンテンツは間違っている可能性があります。">
            <a:extLst>
              <a:ext uri="{FF2B5EF4-FFF2-40B4-BE49-F238E27FC236}">
                <a16:creationId xmlns:a16="http://schemas.microsoft.com/office/drawing/2014/main" id="{B3B267A1-774D-960F-1296-676B9C37AFA3}"/>
              </a:ext>
            </a:extLst>
          </p:cNvPr>
          <p:cNvPicPr>
            <a:picLocks noChangeAspect="1"/>
          </p:cNvPicPr>
          <p:nvPr/>
        </p:nvPicPr>
        <p:blipFill>
          <a:blip r:embed="rId2"/>
          <a:stretch>
            <a:fillRect/>
          </a:stretch>
        </p:blipFill>
        <p:spPr>
          <a:xfrm>
            <a:off x="6212751" y="552454"/>
            <a:ext cx="697230" cy="348615"/>
          </a:xfrm>
          <a:prstGeom prst="rect">
            <a:avLst/>
          </a:prstGeom>
        </p:spPr>
      </p:pic>
      <p:pic>
        <p:nvPicPr>
          <p:cNvPr id="5" name="図 4" descr="グラフ, 棒グラフ, 箱ひげ図&#10;&#10;AI によって生成されたコンテンツは間違っている可能性があります。">
            <a:extLst>
              <a:ext uri="{FF2B5EF4-FFF2-40B4-BE49-F238E27FC236}">
                <a16:creationId xmlns:a16="http://schemas.microsoft.com/office/drawing/2014/main" id="{1C912B06-7130-211F-5940-CB9C8C0AD72E}"/>
              </a:ext>
            </a:extLst>
          </p:cNvPr>
          <p:cNvPicPr>
            <a:picLocks noChangeAspect="1"/>
          </p:cNvPicPr>
          <p:nvPr/>
        </p:nvPicPr>
        <p:blipFill>
          <a:blip r:embed="rId3"/>
          <a:stretch>
            <a:fillRect/>
          </a:stretch>
        </p:blipFill>
        <p:spPr>
          <a:xfrm>
            <a:off x="6328240" y="1662729"/>
            <a:ext cx="697230" cy="348615"/>
          </a:xfrm>
          <a:prstGeom prst="rect">
            <a:avLst/>
          </a:prstGeom>
        </p:spPr>
      </p:pic>
      <p:pic>
        <p:nvPicPr>
          <p:cNvPr id="6" name="図 5" descr="グラフ, 棒グラフ, 箱ひげ図&#10;&#10;AI によって生成されたコンテンツは間違っている可能性があります。">
            <a:extLst>
              <a:ext uri="{FF2B5EF4-FFF2-40B4-BE49-F238E27FC236}">
                <a16:creationId xmlns:a16="http://schemas.microsoft.com/office/drawing/2014/main" id="{57F6B23F-668E-08A7-620D-D7F8F4A8BF7D}"/>
              </a:ext>
            </a:extLst>
          </p:cNvPr>
          <p:cNvPicPr>
            <a:picLocks noChangeAspect="1"/>
          </p:cNvPicPr>
          <p:nvPr/>
        </p:nvPicPr>
        <p:blipFill>
          <a:blip r:embed="rId4"/>
          <a:stretch>
            <a:fillRect/>
          </a:stretch>
        </p:blipFill>
        <p:spPr>
          <a:xfrm>
            <a:off x="4639235" y="1761592"/>
            <a:ext cx="697230" cy="348615"/>
          </a:xfrm>
          <a:prstGeom prst="rect">
            <a:avLst/>
          </a:prstGeom>
        </p:spPr>
      </p:pic>
      <p:pic>
        <p:nvPicPr>
          <p:cNvPr id="7" name="図 6" descr="グラフ, 棒グラフ, 箱ひげ図&#10;&#10;AI によって生成されたコンテンツは間違っている可能性があります。">
            <a:extLst>
              <a:ext uri="{FF2B5EF4-FFF2-40B4-BE49-F238E27FC236}">
                <a16:creationId xmlns:a16="http://schemas.microsoft.com/office/drawing/2014/main" id="{D7172860-0820-E23A-ED59-7849CF285953}"/>
              </a:ext>
            </a:extLst>
          </p:cNvPr>
          <p:cNvPicPr>
            <a:picLocks noChangeAspect="1"/>
          </p:cNvPicPr>
          <p:nvPr/>
        </p:nvPicPr>
        <p:blipFill>
          <a:blip r:embed="rId5"/>
          <a:stretch>
            <a:fillRect/>
          </a:stretch>
        </p:blipFill>
        <p:spPr>
          <a:xfrm>
            <a:off x="4611675" y="650475"/>
            <a:ext cx="697230" cy="348615"/>
          </a:xfrm>
          <a:prstGeom prst="rect">
            <a:avLst/>
          </a:prstGeom>
        </p:spPr>
      </p:pic>
      <p:pic>
        <p:nvPicPr>
          <p:cNvPr id="8" name="図 7" descr="グラフ, 箱ひげ図&#10;&#10;AI によって生成されたコンテンツは間違っている可能性があります。">
            <a:extLst>
              <a:ext uri="{FF2B5EF4-FFF2-40B4-BE49-F238E27FC236}">
                <a16:creationId xmlns:a16="http://schemas.microsoft.com/office/drawing/2014/main" id="{8EA192BC-9E2D-6B90-D06B-318EF08CCF20}"/>
              </a:ext>
            </a:extLst>
          </p:cNvPr>
          <p:cNvPicPr>
            <a:picLocks noChangeAspect="1"/>
          </p:cNvPicPr>
          <p:nvPr/>
        </p:nvPicPr>
        <p:blipFill>
          <a:blip r:embed="rId6"/>
          <a:stretch>
            <a:fillRect/>
          </a:stretch>
        </p:blipFill>
        <p:spPr>
          <a:xfrm>
            <a:off x="3017110" y="512870"/>
            <a:ext cx="774700" cy="387350"/>
          </a:xfrm>
          <a:prstGeom prst="rect">
            <a:avLst/>
          </a:prstGeom>
        </p:spPr>
      </p:pic>
      <p:pic>
        <p:nvPicPr>
          <p:cNvPr id="9" name="図 8" descr="グラフ, 棒グラフ, 箱ひげ図&#10;&#10;AI によって生成されたコンテンツは間違っている可能性があります。">
            <a:extLst>
              <a:ext uri="{FF2B5EF4-FFF2-40B4-BE49-F238E27FC236}">
                <a16:creationId xmlns:a16="http://schemas.microsoft.com/office/drawing/2014/main" id="{E9C9B1F4-C74C-AA5A-39C4-BCC0BF0FDA2A}"/>
              </a:ext>
            </a:extLst>
          </p:cNvPr>
          <p:cNvPicPr>
            <a:picLocks noChangeAspect="1"/>
          </p:cNvPicPr>
          <p:nvPr/>
        </p:nvPicPr>
        <p:blipFill>
          <a:blip r:embed="rId7"/>
          <a:stretch>
            <a:fillRect/>
          </a:stretch>
        </p:blipFill>
        <p:spPr>
          <a:xfrm>
            <a:off x="1403808" y="1569836"/>
            <a:ext cx="774700" cy="387350"/>
          </a:xfrm>
          <a:prstGeom prst="rect">
            <a:avLst/>
          </a:prstGeom>
        </p:spPr>
      </p:pic>
      <p:pic>
        <p:nvPicPr>
          <p:cNvPr id="10" name="図 9" descr="グラフ, 箱ひげ図&#10;&#10;AI によって生成されたコンテンツは間違っている可能性があります。">
            <a:extLst>
              <a:ext uri="{FF2B5EF4-FFF2-40B4-BE49-F238E27FC236}">
                <a16:creationId xmlns:a16="http://schemas.microsoft.com/office/drawing/2014/main" id="{DE3D9936-CA4D-34FE-4B06-6D89330B9F7D}"/>
              </a:ext>
            </a:extLst>
          </p:cNvPr>
          <p:cNvPicPr>
            <a:picLocks noChangeAspect="1"/>
          </p:cNvPicPr>
          <p:nvPr/>
        </p:nvPicPr>
        <p:blipFill>
          <a:blip r:embed="rId8"/>
          <a:stretch>
            <a:fillRect/>
          </a:stretch>
        </p:blipFill>
        <p:spPr>
          <a:xfrm>
            <a:off x="1396661" y="514978"/>
            <a:ext cx="774700" cy="387350"/>
          </a:xfrm>
          <a:prstGeom prst="rect">
            <a:avLst/>
          </a:prstGeom>
        </p:spPr>
      </p:pic>
      <p:pic>
        <p:nvPicPr>
          <p:cNvPr id="11" name="図 10" descr="グラフ, 棒グラフ, 箱ひげ図&#10;&#10;AI によって生成されたコンテンツは間違っている可能性があります。">
            <a:extLst>
              <a:ext uri="{FF2B5EF4-FFF2-40B4-BE49-F238E27FC236}">
                <a16:creationId xmlns:a16="http://schemas.microsoft.com/office/drawing/2014/main" id="{F914E14F-F656-D628-5F9A-7DD451A5548F}"/>
              </a:ext>
            </a:extLst>
          </p:cNvPr>
          <p:cNvPicPr>
            <a:picLocks noChangeAspect="1"/>
          </p:cNvPicPr>
          <p:nvPr/>
        </p:nvPicPr>
        <p:blipFill>
          <a:blip r:embed="rId9"/>
          <a:stretch>
            <a:fillRect/>
          </a:stretch>
        </p:blipFill>
        <p:spPr>
          <a:xfrm>
            <a:off x="3032201" y="1760001"/>
            <a:ext cx="774700" cy="387350"/>
          </a:xfrm>
          <a:prstGeom prst="rect">
            <a:avLst/>
          </a:prstGeom>
        </p:spPr>
      </p:pic>
      <p:sp>
        <p:nvSpPr>
          <p:cNvPr id="15" name="円/楕円 14">
            <a:extLst>
              <a:ext uri="{FF2B5EF4-FFF2-40B4-BE49-F238E27FC236}">
                <a16:creationId xmlns:a16="http://schemas.microsoft.com/office/drawing/2014/main" id="{9B878C5C-B93C-13B2-58C5-77F2E46ECE13}"/>
              </a:ext>
            </a:extLst>
          </p:cNvPr>
          <p:cNvSpPr>
            <a:spLocks noChangeAspect="1"/>
          </p:cNvSpPr>
          <p:nvPr/>
        </p:nvSpPr>
        <p:spPr>
          <a:xfrm>
            <a:off x="2059604" y="958444"/>
            <a:ext cx="746150" cy="746150"/>
          </a:xfrm>
          <a:prstGeom prst="ellipse">
            <a:avLst/>
          </a:prstGeom>
          <a:solidFill>
            <a:schemeClr val="bg1"/>
          </a:solidFill>
          <a:ln w="25400">
            <a:solidFill>
              <a:srgbClr val="EF55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a:extLst>
              <a:ext uri="{FF2B5EF4-FFF2-40B4-BE49-F238E27FC236}">
                <a16:creationId xmlns:a16="http://schemas.microsoft.com/office/drawing/2014/main" id="{5F35C7EA-1AA1-4E51-35CC-DB2672334450}"/>
              </a:ext>
            </a:extLst>
          </p:cNvPr>
          <p:cNvSpPr>
            <a:spLocks noChangeAspect="1"/>
          </p:cNvSpPr>
          <p:nvPr/>
        </p:nvSpPr>
        <p:spPr>
          <a:xfrm>
            <a:off x="2459260" y="958444"/>
            <a:ext cx="746150" cy="746150"/>
          </a:xfrm>
          <a:prstGeom prst="ellipse">
            <a:avLst/>
          </a:prstGeom>
          <a:noFill/>
          <a:ln w="25400">
            <a:solidFill>
              <a:srgbClr val="7DBD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721AF348-1F5D-4C98-4B3C-9E876160055F}"/>
              </a:ext>
            </a:extLst>
          </p:cNvPr>
          <p:cNvSpPr txBox="1"/>
          <p:nvPr/>
        </p:nvSpPr>
        <p:spPr>
          <a:xfrm>
            <a:off x="2121217" y="1232348"/>
            <a:ext cx="284053" cy="200055"/>
          </a:xfrm>
          <a:prstGeom prst="rect">
            <a:avLst/>
          </a:prstGeom>
          <a:noFill/>
        </p:spPr>
        <p:txBody>
          <a:bodyPr wrap="none" rtlCol="0">
            <a:spAutoFit/>
          </a:bodyPr>
          <a:lstStyle/>
          <a:p>
            <a:pPr algn="ctr"/>
            <a:r>
              <a:rPr kumimoji="1" lang="en-US" altLang="ja-JP" sz="700" dirty="0">
                <a:latin typeface="Helvetica" pitchFamily="2" charset="0"/>
              </a:rPr>
              <a:t>37</a:t>
            </a:r>
            <a:endParaRPr kumimoji="1" lang="ja-JP" altLang="en-US" sz="700">
              <a:latin typeface="Helvetica" pitchFamily="2" charset="0"/>
            </a:endParaRPr>
          </a:p>
        </p:txBody>
      </p:sp>
      <p:sp>
        <p:nvSpPr>
          <p:cNvPr id="18" name="テキスト ボックス 17">
            <a:extLst>
              <a:ext uri="{FF2B5EF4-FFF2-40B4-BE49-F238E27FC236}">
                <a16:creationId xmlns:a16="http://schemas.microsoft.com/office/drawing/2014/main" id="{3190CFC5-F5BA-27EA-9FC2-70CCE433F01F}"/>
              </a:ext>
            </a:extLst>
          </p:cNvPr>
          <p:cNvSpPr txBox="1"/>
          <p:nvPr/>
        </p:nvSpPr>
        <p:spPr>
          <a:xfrm>
            <a:off x="2859570" y="1232348"/>
            <a:ext cx="284053" cy="200055"/>
          </a:xfrm>
          <a:prstGeom prst="rect">
            <a:avLst/>
          </a:prstGeom>
          <a:noFill/>
        </p:spPr>
        <p:txBody>
          <a:bodyPr wrap="none" rtlCol="0">
            <a:spAutoFit/>
          </a:bodyPr>
          <a:lstStyle/>
          <a:p>
            <a:pPr algn="ctr"/>
            <a:r>
              <a:rPr kumimoji="1" lang="en-US" altLang="ja-JP" sz="700" dirty="0">
                <a:latin typeface="Helvetica" pitchFamily="2" charset="0"/>
              </a:rPr>
              <a:t>32</a:t>
            </a:r>
            <a:endParaRPr kumimoji="1" lang="ja-JP" altLang="en-US" sz="700">
              <a:latin typeface="Helvetica" pitchFamily="2" charset="0"/>
            </a:endParaRPr>
          </a:p>
        </p:txBody>
      </p:sp>
      <p:sp>
        <p:nvSpPr>
          <p:cNvPr id="19" name="テキスト ボックス 18">
            <a:extLst>
              <a:ext uri="{FF2B5EF4-FFF2-40B4-BE49-F238E27FC236}">
                <a16:creationId xmlns:a16="http://schemas.microsoft.com/office/drawing/2014/main" id="{4B8E6750-57E5-A41F-0545-345917FBD417}"/>
              </a:ext>
            </a:extLst>
          </p:cNvPr>
          <p:cNvSpPr txBox="1"/>
          <p:nvPr/>
        </p:nvSpPr>
        <p:spPr>
          <a:xfrm>
            <a:off x="2488184" y="1232348"/>
            <a:ext cx="284053" cy="200055"/>
          </a:xfrm>
          <a:prstGeom prst="rect">
            <a:avLst/>
          </a:prstGeom>
          <a:noFill/>
        </p:spPr>
        <p:txBody>
          <a:bodyPr wrap="none" rtlCol="0">
            <a:spAutoFit/>
          </a:bodyPr>
          <a:lstStyle/>
          <a:p>
            <a:pPr algn="ctr"/>
            <a:r>
              <a:rPr kumimoji="1" lang="en-US" altLang="ja-JP" sz="700" dirty="0">
                <a:latin typeface="Helvetica" pitchFamily="2" charset="0"/>
              </a:rPr>
              <a:t>58</a:t>
            </a:r>
          </a:p>
        </p:txBody>
      </p:sp>
      <p:sp>
        <p:nvSpPr>
          <p:cNvPr id="20" name="テキスト ボックス 19">
            <a:extLst>
              <a:ext uri="{FF2B5EF4-FFF2-40B4-BE49-F238E27FC236}">
                <a16:creationId xmlns:a16="http://schemas.microsoft.com/office/drawing/2014/main" id="{8771574D-C7C6-22B3-BCB9-B96FF54B4DED}"/>
              </a:ext>
            </a:extLst>
          </p:cNvPr>
          <p:cNvSpPr txBox="1"/>
          <p:nvPr/>
        </p:nvSpPr>
        <p:spPr>
          <a:xfrm>
            <a:off x="1603045" y="1193876"/>
            <a:ext cx="569076" cy="276999"/>
          </a:xfrm>
          <a:prstGeom prst="rect">
            <a:avLst/>
          </a:prstGeom>
          <a:noFill/>
        </p:spPr>
        <p:txBody>
          <a:bodyPr wrap="square" rtlCol="0">
            <a:spAutoFit/>
          </a:bodyPr>
          <a:lstStyle/>
          <a:p>
            <a:pPr algn="ctr"/>
            <a:r>
              <a:rPr kumimoji="1" lang="en-US" altLang="ja-JP" sz="600" b="1" dirty="0" err="1">
                <a:solidFill>
                  <a:srgbClr val="FF0000"/>
                </a:solidFill>
                <a:latin typeface="Helvetica" pitchFamily="2" charset="0"/>
              </a:rPr>
              <a:t>IncIR</a:t>
            </a:r>
            <a:endParaRPr kumimoji="1" lang="en-US" altLang="ja-JP" sz="600" b="1" dirty="0">
              <a:solidFill>
                <a:srgbClr val="FF0000"/>
              </a:solidFill>
              <a:latin typeface="Helvetica" pitchFamily="2" charset="0"/>
            </a:endParaRPr>
          </a:p>
          <a:p>
            <a:pPr algn="ctr"/>
            <a:r>
              <a:rPr kumimoji="1" lang="en-US" altLang="ja-JP" sz="600" b="1" dirty="0">
                <a:solidFill>
                  <a:srgbClr val="FF0000"/>
                </a:solidFill>
                <a:latin typeface="Helvetica" pitchFamily="2" charset="0"/>
              </a:rPr>
              <a:t>(GC-MG)</a:t>
            </a:r>
            <a:endParaRPr kumimoji="1" lang="ja-JP" altLang="en-US" sz="600" b="1">
              <a:solidFill>
                <a:srgbClr val="FF0000"/>
              </a:solidFill>
              <a:latin typeface="Helvetica" pitchFamily="2" charset="0"/>
            </a:endParaRPr>
          </a:p>
        </p:txBody>
      </p:sp>
      <p:sp>
        <p:nvSpPr>
          <p:cNvPr id="21" name="テキスト ボックス 20">
            <a:extLst>
              <a:ext uri="{FF2B5EF4-FFF2-40B4-BE49-F238E27FC236}">
                <a16:creationId xmlns:a16="http://schemas.microsoft.com/office/drawing/2014/main" id="{A981AE82-9A4B-24F0-8378-544CCEA56816}"/>
              </a:ext>
            </a:extLst>
          </p:cNvPr>
          <p:cNvSpPr txBox="1"/>
          <p:nvPr/>
        </p:nvSpPr>
        <p:spPr>
          <a:xfrm>
            <a:off x="3125882" y="1193876"/>
            <a:ext cx="591334" cy="276999"/>
          </a:xfrm>
          <a:prstGeom prst="rect">
            <a:avLst/>
          </a:prstGeom>
          <a:noFill/>
        </p:spPr>
        <p:txBody>
          <a:bodyPr wrap="square" rtlCol="0">
            <a:spAutoFit/>
          </a:bodyPr>
          <a:lstStyle/>
          <a:p>
            <a:pPr algn="ctr"/>
            <a:r>
              <a:rPr kumimoji="1" lang="en-US" altLang="ja-JP" sz="600" b="1" dirty="0">
                <a:solidFill>
                  <a:schemeClr val="accent1"/>
                </a:solidFill>
                <a:latin typeface="Helvetica" pitchFamily="2" charset="0"/>
              </a:rPr>
              <a:t>DecIR</a:t>
            </a:r>
          </a:p>
          <a:p>
            <a:pPr algn="ctr"/>
            <a:r>
              <a:rPr kumimoji="1" lang="en-US" altLang="ja-JP" sz="600" b="1" dirty="0">
                <a:solidFill>
                  <a:schemeClr val="accent1"/>
                </a:solidFill>
                <a:latin typeface="Helvetica" pitchFamily="2" charset="0"/>
              </a:rPr>
              <a:t>(MG-AG)</a:t>
            </a:r>
            <a:endParaRPr kumimoji="1" lang="ja-JP" altLang="en-US" sz="600" b="1">
              <a:solidFill>
                <a:schemeClr val="accent1"/>
              </a:solidFill>
              <a:latin typeface="Helvetica" pitchFamily="2" charset="0"/>
            </a:endParaRPr>
          </a:p>
        </p:txBody>
      </p:sp>
      <p:sp>
        <p:nvSpPr>
          <p:cNvPr id="22" name="円/楕円 21">
            <a:extLst>
              <a:ext uri="{FF2B5EF4-FFF2-40B4-BE49-F238E27FC236}">
                <a16:creationId xmlns:a16="http://schemas.microsoft.com/office/drawing/2014/main" id="{3B695FC6-E4DD-1C80-6278-AD3BE1B976C5}"/>
              </a:ext>
            </a:extLst>
          </p:cNvPr>
          <p:cNvSpPr>
            <a:spLocks noChangeAspect="1"/>
          </p:cNvSpPr>
          <p:nvPr/>
        </p:nvSpPr>
        <p:spPr>
          <a:xfrm>
            <a:off x="2260293" y="1408769"/>
            <a:ext cx="746150" cy="746150"/>
          </a:xfrm>
          <a:prstGeom prst="ellipse">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a:extLst>
              <a:ext uri="{FF2B5EF4-FFF2-40B4-BE49-F238E27FC236}">
                <a16:creationId xmlns:a16="http://schemas.microsoft.com/office/drawing/2014/main" id="{E18C72A6-7F15-022F-D703-326CDBC3ED2A}"/>
              </a:ext>
            </a:extLst>
          </p:cNvPr>
          <p:cNvSpPr>
            <a:spLocks noChangeAspect="1"/>
          </p:cNvSpPr>
          <p:nvPr/>
        </p:nvSpPr>
        <p:spPr>
          <a:xfrm>
            <a:off x="2260293" y="501244"/>
            <a:ext cx="746150" cy="746150"/>
          </a:xfrm>
          <a:prstGeom prst="ellipse">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FC948EE7-3D6E-77AF-A5B0-4B6C3916F3F7}"/>
              </a:ext>
            </a:extLst>
          </p:cNvPr>
          <p:cNvSpPr txBox="1"/>
          <p:nvPr/>
        </p:nvSpPr>
        <p:spPr>
          <a:xfrm>
            <a:off x="2383988" y="263144"/>
            <a:ext cx="492444" cy="276999"/>
          </a:xfrm>
          <a:prstGeom prst="rect">
            <a:avLst/>
          </a:prstGeom>
          <a:noFill/>
        </p:spPr>
        <p:txBody>
          <a:bodyPr wrap="none" rtlCol="0">
            <a:spAutoFit/>
          </a:bodyPr>
          <a:lstStyle/>
          <a:p>
            <a:pPr algn="ctr"/>
            <a:r>
              <a:rPr kumimoji="1" lang="en-US" altLang="ja-JP" sz="600" b="1" dirty="0" err="1">
                <a:solidFill>
                  <a:srgbClr val="FF0000"/>
                </a:solidFill>
                <a:latin typeface="Helvetica" pitchFamily="2" charset="0"/>
              </a:rPr>
              <a:t>IncIR</a:t>
            </a:r>
            <a:endParaRPr kumimoji="1" lang="en-US" altLang="ja-JP" sz="600" b="1" dirty="0">
              <a:solidFill>
                <a:srgbClr val="FF0000"/>
              </a:solidFill>
              <a:latin typeface="Helvetica" pitchFamily="2" charset="0"/>
            </a:endParaRPr>
          </a:p>
          <a:p>
            <a:pPr algn="ctr"/>
            <a:r>
              <a:rPr kumimoji="1" lang="en" altLang="ja-JP" sz="600" b="1" dirty="0">
                <a:solidFill>
                  <a:srgbClr val="FF0000"/>
                </a:solidFill>
                <a:latin typeface="Helvetica" pitchFamily="2" charset="0"/>
              </a:rPr>
              <a:t>(GC-AG)</a:t>
            </a:r>
            <a:endParaRPr kumimoji="1" lang="ja-JP" altLang="en-US" sz="600" b="1">
              <a:solidFill>
                <a:srgbClr val="FF0000"/>
              </a:solidFill>
              <a:latin typeface="Helvetica" pitchFamily="2" charset="0"/>
            </a:endParaRPr>
          </a:p>
        </p:txBody>
      </p:sp>
      <p:sp>
        <p:nvSpPr>
          <p:cNvPr id="25" name="テキスト ボックス 24">
            <a:extLst>
              <a:ext uri="{FF2B5EF4-FFF2-40B4-BE49-F238E27FC236}">
                <a16:creationId xmlns:a16="http://schemas.microsoft.com/office/drawing/2014/main" id="{3128FCDB-86BC-A567-CDE4-5BC5C03B02B5}"/>
              </a:ext>
            </a:extLst>
          </p:cNvPr>
          <p:cNvSpPr txBox="1"/>
          <p:nvPr/>
        </p:nvSpPr>
        <p:spPr>
          <a:xfrm>
            <a:off x="2383990" y="2131448"/>
            <a:ext cx="492443" cy="276999"/>
          </a:xfrm>
          <a:prstGeom prst="rect">
            <a:avLst/>
          </a:prstGeom>
          <a:noFill/>
        </p:spPr>
        <p:txBody>
          <a:bodyPr wrap="none" rtlCol="0">
            <a:spAutoFit/>
          </a:bodyPr>
          <a:lstStyle/>
          <a:p>
            <a:pPr algn="ctr"/>
            <a:r>
              <a:rPr kumimoji="1" lang="en-US" altLang="ja-JP" sz="600" b="1" dirty="0">
                <a:solidFill>
                  <a:schemeClr val="accent1"/>
                </a:solidFill>
                <a:latin typeface="Helvetica" pitchFamily="2" charset="0"/>
              </a:rPr>
              <a:t>DecIR</a:t>
            </a:r>
          </a:p>
          <a:p>
            <a:pPr algn="ctr"/>
            <a:r>
              <a:rPr kumimoji="1" lang="en" altLang="ja-JP" sz="600" b="1" dirty="0">
                <a:solidFill>
                  <a:schemeClr val="accent1"/>
                </a:solidFill>
                <a:latin typeface="Helvetica" pitchFamily="2" charset="0"/>
              </a:rPr>
              <a:t>(GC-AG)</a:t>
            </a:r>
            <a:endParaRPr kumimoji="1" lang="ja-JP" altLang="en-US" sz="600" b="1">
              <a:solidFill>
                <a:schemeClr val="accent1"/>
              </a:solidFill>
              <a:latin typeface="Helvetica" pitchFamily="2" charset="0"/>
            </a:endParaRPr>
          </a:p>
        </p:txBody>
      </p:sp>
      <p:sp>
        <p:nvSpPr>
          <p:cNvPr id="26" name="テキスト ボックス 25">
            <a:extLst>
              <a:ext uri="{FF2B5EF4-FFF2-40B4-BE49-F238E27FC236}">
                <a16:creationId xmlns:a16="http://schemas.microsoft.com/office/drawing/2014/main" id="{6857020F-2414-8CF6-C3EB-C7E465896D76}"/>
              </a:ext>
            </a:extLst>
          </p:cNvPr>
          <p:cNvSpPr txBox="1"/>
          <p:nvPr/>
        </p:nvSpPr>
        <p:spPr>
          <a:xfrm>
            <a:off x="2513029" y="1053692"/>
            <a:ext cx="234360" cy="200055"/>
          </a:xfrm>
          <a:prstGeom prst="rect">
            <a:avLst/>
          </a:prstGeom>
          <a:noFill/>
        </p:spPr>
        <p:txBody>
          <a:bodyPr wrap="none" rtlCol="0">
            <a:spAutoFit/>
          </a:bodyPr>
          <a:lstStyle/>
          <a:p>
            <a:pPr algn="ctr"/>
            <a:r>
              <a:rPr kumimoji="1" lang="en-US" altLang="ja-JP" sz="700" dirty="0">
                <a:latin typeface="Helvetica" pitchFamily="2" charset="0"/>
              </a:rPr>
              <a:t>3</a:t>
            </a:r>
          </a:p>
        </p:txBody>
      </p:sp>
      <p:sp>
        <p:nvSpPr>
          <p:cNvPr id="27" name="テキスト ボックス 26">
            <a:extLst>
              <a:ext uri="{FF2B5EF4-FFF2-40B4-BE49-F238E27FC236}">
                <a16:creationId xmlns:a16="http://schemas.microsoft.com/office/drawing/2014/main" id="{D4F8C55D-1102-3884-15D4-4CACE3BD6B74}"/>
              </a:ext>
            </a:extLst>
          </p:cNvPr>
          <p:cNvSpPr txBox="1"/>
          <p:nvPr/>
        </p:nvSpPr>
        <p:spPr>
          <a:xfrm>
            <a:off x="2488116" y="682245"/>
            <a:ext cx="284053" cy="200055"/>
          </a:xfrm>
          <a:prstGeom prst="rect">
            <a:avLst/>
          </a:prstGeom>
          <a:noFill/>
        </p:spPr>
        <p:txBody>
          <a:bodyPr wrap="none" rtlCol="0">
            <a:spAutoFit/>
          </a:bodyPr>
          <a:lstStyle/>
          <a:p>
            <a:pPr algn="ctr"/>
            <a:r>
              <a:rPr kumimoji="1" lang="en-US" altLang="ja-JP" sz="700" dirty="0">
                <a:latin typeface="Helvetica" pitchFamily="2" charset="0"/>
              </a:rPr>
              <a:t>68</a:t>
            </a:r>
          </a:p>
        </p:txBody>
      </p:sp>
      <p:sp>
        <p:nvSpPr>
          <p:cNvPr id="28" name="テキスト ボックス 27">
            <a:extLst>
              <a:ext uri="{FF2B5EF4-FFF2-40B4-BE49-F238E27FC236}">
                <a16:creationId xmlns:a16="http://schemas.microsoft.com/office/drawing/2014/main" id="{51F1A17D-9DDB-6AA3-CCEC-B45914F933C0}"/>
              </a:ext>
            </a:extLst>
          </p:cNvPr>
          <p:cNvSpPr txBox="1"/>
          <p:nvPr/>
        </p:nvSpPr>
        <p:spPr>
          <a:xfrm>
            <a:off x="2436519" y="1786011"/>
            <a:ext cx="383438" cy="200055"/>
          </a:xfrm>
          <a:prstGeom prst="rect">
            <a:avLst/>
          </a:prstGeom>
          <a:noFill/>
        </p:spPr>
        <p:txBody>
          <a:bodyPr wrap="none" rtlCol="0">
            <a:spAutoFit/>
          </a:bodyPr>
          <a:lstStyle/>
          <a:p>
            <a:pPr algn="ctr"/>
            <a:r>
              <a:rPr kumimoji="1" lang="en-US" altLang="ja-JP" sz="700" dirty="0">
                <a:latin typeface="Helvetica" pitchFamily="2" charset="0"/>
              </a:rPr>
              <a:t>1372</a:t>
            </a:r>
          </a:p>
        </p:txBody>
      </p:sp>
      <p:sp>
        <p:nvSpPr>
          <p:cNvPr id="29" name="テキスト ボックス 28">
            <a:extLst>
              <a:ext uri="{FF2B5EF4-FFF2-40B4-BE49-F238E27FC236}">
                <a16:creationId xmlns:a16="http://schemas.microsoft.com/office/drawing/2014/main" id="{16404384-7567-910B-1360-CB9CFABC2F50}"/>
              </a:ext>
            </a:extLst>
          </p:cNvPr>
          <p:cNvSpPr txBox="1"/>
          <p:nvPr/>
        </p:nvSpPr>
        <p:spPr>
          <a:xfrm>
            <a:off x="2513029" y="1412467"/>
            <a:ext cx="234360" cy="200055"/>
          </a:xfrm>
          <a:prstGeom prst="rect">
            <a:avLst/>
          </a:prstGeom>
          <a:noFill/>
        </p:spPr>
        <p:txBody>
          <a:bodyPr wrap="none" rtlCol="0">
            <a:spAutoFit/>
          </a:bodyPr>
          <a:lstStyle/>
          <a:p>
            <a:pPr algn="ctr"/>
            <a:r>
              <a:rPr kumimoji="1" lang="en-US" altLang="ja-JP" sz="700" dirty="0">
                <a:latin typeface="Helvetica" pitchFamily="2" charset="0"/>
              </a:rPr>
              <a:t>4</a:t>
            </a:r>
          </a:p>
        </p:txBody>
      </p:sp>
      <p:sp>
        <p:nvSpPr>
          <p:cNvPr id="30" name="テキスト ボックス 29">
            <a:extLst>
              <a:ext uri="{FF2B5EF4-FFF2-40B4-BE49-F238E27FC236}">
                <a16:creationId xmlns:a16="http://schemas.microsoft.com/office/drawing/2014/main" id="{F8781978-E333-822C-CF90-3A65F78F8142}"/>
              </a:ext>
            </a:extLst>
          </p:cNvPr>
          <p:cNvSpPr txBox="1"/>
          <p:nvPr/>
        </p:nvSpPr>
        <p:spPr>
          <a:xfrm>
            <a:off x="2300843" y="955267"/>
            <a:ext cx="284053" cy="200055"/>
          </a:xfrm>
          <a:prstGeom prst="rect">
            <a:avLst/>
          </a:prstGeom>
          <a:noFill/>
        </p:spPr>
        <p:txBody>
          <a:bodyPr wrap="none" rtlCol="0">
            <a:spAutoFit/>
          </a:bodyPr>
          <a:lstStyle/>
          <a:p>
            <a:pPr algn="ctr"/>
            <a:r>
              <a:rPr kumimoji="1" lang="en-US" altLang="ja-JP" sz="700" dirty="0">
                <a:latin typeface="Helvetica" pitchFamily="2" charset="0"/>
              </a:rPr>
              <a:t>77</a:t>
            </a:r>
          </a:p>
        </p:txBody>
      </p:sp>
      <p:sp>
        <p:nvSpPr>
          <p:cNvPr id="31" name="テキスト ボックス 30">
            <a:extLst>
              <a:ext uri="{FF2B5EF4-FFF2-40B4-BE49-F238E27FC236}">
                <a16:creationId xmlns:a16="http://schemas.microsoft.com/office/drawing/2014/main" id="{4EB76A99-128E-6404-A106-1C9999734D11}"/>
              </a:ext>
            </a:extLst>
          </p:cNvPr>
          <p:cNvSpPr txBox="1"/>
          <p:nvPr/>
        </p:nvSpPr>
        <p:spPr>
          <a:xfrm>
            <a:off x="2722563" y="964792"/>
            <a:ext cx="234360" cy="200055"/>
          </a:xfrm>
          <a:prstGeom prst="rect">
            <a:avLst/>
          </a:prstGeom>
          <a:noFill/>
        </p:spPr>
        <p:txBody>
          <a:bodyPr wrap="none" rtlCol="0">
            <a:spAutoFit/>
          </a:bodyPr>
          <a:lstStyle/>
          <a:p>
            <a:pPr algn="ctr"/>
            <a:r>
              <a:rPr kumimoji="1" lang="en-US" altLang="ja-JP" sz="700" dirty="0">
                <a:latin typeface="Helvetica" pitchFamily="2" charset="0"/>
              </a:rPr>
              <a:t>0</a:t>
            </a:r>
          </a:p>
        </p:txBody>
      </p:sp>
      <p:sp>
        <p:nvSpPr>
          <p:cNvPr id="32" name="テキスト ボックス 31">
            <a:extLst>
              <a:ext uri="{FF2B5EF4-FFF2-40B4-BE49-F238E27FC236}">
                <a16:creationId xmlns:a16="http://schemas.microsoft.com/office/drawing/2014/main" id="{7EE7EBC0-9B0D-8BDF-B37A-AFE0B379DF73}"/>
              </a:ext>
            </a:extLst>
          </p:cNvPr>
          <p:cNvSpPr txBox="1"/>
          <p:nvPr/>
        </p:nvSpPr>
        <p:spPr>
          <a:xfrm>
            <a:off x="2332038" y="1510892"/>
            <a:ext cx="234360" cy="200055"/>
          </a:xfrm>
          <a:prstGeom prst="rect">
            <a:avLst/>
          </a:prstGeom>
          <a:noFill/>
        </p:spPr>
        <p:txBody>
          <a:bodyPr wrap="none" rtlCol="0">
            <a:spAutoFit/>
          </a:bodyPr>
          <a:lstStyle/>
          <a:p>
            <a:pPr algn="ctr"/>
            <a:r>
              <a:rPr kumimoji="1" lang="en-US" altLang="ja-JP" sz="700" dirty="0">
                <a:latin typeface="Helvetica" pitchFamily="2" charset="0"/>
              </a:rPr>
              <a:t>0</a:t>
            </a:r>
          </a:p>
        </p:txBody>
      </p:sp>
      <p:sp>
        <p:nvSpPr>
          <p:cNvPr id="33" name="テキスト ボックス 32">
            <a:extLst>
              <a:ext uri="{FF2B5EF4-FFF2-40B4-BE49-F238E27FC236}">
                <a16:creationId xmlns:a16="http://schemas.microsoft.com/office/drawing/2014/main" id="{58AED004-AB7F-A01B-82B6-027E85BCF95E}"/>
              </a:ext>
            </a:extLst>
          </p:cNvPr>
          <p:cNvSpPr txBox="1"/>
          <p:nvPr/>
        </p:nvSpPr>
        <p:spPr>
          <a:xfrm>
            <a:off x="2691367" y="1517242"/>
            <a:ext cx="284053" cy="200055"/>
          </a:xfrm>
          <a:prstGeom prst="rect">
            <a:avLst/>
          </a:prstGeom>
          <a:noFill/>
        </p:spPr>
        <p:txBody>
          <a:bodyPr wrap="none" rtlCol="0">
            <a:spAutoFit/>
          </a:bodyPr>
          <a:lstStyle/>
          <a:p>
            <a:pPr algn="ctr"/>
            <a:r>
              <a:rPr kumimoji="1" lang="en-US" altLang="ja-JP" sz="700" dirty="0">
                <a:latin typeface="Helvetica" pitchFamily="2" charset="0"/>
              </a:rPr>
              <a:t>73</a:t>
            </a:r>
          </a:p>
        </p:txBody>
      </p:sp>
      <p:cxnSp>
        <p:nvCxnSpPr>
          <p:cNvPr id="34" name="直線コネクタ 33">
            <a:extLst>
              <a:ext uri="{FF2B5EF4-FFF2-40B4-BE49-F238E27FC236}">
                <a16:creationId xmlns:a16="http://schemas.microsoft.com/office/drawing/2014/main" id="{E487AB2F-68AE-BFC6-90E1-15F9E34EA63F}"/>
              </a:ext>
            </a:extLst>
          </p:cNvPr>
          <p:cNvCxnSpPr>
            <a:cxnSpLocks/>
          </p:cNvCxnSpPr>
          <p:nvPr/>
        </p:nvCxnSpPr>
        <p:spPr>
          <a:xfrm>
            <a:off x="2089186" y="779072"/>
            <a:ext cx="279400" cy="26035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01D888A7-8938-45BC-54D6-A7A4CD61A9ED}"/>
              </a:ext>
            </a:extLst>
          </p:cNvPr>
          <p:cNvCxnSpPr>
            <a:cxnSpLocks/>
          </p:cNvCxnSpPr>
          <p:nvPr/>
        </p:nvCxnSpPr>
        <p:spPr>
          <a:xfrm flipV="1">
            <a:off x="2108236" y="1335772"/>
            <a:ext cx="434975" cy="29845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6" name="直線コネクタ 35">
            <a:extLst>
              <a:ext uri="{FF2B5EF4-FFF2-40B4-BE49-F238E27FC236}">
                <a16:creationId xmlns:a16="http://schemas.microsoft.com/office/drawing/2014/main" id="{4CCB7E0F-4228-30E6-A608-3297765E83F9}"/>
              </a:ext>
            </a:extLst>
          </p:cNvPr>
          <p:cNvCxnSpPr>
            <a:cxnSpLocks/>
          </p:cNvCxnSpPr>
          <p:nvPr/>
        </p:nvCxnSpPr>
        <p:spPr>
          <a:xfrm flipV="1">
            <a:off x="2670211" y="778314"/>
            <a:ext cx="507339" cy="362708"/>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7" name="直線コネクタ 36">
            <a:extLst>
              <a:ext uri="{FF2B5EF4-FFF2-40B4-BE49-F238E27FC236}">
                <a16:creationId xmlns:a16="http://schemas.microsoft.com/office/drawing/2014/main" id="{330D6EF0-1BC2-5482-184E-EEB00194D6F6}"/>
              </a:ext>
            </a:extLst>
          </p:cNvPr>
          <p:cNvCxnSpPr>
            <a:cxnSpLocks/>
          </p:cNvCxnSpPr>
          <p:nvPr/>
        </p:nvCxnSpPr>
        <p:spPr>
          <a:xfrm flipH="1" flipV="1">
            <a:off x="2911733" y="1630715"/>
            <a:ext cx="272828" cy="192932"/>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38" name="円/楕円 37">
            <a:extLst>
              <a:ext uri="{FF2B5EF4-FFF2-40B4-BE49-F238E27FC236}">
                <a16:creationId xmlns:a16="http://schemas.microsoft.com/office/drawing/2014/main" id="{3813F2D2-58DB-4341-478C-0194D5EADCB3}"/>
              </a:ext>
            </a:extLst>
          </p:cNvPr>
          <p:cNvSpPr>
            <a:spLocks noChangeAspect="1"/>
          </p:cNvSpPr>
          <p:nvPr/>
        </p:nvSpPr>
        <p:spPr>
          <a:xfrm>
            <a:off x="5227655" y="958444"/>
            <a:ext cx="746150" cy="746150"/>
          </a:xfrm>
          <a:prstGeom prst="ellipse">
            <a:avLst/>
          </a:prstGeom>
          <a:solidFill>
            <a:schemeClr val="bg1"/>
          </a:solid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a:extLst>
              <a:ext uri="{FF2B5EF4-FFF2-40B4-BE49-F238E27FC236}">
                <a16:creationId xmlns:a16="http://schemas.microsoft.com/office/drawing/2014/main" id="{8E1C422E-8AC2-3FEC-C7F2-F96EC7ACCD71}"/>
              </a:ext>
            </a:extLst>
          </p:cNvPr>
          <p:cNvSpPr>
            <a:spLocks noChangeAspect="1"/>
          </p:cNvSpPr>
          <p:nvPr/>
        </p:nvSpPr>
        <p:spPr>
          <a:xfrm>
            <a:off x="5627311" y="958444"/>
            <a:ext cx="746150" cy="74615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B43F6625-89A4-294C-857A-0F5519450A46}"/>
              </a:ext>
            </a:extLst>
          </p:cNvPr>
          <p:cNvSpPr txBox="1"/>
          <p:nvPr/>
        </p:nvSpPr>
        <p:spPr>
          <a:xfrm>
            <a:off x="5289268" y="1232348"/>
            <a:ext cx="284053" cy="200055"/>
          </a:xfrm>
          <a:prstGeom prst="rect">
            <a:avLst/>
          </a:prstGeom>
          <a:noFill/>
        </p:spPr>
        <p:txBody>
          <a:bodyPr wrap="none" rtlCol="0">
            <a:spAutoFit/>
          </a:bodyPr>
          <a:lstStyle/>
          <a:p>
            <a:pPr algn="ctr"/>
            <a:r>
              <a:rPr kumimoji="1" lang="en-US" altLang="ja-JP" sz="700" dirty="0">
                <a:latin typeface="Helvetica" pitchFamily="2" charset="0"/>
              </a:rPr>
              <a:t>27</a:t>
            </a:r>
            <a:endParaRPr kumimoji="1" lang="ja-JP" altLang="en-US" sz="700">
              <a:latin typeface="Helvetica" pitchFamily="2" charset="0"/>
            </a:endParaRPr>
          </a:p>
        </p:txBody>
      </p:sp>
      <p:sp>
        <p:nvSpPr>
          <p:cNvPr id="41" name="テキスト ボックス 40">
            <a:extLst>
              <a:ext uri="{FF2B5EF4-FFF2-40B4-BE49-F238E27FC236}">
                <a16:creationId xmlns:a16="http://schemas.microsoft.com/office/drawing/2014/main" id="{AEA6BC68-9C95-3D00-8FCA-0A164852D41A}"/>
              </a:ext>
            </a:extLst>
          </p:cNvPr>
          <p:cNvSpPr txBox="1"/>
          <p:nvPr/>
        </p:nvSpPr>
        <p:spPr>
          <a:xfrm>
            <a:off x="6027621" y="1232348"/>
            <a:ext cx="284053" cy="200055"/>
          </a:xfrm>
          <a:prstGeom prst="rect">
            <a:avLst/>
          </a:prstGeom>
          <a:noFill/>
        </p:spPr>
        <p:txBody>
          <a:bodyPr wrap="none" rtlCol="0">
            <a:spAutoFit/>
          </a:bodyPr>
          <a:lstStyle/>
          <a:p>
            <a:pPr algn="ctr"/>
            <a:r>
              <a:rPr kumimoji="1" lang="en-US" altLang="ja-JP" sz="700" dirty="0">
                <a:latin typeface="Helvetica" pitchFamily="2" charset="0"/>
              </a:rPr>
              <a:t>19</a:t>
            </a:r>
            <a:endParaRPr kumimoji="1" lang="ja-JP" altLang="en-US" sz="700">
              <a:latin typeface="Helvetica" pitchFamily="2" charset="0"/>
            </a:endParaRPr>
          </a:p>
        </p:txBody>
      </p:sp>
      <p:sp>
        <p:nvSpPr>
          <p:cNvPr id="42" name="テキスト ボックス 41">
            <a:extLst>
              <a:ext uri="{FF2B5EF4-FFF2-40B4-BE49-F238E27FC236}">
                <a16:creationId xmlns:a16="http://schemas.microsoft.com/office/drawing/2014/main" id="{674111B1-AA95-0530-B272-3385F2928DD4}"/>
              </a:ext>
            </a:extLst>
          </p:cNvPr>
          <p:cNvSpPr txBox="1"/>
          <p:nvPr/>
        </p:nvSpPr>
        <p:spPr>
          <a:xfrm>
            <a:off x="5656235" y="1232348"/>
            <a:ext cx="284053" cy="200055"/>
          </a:xfrm>
          <a:prstGeom prst="rect">
            <a:avLst/>
          </a:prstGeom>
          <a:noFill/>
        </p:spPr>
        <p:txBody>
          <a:bodyPr wrap="none" rtlCol="0">
            <a:spAutoFit/>
          </a:bodyPr>
          <a:lstStyle/>
          <a:p>
            <a:pPr algn="ctr"/>
            <a:r>
              <a:rPr kumimoji="1" lang="en-US" altLang="ja-JP" sz="700" dirty="0">
                <a:latin typeface="Helvetica" pitchFamily="2" charset="0"/>
              </a:rPr>
              <a:t>53</a:t>
            </a:r>
          </a:p>
        </p:txBody>
      </p:sp>
      <p:sp>
        <p:nvSpPr>
          <p:cNvPr id="43" name="テキスト ボックス 42">
            <a:extLst>
              <a:ext uri="{FF2B5EF4-FFF2-40B4-BE49-F238E27FC236}">
                <a16:creationId xmlns:a16="http://schemas.microsoft.com/office/drawing/2014/main" id="{A95DBC61-D36D-F584-843D-A238C4BAAACF}"/>
              </a:ext>
            </a:extLst>
          </p:cNvPr>
          <p:cNvSpPr txBox="1"/>
          <p:nvPr/>
        </p:nvSpPr>
        <p:spPr>
          <a:xfrm>
            <a:off x="4752046" y="1193876"/>
            <a:ext cx="569076" cy="276999"/>
          </a:xfrm>
          <a:prstGeom prst="rect">
            <a:avLst/>
          </a:prstGeom>
          <a:noFill/>
        </p:spPr>
        <p:txBody>
          <a:bodyPr wrap="square" rtlCol="0">
            <a:spAutoFit/>
          </a:bodyPr>
          <a:lstStyle/>
          <a:p>
            <a:pPr algn="ctr"/>
            <a:r>
              <a:rPr kumimoji="1" lang="en-US" altLang="ja-JP" sz="600" b="1" dirty="0">
                <a:solidFill>
                  <a:schemeClr val="accent1"/>
                </a:solidFill>
                <a:latin typeface="Helvetica" pitchFamily="2" charset="0"/>
              </a:rPr>
              <a:t>DecIR</a:t>
            </a:r>
          </a:p>
          <a:p>
            <a:pPr algn="ctr"/>
            <a:r>
              <a:rPr kumimoji="1" lang="en-US" altLang="ja-JP" sz="600" b="1" dirty="0">
                <a:solidFill>
                  <a:schemeClr val="accent1"/>
                </a:solidFill>
                <a:latin typeface="Helvetica" pitchFamily="2" charset="0"/>
              </a:rPr>
              <a:t>(GC-MG)</a:t>
            </a:r>
            <a:endParaRPr kumimoji="1" lang="ja-JP" altLang="en-US" sz="600" b="1">
              <a:solidFill>
                <a:schemeClr val="accent1"/>
              </a:solidFill>
              <a:latin typeface="Helvetica" pitchFamily="2" charset="0"/>
            </a:endParaRPr>
          </a:p>
        </p:txBody>
      </p:sp>
      <p:sp>
        <p:nvSpPr>
          <p:cNvPr id="44" name="テキスト ボックス 43">
            <a:extLst>
              <a:ext uri="{FF2B5EF4-FFF2-40B4-BE49-F238E27FC236}">
                <a16:creationId xmlns:a16="http://schemas.microsoft.com/office/drawing/2014/main" id="{E28C810B-059C-913F-17B8-8B2E16FBBD3F}"/>
              </a:ext>
            </a:extLst>
          </p:cNvPr>
          <p:cNvSpPr txBox="1"/>
          <p:nvPr/>
        </p:nvSpPr>
        <p:spPr>
          <a:xfrm>
            <a:off x="6293933" y="1193876"/>
            <a:ext cx="513490" cy="276999"/>
          </a:xfrm>
          <a:prstGeom prst="rect">
            <a:avLst/>
          </a:prstGeom>
          <a:noFill/>
        </p:spPr>
        <p:txBody>
          <a:bodyPr wrap="square" rtlCol="0">
            <a:spAutoFit/>
          </a:bodyPr>
          <a:lstStyle/>
          <a:p>
            <a:pPr algn="ctr"/>
            <a:r>
              <a:rPr kumimoji="1" lang="en-US" altLang="ja-JP" sz="600" b="1" dirty="0" err="1">
                <a:solidFill>
                  <a:srgbClr val="FF0000"/>
                </a:solidFill>
                <a:latin typeface="Helvetica" pitchFamily="2" charset="0"/>
              </a:rPr>
              <a:t>IncIR</a:t>
            </a:r>
            <a:endParaRPr kumimoji="1" lang="en-US" altLang="ja-JP" sz="600" b="1" dirty="0">
              <a:solidFill>
                <a:srgbClr val="FF0000"/>
              </a:solidFill>
              <a:latin typeface="Helvetica" pitchFamily="2" charset="0"/>
            </a:endParaRPr>
          </a:p>
          <a:p>
            <a:pPr algn="ctr"/>
            <a:r>
              <a:rPr kumimoji="1" lang="en-US" altLang="ja-JP" sz="600" b="1" dirty="0">
                <a:solidFill>
                  <a:srgbClr val="FF0000"/>
                </a:solidFill>
                <a:latin typeface="Helvetica" pitchFamily="2" charset="0"/>
              </a:rPr>
              <a:t>(MG-AG)</a:t>
            </a:r>
            <a:endParaRPr kumimoji="1" lang="ja-JP" altLang="en-US" sz="600" b="1">
              <a:solidFill>
                <a:srgbClr val="FF0000"/>
              </a:solidFill>
              <a:latin typeface="Helvetica" pitchFamily="2" charset="0"/>
            </a:endParaRPr>
          </a:p>
        </p:txBody>
      </p:sp>
      <p:sp>
        <p:nvSpPr>
          <p:cNvPr id="45" name="円/楕円 44">
            <a:extLst>
              <a:ext uri="{FF2B5EF4-FFF2-40B4-BE49-F238E27FC236}">
                <a16:creationId xmlns:a16="http://schemas.microsoft.com/office/drawing/2014/main" id="{9C03D853-7FCE-23F8-D738-44748509D637}"/>
              </a:ext>
            </a:extLst>
          </p:cNvPr>
          <p:cNvSpPr>
            <a:spLocks noChangeAspect="1"/>
          </p:cNvSpPr>
          <p:nvPr/>
        </p:nvSpPr>
        <p:spPr>
          <a:xfrm>
            <a:off x="5428344" y="1408769"/>
            <a:ext cx="746150" cy="746150"/>
          </a:xfrm>
          <a:prstGeom prst="ellipse">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a:extLst>
              <a:ext uri="{FF2B5EF4-FFF2-40B4-BE49-F238E27FC236}">
                <a16:creationId xmlns:a16="http://schemas.microsoft.com/office/drawing/2014/main" id="{1D23C4F1-0EFC-0520-7B85-ACDC4B251C0C}"/>
              </a:ext>
            </a:extLst>
          </p:cNvPr>
          <p:cNvSpPr>
            <a:spLocks noChangeAspect="1"/>
          </p:cNvSpPr>
          <p:nvPr/>
        </p:nvSpPr>
        <p:spPr>
          <a:xfrm>
            <a:off x="5428344" y="501244"/>
            <a:ext cx="746150" cy="746150"/>
          </a:xfrm>
          <a:prstGeom prst="ellipse">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AF5C3FDA-1BCD-836A-7DED-0A196F304A08}"/>
              </a:ext>
            </a:extLst>
          </p:cNvPr>
          <p:cNvSpPr txBox="1"/>
          <p:nvPr/>
        </p:nvSpPr>
        <p:spPr>
          <a:xfrm>
            <a:off x="5552039" y="263144"/>
            <a:ext cx="492444" cy="276999"/>
          </a:xfrm>
          <a:prstGeom prst="rect">
            <a:avLst/>
          </a:prstGeom>
          <a:noFill/>
        </p:spPr>
        <p:txBody>
          <a:bodyPr wrap="none" rtlCol="0">
            <a:spAutoFit/>
          </a:bodyPr>
          <a:lstStyle/>
          <a:p>
            <a:pPr algn="ctr"/>
            <a:r>
              <a:rPr kumimoji="1" lang="en-US" altLang="ja-JP" sz="600" b="1" dirty="0" err="1">
                <a:solidFill>
                  <a:srgbClr val="FF0000"/>
                </a:solidFill>
                <a:latin typeface="Helvetica" pitchFamily="2" charset="0"/>
              </a:rPr>
              <a:t>IncIR</a:t>
            </a:r>
            <a:endParaRPr kumimoji="1" lang="en-US" altLang="ja-JP" sz="600" b="1" dirty="0">
              <a:solidFill>
                <a:srgbClr val="FF0000"/>
              </a:solidFill>
              <a:latin typeface="Helvetica" pitchFamily="2" charset="0"/>
            </a:endParaRPr>
          </a:p>
          <a:p>
            <a:pPr algn="ctr"/>
            <a:r>
              <a:rPr kumimoji="1" lang="en" altLang="ja-JP" sz="600" b="1" dirty="0">
                <a:solidFill>
                  <a:srgbClr val="FF0000"/>
                </a:solidFill>
                <a:latin typeface="Helvetica" pitchFamily="2" charset="0"/>
              </a:rPr>
              <a:t>(GC-AG)</a:t>
            </a:r>
            <a:endParaRPr kumimoji="1" lang="ja-JP" altLang="en-US" sz="600" b="1">
              <a:solidFill>
                <a:srgbClr val="FF0000"/>
              </a:solidFill>
              <a:latin typeface="Helvetica" pitchFamily="2" charset="0"/>
            </a:endParaRPr>
          </a:p>
        </p:txBody>
      </p:sp>
      <p:sp>
        <p:nvSpPr>
          <p:cNvPr id="48" name="テキスト ボックス 47">
            <a:extLst>
              <a:ext uri="{FF2B5EF4-FFF2-40B4-BE49-F238E27FC236}">
                <a16:creationId xmlns:a16="http://schemas.microsoft.com/office/drawing/2014/main" id="{F1FA45CD-7D6A-8DF7-1F96-5AD8CEFDC821}"/>
              </a:ext>
            </a:extLst>
          </p:cNvPr>
          <p:cNvSpPr txBox="1"/>
          <p:nvPr/>
        </p:nvSpPr>
        <p:spPr>
          <a:xfrm>
            <a:off x="5552040" y="2131448"/>
            <a:ext cx="492443" cy="276999"/>
          </a:xfrm>
          <a:prstGeom prst="rect">
            <a:avLst/>
          </a:prstGeom>
          <a:noFill/>
        </p:spPr>
        <p:txBody>
          <a:bodyPr wrap="none" rtlCol="0">
            <a:spAutoFit/>
          </a:bodyPr>
          <a:lstStyle/>
          <a:p>
            <a:pPr algn="ctr"/>
            <a:r>
              <a:rPr kumimoji="1" lang="en-US" altLang="ja-JP" sz="600" b="1" dirty="0">
                <a:solidFill>
                  <a:schemeClr val="accent1"/>
                </a:solidFill>
                <a:latin typeface="Helvetica" pitchFamily="2" charset="0"/>
              </a:rPr>
              <a:t>DecIR</a:t>
            </a:r>
          </a:p>
          <a:p>
            <a:pPr algn="ctr"/>
            <a:r>
              <a:rPr kumimoji="1" lang="en" altLang="ja-JP" sz="600" b="1" dirty="0">
                <a:solidFill>
                  <a:schemeClr val="accent1"/>
                </a:solidFill>
                <a:latin typeface="Helvetica" pitchFamily="2" charset="0"/>
              </a:rPr>
              <a:t>(GC-AG)</a:t>
            </a:r>
            <a:endParaRPr kumimoji="1" lang="ja-JP" altLang="en-US" sz="600" b="1">
              <a:solidFill>
                <a:schemeClr val="accent1"/>
              </a:solidFill>
              <a:latin typeface="Helvetica" pitchFamily="2" charset="0"/>
            </a:endParaRPr>
          </a:p>
        </p:txBody>
      </p:sp>
      <p:sp>
        <p:nvSpPr>
          <p:cNvPr id="49" name="テキスト ボックス 48">
            <a:extLst>
              <a:ext uri="{FF2B5EF4-FFF2-40B4-BE49-F238E27FC236}">
                <a16:creationId xmlns:a16="http://schemas.microsoft.com/office/drawing/2014/main" id="{D0E7608D-B234-1FF3-6EAB-385EA5434C2D}"/>
              </a:ext>
            </a:extLst>
          </p:cNvPr>
          <p:cNvSpPr txBox="1"/>
          <p:nvPr/>
        </p:nvSpPr>
        <p:spPr>
          <a:xfrm>
            <a:off x="5681080" y="1053692"/>
            <a:ext cx="234360" cy="200055"/>
          </a:xfrm>
          <a:prstGeom prst="rect">
            <a:avLst/>
          </a:prstGeom>
          <a:noFill/>
        </p:spPr>
        <p:txBody>
          <a:bodyPr wrap="none" rtlCol="0">
            <a:spAutoFit/>
          </a:bodyPr>
          <a:lstStyle/>
          <a:p>
            <a:pPr algn="ctr"/>
            <a:r>
              <a:rPr kumimoji="1" lang="en-US" altLang="ja-JP" sz="700" dirty="0">
                <a:latin typeface="Helvetica" pitchFamily="2" charset="0"/>
              </a:rPr>
              <a:t>1</a:t>
            </a:r>
          </a:p>
        </p:txBody>
      </p:sp>
      <p:sp>
        <p:nvSpPr>
          <p:cNvPr id="50" name="テキスト ボックス 49">
            <a:extLst>
              <a:ext uri="{FF2B5EF4-FFF2-40B4-BE49-F238E27FC236}">
                <a16:creationId xmlns:a16="http://schemas.microsoft.com/office/drawing/2014/main" id="{8E191178-6108-76ED-A5AD-A02FD9881180}"/>
              </a:ext>
            </a:extLst>
          </p:cNvPr>
          <p:cNvSpPr txBox="1"/>
          <p:nvPr/>
        </p:nvSpPr>
        <p:spPr>
          <a:xfrm>
            <a:off x="5631390" y="682245"/>
            <a:ext cx="333746" cy="200055"/>
          </a:xfrm>
          <a:prstGeom prst="rect">
            <a:avLst/>
          </a:prstGeom>
          <a:noFill/>
        </p:spPr>
        <p:txBody>
          <a:bodyPr wrap="none" rtlCol="0">
            <a:spAutoFit/>
          </a:bodyPr>
          <a:lstStyle/>
          <a:p>
            <a:pPr algn="ctr"/>
            <a:r>
              <a:rPr kumimoji="1" lang="en-US" altLang="ja-JP" sz="700" dirty="0">
                <a:latin typeface="Helvetica" pitchFamily="2" charset="0"/>
              </a:rPr>
              <a:t>110</a:t>
            </a:r>
          </a:p>
        </p:txBody>
      </p:sp>
      <p:sp>
        <p:nvSpPr>
          <p:cNvPr id="51" name="テキスト ボックス 50">
            <a:extLst>
              <a:ext uri="{FF2B5EF4-FFF2-40B4-BE49-F238E27FC236}">
                <a16:creationId xmlns:a16="http://schemas.microsoft.com/office/drawing/2014/main" id="{B7DC5044-866E-452D-7F0E-09038184CC29}"/>
              </a:ext>
            </a:extLst>
          </p:cNvPr>
          <p:cNvSpPr txBox="1"/>
          <p:nvPr/>
        </p:nvSpPr>
        <p:spPr>
          <a:xfrm>
            <a:off x="5631390" y="1786011"/>
            <a:ext cx="333746" cy="200055"/>
          </a:xfrm>
          <a:prstGeom prst="rect">
            <a:avLst/>
          </a:prstGeom>
          <a:noFill/>
        </p:spPr>
        <p:txBody>
          <a:bodyPr wrap="none" rtlCol="0">
            <a:spAutoFit/>
          </a:bodyPr>
          <a:lstStyle/>
          <a:p>
            <a:pPr algn="ctr"/>
            <a:r>
              <a:rPr kumimoji="1" lang="en-US" altLang="ja-JP" sz="700" dirty="0">
                <a:latin typeface="Helvetica" pitchFamily="2" charset="0"/>
              </a:rPr>
              <a:t>113</a:t>
            </a:r>
          </a:p>
        </p:txBody>
      </p:sp>
      <p:sp>
        <p:nvSpPr>
          <p:cNvPr id="52" name="テキスト ボックス 51">
            <a:extLst>
              <a:ext uri="{FF2B5EF4-FFF2-40B4-BE49-F238E27FC236}">
                <a16:creationId xmlns:a16="http://schemas.microsoft.com/office/drawing/2014/main" id="{E34DE324-E6AB-734D-32F4-E93C80B00803}"/>
              </a:ext>
            </a:extLst>
          </p:cNvPr>
          <p:cNvSpPr txBox="1"/>
          <p:nvPr/>
        </p:nvSpPr>
        <p:spPr>
          <a:xfrm>
            <a:off x="5681081" y="1412467"/>
            <a:ext cx="234360" cy="200055"/>
          </a:xfrm>
          <a:prstGeom prst="rect">
            <a:avLst/>
          </a:prstGeom>
          <a:noFill/>
        </p:spPr>
        <p:txBody>
          <a:bodyPr wrap="none" rtlCol="0">
            <a:spAutoFit/>
          </a:bodyPr>
          <a:lstStyle/>
          <a:p>
            <a:pPr algn="ctr"/>
            <a:r>
              <a:rPr kumimoji="1" lang="en-US" altLang="ja-JP" sz="700" dirty="0">
                <a:latin typeface="Helvetica" pitchFamily="2" charset="0"/>
              </a:rPr>
              <a:t>3</a:t>
            </a:r>
          </a:p>
        </p:txBody>
      </p:sp>
      <p:sp>
        <p:nvSpPr>
          <p:cNvPr id="53" name="テキスト ボックス 52">
            <a:extLst>
              <a:ext uri="{FF2B5EF4-FFF2-40B4-BE49-F238E27FC236}">
                <a16:creationId xmlns:a16="http://schemas.microsoft.com/office/drawing/2014/main" id="{A35B2D1C-E4E3-4FAA-B388-18BFA46569A9}"/>
              </a:ext>
            </a:extLst>
          </p:cNvPr>
          <p:cNvSpPr txBox="1"/>
          <p:nvPr/>
        </p:nvSpPr>
        <p:spPr>
          <a:xfrm>
            <a:off x="5493739" y="971170"/>
            <a:ext cx="234360" cy="200055"/>
          </a:xfrm>
          <a:prstGeom prst="rect">
            <a:avLst/>
          </a:prstGeom>
          <a:noFill/>
        </p:spPr>
        <p:txBody>
          <a:bodyPr wrap="none" rtlCol="0">
            <a:spAutoFit/>
          </a:bodyPr>
          <a:lstStyle/>
          <a:p>
            <a:pPr algn="ctr"/>
            <a:r>
              <a:rPr kumimoji="1" lang="en-US" altLang="ja-JP" sz="700" dirty="0">
                <a:latin typeface="Helvetica" pitchFamily="2" charset="0"/>
              </a:rPr>
              <a:t>0</a:t>
            </a:r>
          </a:p>
        </p:txBody>
      </p:sp>
      <p:sp>
        <p:nvSpPr>
          <p:cNvPr id="54" name="テキスト ボックス 53">
            <a:extLst>
              <a:ext uri="{FF2B5EF4-FFF2-40B4-BE49-F238E27FC236}">
                <a16:creationId xmlns:a16="http://schemas.microsoft.com/office/drawing/2014/main" id="{8001D1F6-D952-F8E7-93D6-3E7F365B0952}"/>
              </a:ext>
            </a:extLst>
          </p:cNvPr>
          <p:cNvSpPr txBox="1"/>
          <p:nvPr/>
        </p:nvSpPr>
        <p:spPr>
          <a:xfrm>
            <a:off x="5865768" y="980695"/>
            <a:ext cx="284053" cy="200055"/>
          </a:xfrm>
          <a:prstGeom prst="rect">
            <a:avLst/>
          </a:prstGeom>
          <a:noFill/>
        </p:spPr>
        <p:txBody>
          <a:bodyPr wrap="none" rtlCol="0">
            <a:spAutoFit/>
          </a:bodyPr>
          <a:lstStyle/>
          <a:p>
            <a:pPr algn="ctr"/>
            <a:r>
              <a:rPr kumimoji="1" lang="en-US" altLang="ja-JP" sz="700" dirty="0">
                <a:latin typeface="Helvetica" pitchFamily="2" charset="0"/>
              </a:rPr>
              <a:t>37</a:t>
            </a:r>
          </a:p>
        </p:txBody>
      </p:sp>
      <p:sp>
        <p:nvSpPr>
          <p:cNvPr id="55" name="テキスト ボックス 54">
            <a:extLst>
              <a:ext uri="{FF2B5EF4-FFF2-40B4-BE49-F238E27FC236}">
                <a16:creationId xmlns:a16="http://schemas.microsoft.com/office/drawing/2014/main" id="{000BE4E7-EF13-B314-DA42-D745DE90F78E}"/>
              </a:ext>
            </a:extLst>
          </p:cNvPr>
          <p:cNvSpPr txBox="1"/>
          <p:nvPr/>
        </p:nvSpPr>
        <p:spPr>
          <a:xfrm>
            <a:off x="5475244" y="1526795"/>
            <a:ext cx="284053" cy="200055"/>
          </a:xfrm>
          <a:prstGeom prst="rect">
            <a:avLst/>
          </a:prstGeom>
          <a:noFill/>
        </p:spPr>
        <p:txBody>
          <a:bodyPr wrap="none" rtlCol="0">
            <a:spAutoFit/>
          </a:bodyPr>
          <a:lstStyle/>
          <a:p>
            <a:pPr algn="ctr"/>
            <a:r>
              <a:rPr kumimoji="1" lang="en-US" altLang="ja-JP" sz="700" dirty="0">
                <a:latin typeface="Helvetica" pitchFamily="2" charset="0"/>
              </a:rPr>
              <a:t>59</a:t>
            </a:r>
          </a:p>
        </p:txBody>
      </p:sp>
      <p:sp>
        <p:nvSpPr>
          <p:cNvPr id="56" name="テキスト ボックス 55">
            <a:extLst>
              <a:ext uri="{FF2B5EF4-FFF2-40B4-BE49-F238E27FC236}">
                <a16:creationId xmlns:a16="http://schemas.microsoft.com/office/drawing/2014/main" id="{09B296E7-679B-E725-FAFA-4D4463334FC1}"/>
              </a:ext>
            </a:extLst>
          </p:cNvPr>
          <p:cNvSpPr txBox="1"/>
          <p:nvPr/>
        </p:nvSpPr>
        <p:spPr>
          <a:xfrm>
            <a:off x="5884264" y="1533145"/>
            <a:ext cx="234360" cy="200055"/>
          </a:xfrm>
          <a:prstGeom prst="rect">
            <a:avLst/>
          </a:prstGeom>
          <a:noFill/>
        </p:spPr>
        <p:txBody>
          <a:bodyPr wrap="none" rtlCol="0">
            <a:spAutoFit/>
          </a:bodyPr>
          <a:lstStyle/>
          <a:p>
            <a:pPr algn="ctr"/>
            <a:r>
              <a:rPr kumimoji="1" lang="en-US" altLang="ja-JP" sz="700" dirty="0">
                <a:latin typeface="Helvetica" pitchFamily="2" charset="0"/>
              </a:rPr>
              <a:t>0</a:t>
            </a:r>
          </a:p>
        </p:txBody>
      </p:sp>
      <p:cxnSp>
        <p:nvCxnSpPr>
          <p:cNvPr id="57" name="直線コネクタ 56">
            <a:extLst>
              <a:ext uri="{FF2B5EF4-FFF2-40B4-BE49-F238E27FC236}">
                <a16:creationId xmlns:a16="http://schemas.microsoft.com/office/drawing/2014/main" id="{984A71FD-5169-9FE0-5446-5ACAF3B0335E}"/>
              </a:ext>
            </a:extLst>
          </p:cNvPr>
          <p:cNvCxnSpPr>
            <a:cxnSpLocks/>
          </p:cNvCxnSpPr>
          <p:nvPr/>
        </p:nvCxnSpPr>
        <p:spPr>
          <a:xfrm flipH="1">
            <a:off x="6076159" y="771170"/>
            <a:ext cx="279400" cy="26035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8" name="直線コネクタ 57">
            <a:extLst>
              <a:ext uri="{FF2B5EF4-FFF2-40B4-BE49-F238E27FC236}">
                <a16:creationId xmlns:a16="http://schemas.microsoft.com/office/drawing/2014/main" id="{D59A211B-2091-8BE8-ABA3-3EE2CC0C45E4}"/>
              </a:ext>
            </a:extLst>
          </p:cNvPr>
          <p:cNvCxnSpPr>
            <a:cxnSpLocks/>
          </p:cNvCxnSpPr>
          <p:nvPr/>
        </p:nvCxnSpPr>
        <p:spPr>
          <a:xfrm flipH="1" flipV="1">
            <a:off x="5229377" y="892277"/>
            <a:ext cx="475559" cy="418938"/>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59" name="直線コネクタ 58">
            <a:extLst>
              <a:ext uri="{FF2B5EF4-FFF2-40B4-BE49-F238E27FC236}">
                <a16:creationId xmlns:a16="http://schemas.microsoft.com/office/drawing/2014/main" id="{F8F49710-4D56-42A1-347B-EA7F7B1275A4}"/>
              </a:ext>
            </a:extLst>
          </p:cNvPr>
          <p:cNvCxnSpPr>
            <a:cxnSpLocks/>
          </p:cNvCxnSpPr>
          <p:nvPr/>
        </p:nvCxnSpPr>
        <p:spPr>
          <a:xfrm flipH="1" flipV="1">
            <a:off x="5841452" y="1528381"/>
            <a:ext cx="628359" cy="191151"/>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60" name="直線コネクタ 59">
            <a:extLst>
              <a:ext uri="{FF2B5EF4-FFF2-40B4-BE49-F238E27FC236}">
                <a16:creationId xmlns:a16="http://schemas.microsoft.com/office/drawing/2014/main" id="{D98024CA-ABE5-B1C7-990A-CB22C025A9F0}"/>
              </a:ext>
            </a:extLst>
          </p:cNvPr>
          <p:cNvCxnSpPr>
            <a:cxnSpLocks/>
          </p:cNvCxnSpPr>
          <p:nvPr/>
        </p:nvCxnSpPr>
        <p:spPr>
          <a:xfrm flipV="1">
            <a:off x="5267139" y="1626822"/>
            <a:ext cx="272828" cy="192932"/>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61" name="テキスト ボックス 60">
            <a:extLst>
              <a:ext uri="{FF2B5EF4-FFF2-40B4-BE49-F238E27FC236}">
                <a16:creationId xmlns:a16="http://schemas.microsoft.com/office/drawing/2014/main" id="{B2087EEF-1A6D-60A8-0469-7C815B7A4718}"/>
              </a:ext>
            </a:extLst>
          </p:cNvPr>
          <p:cNvSpPr txBox="1"/>
          <p:nvPr/>
        </p:nvSpPr>
        <p:spPr>
          <a:xfrm>
            <a:off x="0" y="0"/>
            <a:ext cx="364202" cy="246221"/>
          </a:xfrm>
          <a:prstGeom prst="rect">
            <a:avLst/>
          </a:prstGeom>
          <a:noFill/>
        </p:spPr>
        <p:txBody>
          <a:bodyPr wrap="none" rtlCol="0">
            <a:spAutoFit/>
          </a:bodyPr>
          <a:lstStyle/>
          <a:p>
            <a:r>
              <a:rPr kumimoji="1" lang="en-US" altLang="ja-JP" sz="1000" b="1" dirty="0">
                <a:latin typeface="Helvetica" pitchFamily="2" charset="0"/>
              </a:rPr>
              <a:t>(A)</a:t>
            </a:r>
            <a:endParaRPr kumimoji="1" lang="ja-JP" altLang="en-US" sz="1000" b="1">
              <a:latin typeface="Helvetica" pitchFamily="2" charset="0"/>
            </a:endParaRPr>
          </a:p>
        </p:txBody>
      </p:sp>
      <p:sp>
        <p:nvSpPr>
          <p:cNvPr id="62" name="テキスト ボックス 61">
            <a:extLst>
              <a:ext uri="{FF2B5EF4-FFF2-40B4-BE49-F238E27FC236}">
                <a16:creationId xmlns:a16="http://schemas.microsoft.com/office/drawing/2014/main" id="{5CF93065-4864-327E-D0E5-D5810BBA9EBD}"/>
              </a:ext>
            </a:extLst>
          </p:cNvPr>
          <p:cNvSpPr txBox="1"/>
          <p:nvPr/>
        </p:nvSpPr>
        <p:spPr>
          <a:xfrm>
            <a:off x="291942" y="43379"/>
            <a:ext cx="1175322" cy="159462"/>
          </a:xfrm>
          <a:prstGeom prst="rect">
            <a:avLst/>
          </a:prstGeom>
          <a:noFill/>
          <a:ln w="9525">
            <a:solidFill>
              <a:schemeClr val="tx1">
                <a:lumMod val="50000"/>
                <a:lumOff val="50000"/>
              </a:schemeClr>
            </a:solidFill>
          </a:ln>
        </p:spPr>
        <p:txBody>
          <a:bodyPr wrap="none" tIns="18000" bIns="18000" rtlCol="0">
            <a:spAutoFit/>
          </a:bodyPr>
          <a:lstStyle/>
          <a:p>
            <a:pPr algn="ctr"/>
            <a:r>
              <a:rPr kumimoji="1" lang="en-US" altLang="ja-JP" sz="800" b="1" dirty="0">
                <a:latin typeface="Helvetica" pitchFamily="2" charset="0"/>
              </a:rPr>
              <a:t>intron retention (TH)</a:t>
            </a:r>
            <a:endParaRPr kumimoji="1" lang="ja-JP" altLang="en-US" sz="800" b="1">
              <a:latin typeface="Helvetica" pitchFamily="2" charset="0"/>
            </a:endParaRPr>
          </a:p>
        </p:txBody>
      </p:sp>
      <p:sp>
        <p:nvSpPr>
          <p:cNvPr id="63" name="テキスト ボックス 62">
            <a:extLst>
              <a:ext uri="{FF2B5EF4-FFF2-40B4-BE49-F238E27FC236}">
                <a16:creationId xmlns:a16="http://schemas.microsoft.com/office/drawing/2014/main" id="{59483835-3EA9-F2F1-7987-1278E051A80B}"/>
              </a:ext>
            </a:extLst>
          </p:cNvPr>
          <p:cNvSpPr txBox="1"/>
          <p:nvPr/>
        </p:nvSpPr>
        <p:spPr>
          <a:xfrm>
            <a:off x="28854" y="181730"/>
            <a:ext cx="306494" cy="246221"/>
          </a:xfrm>
          <a:prstGeom prst="rect">
            <a:avLst/>
          </a:prstGeom>
          <a:noFill/>
        </p:spPr>
        <p:txBody>
          <a:bodyPr wrap="none" rtlCol="0">
            <a:spAutoFit/>
          </a:bodyPr>
          <a:lstStyle/>
          <a:p>
            <a:r>
              <a:rPr kumimoji="1" lang="en-US" altLang="ja-JP" sz="1000" b="1" dirty="0">
                <a:latin typeface="Helvetica" pitchFamily="2" charset="0"/>
              </a:rPr>
              <a:t>(</a:t>
            </a:r>
            <a:r>
              <a:rPr kumimoji="1" lang="en-US" altLang="ja-JP" sz="1000" b="1" dirty="0" err="1">
                <a:latin typeface="Helvetica" pitchFamily="2" charset="0"/>
              </a:rPr>
              <a:t>i</a:t>
            </a:r>
            <a:r>
              <a:rPr kumimoji="1" lang="en-US" altLang="ja-JP" sz="1000" b="1" dirty="0">
                <a:latin typeface="Helvetica" pitchFamily="2" charset="0"/>
              </a:rPr>
              <a:t>)</a:t>
            </a:r>
            <a:endParaRPr kumimoji="1" lang="ja-JP" altLang="en-US" sz="1000" b="1">
              <a:latin typeface="Helvetica" pitchFamily="2" charset="0"/>
            </a:endParaRPr>
          </a:p>
        </p:txBody>
      </p:sp>
      <p:sp>
        <p:nvSpPr>
          <p:cNvPr id="64" name="テキスト ボックス 63">
            <a:extLst>
              <a:ext uri="{FF2B5EF4-FFF2-40B4-BE49-F238E27FC236}">
                <a16:creationId xmlns:a16="http://schemas.microsoft.com/office/drawing/2014/main" id="{2C3A759F-C6D6-F7C5-7D83-DAFF677D99BF}"/>
              </a:ext>
            </a:extLst>
          </p:cNvPr>
          <p:cNvSpPr txBox="1"/>
          <p:nvPr/>
        </p:nvSpPr>
        <p:spPr>
          <a:xfrm>
            <a:off x="1291680" y="181730"/>
            <a:ext cx="341760" cy="246221"/>
          </a:xfrm>
          <a:prstGeom prst="rect">
            <a:avLst/>
          </a:prstGeom>
          <a:noFill/>
        </p:spPr>
        <p:txBody>
          <a:bodyPr wrap="none" rtlCol="0">
            <a:spAutoFit/>
          </a:bodyPr>
          <a:lstStyle/>
          <a:p>
            <a:pPr algn="ctr"/>
            <a:r>
              <a:rPr kumimoji="1" lang="en-US" altLang="ja-JP" sz="1000" b="1" dirty="0">
                <a:latin typeface="Helvetica" pitchFamily="2" charset="0"/>
              </a:rPr>
              <a:t>(ii)</a:t>
            </a:r>
            <a:endParaRPr kumimoji="1" lang="ja-JP" altLang="en-US" sz="1000" b="1">
              <a:latin typeface="Helvetica" pitchFamily="2" charset="0"/>
            </a:endParaRPr>
          </a:p>
        </p:txBody>
      </p:sp>
      <p:sp>
        <p:nvSpPr>
          <p:cNvPr id="65" name="テキスト ボックス 64">
            <a:extLst>
              <a:ext uri="{FF2B5EF4-FFF2-40B4-BE49-F238E27FC236}">
                <a16:creationId xmlns:a16="http://schemas.microsoft.com/office/drawing/2014/main" id="{695D2711-6E6D-19A6-CA87-55E7F6F74836}"/>
              </a:ext>
            </a:extLst>
          </p:cNvPr>
          <p:cNvSpPr txBox="1"/>
          <p:nvPr/>
        </p:nvSpPr>
        <p:spPr>
          <a:xfrm>
            <a:off x="4389498" y="181730"/>
            <a:ext cx="377026" cy="246221"/>
          </a:xfrm>
          <a:prstGeom prst="rect">
            <a:avLst/>
          </a:prstGeom>
          <a:noFill/>
        </p:spPr>
        <p:txBody>
          <a:bodyPr wrap="none" rtlCol="0">
            <a:spAutoFit/>
          </a:bodyPr>
          <a:lstStyle/>
          <a:p>
            <a:pPr algn="ctr"/>
            <a:r>
              <a:rPr kumimoji="1" lang="en-US" altLang="ja-JP" sz="1000" b="1" dirty="0">
                <a:latin typeface="Helvetica" pitchFamily="2" charset="0"/>
              </a:rPr>
              <a:t>(iii)</a:t>
            </a:r>
            <a:endParaRPr kumimoji="1" lang="ja-JP" altLang="en-US" sz="1000" b="1">
              <a:latin typeface="Helvetica" pitchFamily="2" charset="0"/>
            </a:endParaRPr>
          </a:p>
        </p:txBody>
      </p:sp>
      <p:sp>
        <p:nvSpPr>
          <p:cNvPr id="66" name="テキスト ボックス 65">
            <a:extLst>
              <a:ext uri="{FF2B5EF4-FFF2-40B4-BE49-F238E27FC236}">
                <a16:creationId xmlns:a16="http://schemas.microsoft.com/office/drawing/2014/main" id="{5830C715-ECAF-043A-FB64-5A965293A94D}"/>
              </a:ext>
            </a:extLst>
          </p:cNvPr>
          <p:cNvSpPr txBox="1"/>
          <p:nvPr/>
        </p:nvSpPr>
        <p:spPr>
          <a:xfrm>
            <a:off x="1309687" y="419500"/>
            <a:ext cx="1026242" cy="184666"/>
          </a:xfrm>
          <a:prstGeom prst="rect">
            <a:avLst/>
          </a:prstGeom>
          <a:noFill/>
        </p:spPr>
        <p:txBody>
          <a:bodyPr wrap="none" rtlCol="0">
            <a:spAutoFit/>
          </a:bodyPr>
          <a:lstStyle/>
          <a:p>
            <a:pPr algn="ctr"/>
            <a:r>
              <a:rPr lang="en" altLang="ja-JP" sz="600" u="none" strike="noStrike" dirty="0">
                <a:solidFill>
                  <a:srgbClr val="000000"/>
                </a:solidFill>
                <a:effectLst/>
                <a:latin typeface="Helvetica Light" panose="020B0403020202020204" pitchFamily="34" charset="0"/>
                <a:ea typeface="Meiryo" panose="020B0604030504040204" pitchFamily="34" charset="-128"/>
              </a:rPr>
              <a:t>Non-gravitational effects</a:t>
            </a:r>
            <a:endParaRPr kumimoji="1" lang="ja-JP" altLang="en-US" sz="600">
              <a:latin typeface="Helvetica Light" panose="020B0403020202020204" pitchFamily="34" charset="0"/>
              <a:ea typeface="Meiryo" panose="020B0604030504040204" pitchFamily="34" charset="-128"/>
            </a:endParaRPr>
          </a:p>
        </p:txBody>
      </p:sp>
      <p:sp>
        <p:nvSpPr>
          <p:cNvPr id="67" name="テキスト ボックス 66">
            <a:extLst>
              <a:ext uri="{FF2B5EF4-FFF2-40B4-BE49-F238E27FC236}">
                <a16:creationId xmlns:a16="http://schemas.microsoft.com/office/drawing/2014/main" id="{3FDAF341-6FEA-56AE-2C02-28FF7B788349}"/>
              </a:ext>
            </a:extLst>
          </p:cNvPr>
          <p:cNvSpPr txBox="1"/>
          <p:nvPr/>
        </p:nvSpPr>
        <p:spPr>
          <a:xfrm>
            <a:off x="3080655" y="414184"/>
            <a:ext cx="721672" cy="184666"/>
          </a:xfrm>
          <a:prstGeom prst="rect">
            <a:avLst/>
          </a:prstGeom>
          <a:noFill/>
        </p:spPr>
        <p:txBody>
          <a:bodyPr wrap="none" rtlCol="0">
            <a:spAutoFit/>
          </a:bodyPr>
          <a:lstStyle/>
          <a:p>
            <a:pPr algn="ctr"/>
            <a:r>
              <a:rPr lang="en" altLang="ja-JP" sz="600" u="none" strike="noStrike" dirty="0">
                <a:solidFill>
                  <a:srgbClr val="000000"/>
                </a:solidFill>
                <a:effectLst/>
                <a:latin typeface="Helvetica Light" panose="020B0403020202020204" pitchFamily="34" charset="0"/>
                <a:ea typeface="Meiryo" panose="020B0604030504040204" pitchFamily="34" charset="-128"/>
              </a:rPr>
              <a:t>Partial recovery</a:t>
            </a:r>
            <a:endParaRPr kumimoji="1" lang="ja-JP" altLang="en-US" sz="600">
              <a:latin typeface="Helvetica Light" panose="020B0403020202020204" pitchFamily="34" charset="0"/>
              <a:ea typeface="Meiryo" panose="020B0604030504040204" pitchFamily="34" charset="-128"/>
            </a:endParaRPr>
          </a:p>
        </p:txBody>
      </p:sp>
      <p:sp>
        <p:nvSpPr>
          <p:cNvPr id="68" name="テキスト ボックス 67">
            <a:extLst>
              <a:ext uri="{FF2B5EF4-FFF2-40B4-BE49-F238E27FC236}">
                <a16:creationId xmlns:a16="http://schemas.microsoft.com/office/drawing/2014/main" id="{8CA902E1-056A-A686-2218-FBDCEBC9C848}"/>
              </a:ext>
            </a:extLst>
          </p:cNvPr>
          <p:cNvSpPr txBox="1"/>
          <p:nvPr/>
        </p:nvSpPr>
        <p:spPr>
          <a:xfrm>
            <a:off x="1368374" y="1471927"/>
            <a:ext cx="841897" cy="184666"/>
          </a:xfrm>
          <a:prstGeom prst="rect">
            <a:avLst/>
          </a:prstGeom>
          <a:noFill/>
        </p:spPr>
        <p:txBody>
          <a:bodyPr wrap="none" rtlCol="0">
            <a:spAutoFit/>
          </a:bodyPr>
          <a:lstStyle/>
          <a:p>
            <a:pPr algn="ctr"/>
            <a:r>
              <a:rPr lang="en" altLang="ja-JP" sz="600" u="none" strike="noStrike" dirty="0">
                <a:solidFill>
                  <a:srgbClr val="000000"/>
                </a:solidFill>
                <a:effectLst/>
                <a:latin typeface="Helvetica Light" panose="020B0403020202020204" pitchFamily="34" charset="0"/>
                <a:ea typeface="Meiryo" panose="020B0604030504040204" pitchFamily="34" charset="-128"/>
              </a:rPr>
              <a:t>Complete recovery</a:t>
            </a:r>
            <a:endParaRPr kumimoji="1" lang="ja-JP" altLang="en-US" sz="600">
              <a:latin typeface="Helvetica Light" panose="020B0403020202020204" pitchFamily="34" charset="0"/>
              <a:ea typeface="Meiryo" panose="020B0604030504040204" pitchFamily="34" charset="-128"/>
            </a:endParaRPr>
          </a:p>
        </p:txBody>
      </p:sp>
      <p:sp>
        <p:nvSpPr>
          <p:cNvPr id="69" name="テキスト ボックス 68">
            <a:extLst>
              <a:ext uri="{FF2B5EF4-FFF2-40B4-BE49-F238E27FC236}">
                <a16:creationId xmlns:a16="http://schemas.microsoft.com/office/drawing/2014/main" id="{5684AE49-F8A2-17FE-0F59-2E2D2A6AF3C5}"/>
              </a:ext>
            </a:extLst>
          </p:cNvPr>
          <p:cNvSpPr txBox="1"/>
          <p:nvPr/>
        </p:nvSpPr>
        <p:spPr>
          <a:xfrm>
            <a:off x="3084235" y="1667842"/>
            <a:ext cx="1300356" cy="184666"/>
          </a:xfrm>
          <a:prstGeom prst="rect">
            <a:avLst/>
          </a:prstGeom>
          <a:noFill/>
        </p:spPr>
        <p:txBody>
          <a:bodyPr wrap="none" rtlCol="0">
            <a:spAutoFit/>
          </a:bodyPr>
          <a:lstStyle/>
          <a:p>
            <a:pPr algn="ctr"/>
            <a:r>
              <a:rPr lang="en" altLang="ja-JP" sz="600" dirty="0">
                <a:solidFill>
                  <a:srgbClr val="000000"/>
                </a:solidFill>
                <a:latin typeface="Helvetica Light" panose="020B0403020202020204" pitchFamily="34" charset="0"/>
                <a:ea typeface="Meiryo" panose="020B0604030504040204" pitchFamily="34" charset="-128"/>
              </a:rPr>
              <a:t>Effects of centrifuges and others</a:t>
            </a:r>
            <a:endParaRPr kumimoji="1" lang="ja-JP" altLang="en-US" sz="600">
              <a:latin typeface="Helvetica Light" panose="020B0403020202020204" pitchFamily="34" charset="0"/>
              <a:ea typeface="Meiryo" panose="020B0604030504040204" pitchFamily="34" charset="-128"/>
            </a:endParaRPr>
          </a:p>
        </p:txBody>
      </p:sp>
      <p:sp>
        <p:nvSpPr>
          <p:cNvPr id="70" name="テキスト ボックス 69">
            <a:extLst>
              <a:ext uri="{FF2B5EF4-FFF2-40B4-BE49-F238E27FC236}">
                <a16:creationId xmlns:a16="http://schemas.microsoft.com/office/drawing/2014/main" id="{50B7CCB9-6DC7-5AFC-F68B-6CFE3E168732}"/>
              </a:ext>
            </a:extLst>
          </p:cNvPr>
          <p:cNvSpPr txBox="1"/>
          <p:nvPr/>
        </p:nvSpPr>
        <p:spPr>
          <a:xfrm>
            <a:off x="5973805" y="451955"/>
            <a:ext cx="1300356" cy="184666"/>
          </a:xfrm>
          <a:prstGeom prst="rect">
            <a:avLst/>
          </a:prstGeom>
          <a:noFill/>
        </p:spPr>
        <p:txBody>
          <a:bodyPr wrap="none" rtlCol="0">
            <a:spAutoFit/>
          </a:bodyPr>
          <a:lstStyle/>
          <a:p>
            <a:pPr algn="ctr"/>
            <a:r>
              <a:rPr lang="en" altLang="ja-JP" sz="600" dirty="0">
                <a:solidFill>
                  <a:srgbClr val="000000"/>
                </a:solidFill>
                <a:latin typeface="Helvetica Light" panose="020B0403020202020204" pitchFamily="34" charset="0"/>
                <a:ea typeface="Meiryo" panose="020B0604030504040204" pitchFamily="34" charset="-128"/>
              </a:rPr>
              <a:t>Effects of centrifuges and others</a:t>
            </a:r>
            <a:endParaRPr kumimoji="1" lang="ja-JP" altLang="en-US" sz="600">
              <a:latin typeface="Helvetica Light" panose="020B0403020202020204" pitchFamily="34" charset="0"/>
              <a:ea typeface="Meiryo" panose="020B0604030504040204" pitchFamily="34" charset="-128"/>
            </a:endParaRPr>
          </a:p>
        </p:txBody>
      </p:sp>
      <p:sp>
        <p:nvSpPr>
          <p:cNvPr id="71" name="テキスト ボックス 70">
            <a:extLst>
              <a:ext uri="{FF2B5EF4-FFF2-40B4-BE49-F238E27FC236}">
                <a16:creationId xmlns:a16="http://schemas.microsoft.com/office/drawing/2014/main" id="{D3FB5B25-84D5-C6B8-7EC0-DA004EC2BDAE}"/>
              </a:ext>
            </a:extLst>
          </p:cNvPr>
          <p:cNvSpPr txBox="1"/>
          <p:nvPr/>
        </p:nvSpPr>
        <p:spPr>
          <a:xfrm>
            <a:off x="4577401" y="540274"/>
            <a:ext cx="841897" cy="184666"/>
          </a:xfrm>
          <a:prstGeom prst="rect">
            <a:avLst/>
          </a:prstGeom>
          <a:noFill/>
        </p:spPr>
        <p:txBody>
          <a:bodyPr wrap="none" rtlCol="0">
            <a:spAutoFit/>
          </a:bodyPr>
          <a:lstStyle/>
          <a:p>
            <a:pPr algn="ctr"/>
            <a:r>
              <a:rPr lang="en" altLang="ja-JP" sz="600" u="none" strike="noStrike" dirty="0">
                <a:solidFill>
                  <a:srgbClr val="000000"/>
                </a:solidFill>
                <a:effectLst/>
                <a:latin typeface="Helvetica Light" panose="020B0403020202020204" pitchFamily="34" charset="0"/>
                <a:ea typeface="Meiryo" panose="020B0604030504040204" pitchFamily="34" charset="-128"/>
              </a:rPr>
              <a:t>Complete recovery</a:t>
            </a:r>
            <a:endParaRPr kumimoji="1" lang="ja-JP" altLang="en-US" sz="600">
              <a:latin typeface="Helvetica Light" panose="020B0403020202020204" pitchFamily="34" charset="0"/>
              <a:ea typeface="Meiryo" panose="020B0604030504040204" pitchFamily="34" charset="-128"/>
            </a:endParaRPr>
          </a:p>
        </p:txBody>
      </p:sp>
      <p:sp>
        <p:nvSpPr>
          <p:cNvPr id="72" name="テキスト ボックス 71">
            <a:extLst>
              <a:ext uri="{FF2B5EF4-FFF2-40B4-BE49-F238E27FC236}">
                <a16:creationId xmlns:a16="http://schemas.microsoft.com/office/drawing/2014/main" id="{5D9E477D-7081-05C7-F9EB-AD0A41696571}"/>
              </a:ext>
            </a:extLst>
          </p:cNvPr>
          <p:cNvSpPr txBox="1"/>
          <p:nvPr/>
        </p:nvSpPr>
        <p:spPr>
          <a:xfrm>
            <a:off x="4397944" y="1661704"/>
            <a:ext cx="1026242" cy="184666"/>
          </a:xfrm>
          <a:prstGeom prst="rect">
            <a:avLst/>
          </a:prstGeom>
          <a:noFill/>
        </p:spPr>
        <p:txBody>
          <a:bodyPr wrap="none" rtlCol="0">
            <a:spAutoFit/>
          </a:bodyPr>
          <a:lstStyle/>
          <a:p>
            <a:pPr algn="ctr"/>
            <a:r>
              <a:rPr lang="en" altLang="ja-JP" sz="600" u="none" strike="noStrike" dirty="0">
                <a:solidFill>
                  <a:srgbClr val="000000"/>
                </a:solidFill>
                <a:effectLst/>
                <a:latin typeface="Helvetica Light" panose="020B0403020202020204" pitchFamily="34" charset="0"/>
                <a:ea typeface="Meiryo" panose="020B0604030504040204" pitchFamily="34" charset="-128"/>
              </a:rPr>
              <a:t>Non-gravitational effects</a:t>
            </a:r>
            <a:endParaRPr kumimoji="1" lang="ja-JP" altLang="en-US" sz="600">
              <a:latin typeface="Helvetica Light" panose="020B0403020202020204" pitchFamily="34" charset="0"/>
              <a:ea typeface="Meiryo" panose="020B0604030504040204" pitchFamily="34" charset="-128"/>
            </a:endParaRPr>
          </a:p>
        </p:txBody>
      </p:sp>
      <p:sp>
        <p:nvSpPr>
          <p:cNvPr id="73" name="テキスト ボックス 72">
            <a:extLst>
              <a:ext uri="{FF2B5EF4-FFF2-40B4-BE49-F238E27FC236}">
                <a16:creationId xmlns:a16="http://schemas.microsoft.com/office/drawing/2014/main" id="{2B0C5A6C-F22D-0424-87FD-296A26BC70AC}"/>
              </a:ext>
            </a:extLst>
          </p:cNvPr>
          <p:cNvSpPr txBox="1"/>
          <p:nvPr/>
        </p:nvSpPr>
        <p:spPr>
          <a:xfrm>
            <a:off x="6373461" y="1569758"/>
            <a:ext cx="721672" cy="184666"/>
          </a:xfrm>
          <a:prstGeom prst="rect">
            <a:avLst/>
          </a:prstGeom>
          <a:noFill/>
        </p:spPr>
        <p:txBody>
          <a:bodyPr wrap="none" rtlCol="0">
            <a:spAutoFit/>
          </a:bodyPr>
          <a:lstStyle/>
          <a:p>
            <a:pPr algn="ctr"/>
            <a:r>
              <a:rPr lang="en" altLang="ja-JP" sz="600" u="none" strike="noStrike" dirty="0">
                <a:solidFill>
                  <a:srgbClr val="000000"/>
                </a:solidFill>
                <a:effectLst/>
                <a:latin typeface="Helvetica Light" panose="020B0403020202020204" pitchFamily="34" charset="0"/>
                <a:ea typeface="Meiryo" panose="020B0604030504040204" pitchFamily="34" charset="-128"/>
              </a:rPr>
              <a:t>Partial recovery</a:t>
            </a:r>
            <a:endParaRPr kumimoji="1" lang="ja-JP" altLang="en-US" sz="600">
              <a:latin typeface="Helvetica Light" panose="020B0403020202020204" pitchFamily="34" charset="0"/>
              <a:ea typeface="Meiryo" panose="020B0604030504040204" pitchFamily="34" charset="-128"/>
            </a:endParaRPr>
          </a:p>
        </p:txBody>
      </p:sp>
      <p:pic>
        <p:nvPicPr>
          <p:cNvPr id="74" name="図 73" descr="グラフ, 箱ひげ図&#10;&#10;AI によって生成されたコンテンツは間違っている可能性があります。">
            <a:extLst>
              <a:ext uri="{FF2B5EF4-FFF2-40B4-BE49-F238E27FC236}">
                <a16:creationId xmlns:a16="http://schemas.microsoft.com/office/drawing/2014/main" id="{4131DDAD-1333-D9C2-086C-392B23AF1133}"/>
              </a:ext>
            </a:extLst>
          </p:cNvPr>
          <p:cNvPicPr>
            <a:picLocks noChangeAspect="1"/>
          </p:cNvPicPr>
          <p:nvPr/>
        </p:nvPicPr>
        <p:blipFill>
          <a:blip r:embed="rId2"/>
          <a:stretch>
            <a:fillRect/>
          </a:stretch>
        </p:blipFill>
        <p:spPr>
          <a:xfrm>
            <a:off x="6197408" y="3092321"/>
            <a:ext cx="697230" cy="348615"/>
          </a:xfrm>
          <a:prstGeom prst="rect">
            <a:avLst/>
          </a:prstGeom>
        </p:spPr>
      </p:pic>
      <p:pic>
        <p:nvPicPr>
          <p:cNvPr id="75" name="図 74" descr="グラフ, 棒グラフ, 箱ひげ図&#10;&#10;AI によって生成されたコンテンツは間違っている可能性があります。">
            <a:extLst>
              <a:ext uri="{FF2B5EF4-FFF2-40B4-BE49-F238E27FC236}">
                <a16:creationId xmlns:a16="http://schemas.microsoft.com/office/drawing/2014/main" id="{FE02F6E0-25A6-AD2F-5B4B-2D7788FD945B}"/>
              </a:ext>
            </a:extLst>
          </p:cNvPr>
          <p:cNvPicPr>
            <a:picLocks noChangeAspect="1"/>
          </p:cNvPicPr>
          <p:nvPr/>
        </p:nvPicPr>
        <p:blipFill>
          <a:blip r:embed="rId3"/>
          <a:stretch>
            <a:fillRect/>
          </a:stretch>
        </p:blipFill>
        <p:spPr>
          <a:xfrm>
            <a:off x="6312897" y="4202596"/>
            <a:ext cx="697230" cy="348615"/>
          </a:xfrm>
          <a:prstGeom prst="rect">
            <a:avLst/>
          </a:prstGeom>
        </p:spPr>
      </p:pic>
      <p:pic>
        <p:nvPicPr>
          <p:cNvPr id="76" name="図 75" descr="グラフ, 棒グラフ, 箱ひげ図&#10;&#10;AI によって生成されたコンテンツは間違っている可能性があります。">
            <a:extLst>
              <a:ext uri="{FF2B5EF4-FFF2-40B4-BE49-F238E27FC236}">
                <a16:creationId xmlns:a16="http://schemas.microsoft.com/office/drawing/2014/main" id="{DF57F4E7-C2D8-FFCE-C92E-D63209572970}"/>
              </a:ext>
            </a:extLst>
          </p:cNvPr>
          <p:cNvPicPr>
            <a:picLocks noChangeAspect="1"/>
          </p:cNvPicPr>
          <p:nvPr/>
        </p:nvPicPr>
        <p:blipFill>
          <a:blip r:embed="rId4"/>
          <a:stretch>
            <a:fillRect/>
          </a:stretch>
        </p:blipFill>
        <p:spPr>
          <a:xfrm>
            <a:off x="4623892" y="4301459"/>
            <a:ext cx="697230" cy="348615"/>
          </a:xfrm>
          <a:prstGeom prst="rect">
            <a:avLst/>
          </a:prstGeom>
        </p:spPr>
      </p:pic>
      <p:pic>
        <p:nvPicPr>
          <p:cNvPr id="77" name="図 76" descr="グラフ, 棒グラフ, 箱ひげ図&#10;&#10;AI によって生成されたコンテンツは間違っている可能性があります。">
            <a:extLst>
              <a:ext uri="{FF2B5EF4-FFF2-40B4-BE49-F238E27FC236}">
                <a16:creationId xmlns:a16="http://schemas.microsoft.com/office/drawing/2014/main" id="{036C5083-50CC-7FA3-97EC-512A131F0D8F}"/>
              </a:ext>
            </a:extLst>
          </p:cNvPr>
          <p:cNvPicPr>
            <a:picLocks noChangeAspect="1"/>
          </p:cNvPicPr>
          <p:nvPr/>
        </p:nvPicPr>
        <p:blipFill>
          <a:blip r:embed="rId5"/>
          <a:stretch>
            <a:fillRect/>
          </a:stretch>
        </p:blipFill>
        <p:spPr>
          <a:xfrm>
            <a:off x="4596332" y="3190342"/>
            <a:ext cx="697230" cy="348615"/>
          </a:xfrm>
          <a:prstGeom prst="rect">
            <a:avLst/>
          </a:prstGeom>
        </p:spPr>
      </p:pic>
      <p:pic>
        <p:nvPicPr>
          <p:cNvPr id="78" name="図 77" descr="グラフ, 箱ひげ図&#10;&#10;AI によって生成されたコンテンツは間違っている可能性があります。">
            <a:extLst>
              <a:ext uri="{FF2B5EF4-FFF2-40B4-BE49-F238E27FC236}">
                <a16:creationId xmlns:a16="http://schemas.microsoft.com/office/drawing/2014/main" id="{9D3ED5C5-3D09-240B-F049-1142857ED15E}"/>
              </a:ext>
            </a:extLst>
          </p:cNvPr>
          <p:cNvPicPr>
            <a:picLocks noChangeAspect="1"/>
          </p:cNvPicPr>
          <p:nvPr/>
        </p:nvPicPr>
        <p:blipFill>
          <a:blip r:embed="rId6"/>
          <a:stretch>
            <a:fillRect/>
          </a:stretch>
        </p:blipFill>
        <p:spPr>
          <a:xfrm>
            <a:off x="3001767" y="3052737"/>
            <a:ext cx="774700" cy="387350"/>
          </a:xfrm>
          <a:prstGeom prst="rect">
            <a:avLst/>
          </a:prstGeom>
        </p:spPr>
      </p:pic>
      <p:pic>
        <p:nvPicPr>
          <p:cNvPr id="79" name="図 78" descr="グラフ, 棒グラフ, 箱ひげ図&#10;&#10;AI によって生成されたコンテンツは間違っている可能性があります。">
            <a:extLst>
              <a:ext uri="{FF2B5EF4-FFF2-40B4-BE49-F238E27FC236}">
                <a16:creationId xmlns:a16="http://schemas.microsoft.com/office/drawing/2014/main" id="{81BE9EF8-273B-691A-DB6B-9CDFC9209B91}"/>
              </a:ext>
            </a:extLst>
          </p:cNvPr>
          <p:cNvPicPr>
            <a:picLocks noChangeAspect="1"/>
          </p:cNvPicPr>
          <p:nvPr/>
        </p:nvPicPr>
        <p:blipFill>
          <a:blip r:embed="rId7"/>
          <a:stretch>
            <a:fillRect/>
          </a:stretch>
        </p:blipFill>
        <p:spPr>
          <a:xfrm>
            <a:off x="1388465" y="4109703"/>
            <a:ext cx="774700" cy="387350"/>
          </a:xfrm>
          <a:prstGeom prst="rect">
            <a:avLst/>
          </a:prstGeom>
        </p:spPr>
      </p:pic>
      <p:pic>
        <p:nvPicPr>
          <p:cNvPr id="80" name="図 79" descr="グラフ, 箱ひげ図&#10;&#10;AI によって生成されたコンテンツは間違っている可能性があります。">
            <a:extLst>
              <a:ext uri="{FF2B5EF4-FFF2-40B4-BE49-F238E27FC236}">
                <a16:creationId xmlns:a16="http://schemas.microsoft.com/office/drawing/2014/main" id="{DE202BB3-D9B0-2913-4050-E7FA616C9068}"/>
              </a:ext>
            </a:extLst>
          </p:cNvPr>
          <p:cNvPicPr>
            <a:picLocks noChangeAspect="1"/>
          </p:cNvPicPr>
          <p:nvPr/>
        </p:nvPicPr>
        <p:blipFill>
          <a:blip r:embed="rId8"/>
          <a:stretch>
            <a:fillRect/>
          </a:stretch>
        </p:blipFill>
        <p:spPr>
          <a:xfrm>
            <a:off x="1381318" y="3054845"/>
            <a:ext cx="774700" cy="387350"/>
          </a:xfrm>
          <a:prstGeom prst="rect">
            <a:avLst/>
          </a:prstGeom>
        </p:spPr>
      </p:pic>
      <p:pic>
        <p:nvPicPr>
          <p:cNvPr id="81" name="図 80" descr="グラフ, 棒グラフ, 箱ひげ図&#10;&#10;AI によって生成されたコンテンツは間違っている可能性があります。">
            <a:extLst>
              <a:ext uri="{FF2B5EF4-FFF2-40B4-BE49-F238E27FC236}">
                <a16:creationId xmlns:a16="http://schemas.microsoft.com/office/drawing/2014/main" id="{815C5D1C-0A54-4756-EB07-5AEBCFE1A16F}"/>
              </a:ext>
            </a:extLst>
          </p:cNvPr>
          <p:cNvPicPr>
            <a:picLocks noChangeAspect="1"/>
          </p:cNvPicPr>
          <p:nvPr/>
        </p:nvPicPr>
        <p:blipFill>
          <a:blip r:embed="rId9"/>
          <a:stretch>
            <a:fillRect/>
          </a:stretch>
        </p:blipFill>
        <p:spPr>
          <a:xfrm>
            <a:off x="3016858" y="4299868"/>
            <a:ext cx="774700" cy="387350"/>
          </a:xfrm>
          <a:prstGeom prst="rect">
            <a:avLst/>
          </a:prstGeom>
        </p:spPr>
      </p:pic>
      <p:sp>
        <p:nvSpPr>
          <p:cNvPr id="82" name="円/楕円 81">
            <a:extLst>
              <a:ext uri="{FF2B5EF4-FFF2-40B4-BE49-F238E27FC236}">
                <a16:creationId xmlns:a16="http://schemas.microsoft.com/office/drawing/2014/main" id="{E99B5F8C-7088-E1B2-8169-3C69C41FEB03}"/>
              </a:ext>
            </a:extLst>
          </p:cNvPr>
          <p:cNvSpPr>
            <a:spLocks noChangeAspect="1"/>
          </p:cNvSpPr>
          <p:nvPr/>
        </p:nvSpPr>
        <p:spPr>
          <a:xfrm>
            <a:off x="2044261" y="3498311"/>
            <a:ext cx="746150" cy="746150"/>
          </a:xfrm>
          <a:prstGeom prst="ellipse">
            <a:avLst/>
          </a:prstGeom>
          <a:solidFill>
            <a:schemeClr val="bg1"/>
          </a:solidFill>
          <a:ln w="25400">
            <a:solidFill>
              <a:srgbClr val="EF55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円/楕円 82">
            <a:extLst>
              <a:ext uri="{FF2B5EF4-FFF2-40B4-BE49-F238E27FC236}">
                <a16:creationId xmlns:a16="http://schemas.microsoft.com/office/drawing/2014/main" id="{BA1785B2-8E7D-D962-C8B2-7CBBC89AACD9}"/>
              </a:ext>
            </a:extLst>
          </p:cNvPr>
          <p:cNvSpPr>
            <a:spLocks noChangeAspect="1"/>
          </p:cNvSpPr>
          <p:nvPr/>
        </p:nvSpPr>
        <p:spPr>
          <a:xfrm>
            <a:off x="2443917" y="3498311"/>
            <a:ext cx="746150" cy="746150"/>
          </a:xfrm>
          <a:prstGeom prst="ellipse">
            <a:avLst/>
          </a:prstGeom>
          <a:noFill/>
          <a:ln w="25400">
            <a:solidFill>
              <a:srgbClr val="7DBD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a:extLst>
              <a:ext uri="{FF2B5EF4-FFF2-40B4-BE49-F238E27FC236}">
                <a16:creationId xmlns:a16="http://schemas.microsoft.com/office/drawing/2014/main" id="{D19687FA-349F-F2E6-CBEF-A752115DB523}"/>
              </a:ext>
            </a:extLst>
          </p:cNvPr>
          <p:cNvSpPr txBox="1"/>
          <p:nvPr/>
        </p:nvSpPr>
        <p:spPr>
          <a:xfrm>
            <a:off x="2105874" y="3772215"/>
            <a:ext cx="284053" cy="200055"/>
          </a:xfrm>
          <a:prstGeom prst="rect">
            <a:avLst/>
          </a:prstGeom>
          <a:noFill/>
        </p:spPr>
        <p:txBody>
          <a:bodyPr wrap="none" rtlCol="0">
            <a:spAutoFit/>
          </a:bodyPr>
          <a:lstStyle/>
          <a:p>
            <a:pPr algn="ctr"/>
            <a:r>
              <a:rPr kumimoji="1" lang="en-US" altLang="ja-JP" sz="700" dirty="0">
                <a:latin typeface="Helvetica" pitchFamily="2" charset="0"/>
              </a:rPr>
              <a:t>33</a:t>
            </a:r>
            <a:endParaRPr kumimoji="1" lang="ja-JP" altLang="en-US" sz="700">
              <a:latin typeface="Helvetica" pitchFamily="2" charset="0"/>
            </a:endParaRPr>
          </a:p>
        </p:txBody>
      </p:sp>
      <p:sp>
        <p:nvSpPr>
          <p:cNvPr id="85" name="テキスト ボックス 84">
            <a:extLst>
              <a:ext uri="{FF2B5EF4-FFF2-40B4-BE49-F238E27FC236}">
                <a16:creationId xmlns:a16="http://schemas.microsoft.com/office/drawing/2014/main" id="{66330D09-065E-CFD4-789C-4107560AE886}"/>
              </a:ext>
            </a:extLst>
          </p:cNvPr>
          <p:cNvSpPr txBox="1"/>
          <p:nvPr/>
        </p:nvSpPr>
        <p:spPr>
          <a:xfrm>
            <a:off x="2844227" y="3772215"/>
            <a:ext cx="284053" cy="200055"/>
          </a:xfrm>
          <a:prstGeom prst="rect">
            <a:avLst/>
          </a:prstGeom>
          <a:noFill/>
        </p:spPr>
        <p:txBody>
          <a:bodyPr wrap="none" rtlCol="0">
            <a:spAutoFit/>
          </a:bodyPr>
          <a:lstStyle/>
          <a:p>
            <a:pPr algn="ctr"/>
            <a:r>
              <a:rPr kumimoji="1" lang="en-US" altLang="ja-JP" sz="700" dirty="0">
                <a:latin typeface="Helvetica" pitchFamily="2" charset="0"/>
              </a:rPr>
              <a:t>27</a:t>
            </a:r>
            <a:endParaRPr kumimoji="1" lang="ja-JP" altLang="en-US" sz="700">
              <a:latin typeface="Helvetica" pitchFamily="2" charset="0"/>
            </a:endParaRPr>
          </a:p>
        </p:txBody>
      </p:sp>
      <p:sp>
        <p:nvSpPr>
          <p:cNvPr id="86" name="テキスト ボックス 85">
            <a:extLst>
              <a:ext uri="{FF2B5EF4-FFF2-40B4-BE49-F238E27FC236}">
                <a16:creationId xmlns:a16="http://schemas.microsoft.com/office/drawing/2014/main" id="{6D9C42E1-D861-517B-8D05-FBE418568849}"/>
              </a:ext>
            </a:extLst>
          </p:cNvPr>
          <p:cNvSpPr txBox="1"/>
          <p:nvPr/>
        </p:nvSpPr>
        <p:spPr>
          <a:xfrm>
            <a:off x="2472841" y="3772215"/>
            <a:ext cx="284053" cy="200055"/>
          </a:xfrm>
          <a:prstGeom prst="rect">
            <a:avLst/>
          </a:prstGeom>
          <a:noFill/>
        </p:spPr>
        <p:txBody>
          <a:bodyPr wrap="none" rtlCol="0">
            <a:spAutoFit/>
          </a:bodyPr>
          <a:lstStyle/>
          <a:p>
            <a:pPr algn="ctr"/>
            <a:r>
              <a:rPr kumimoji="1" lang="en-US" altLang="ja-JP" sz="700" dirty="0">
                <a:latin typeface="Helvetica" pitchFamily="2" charset="0"/>
              </a:rPr>
              <a:t>42</a:t>
            </a:r>
          </a:p>
        </p:txBody>
      </p:sp>
      <p:sp>
        <p:nvSpPr>
          <p:cNvPr id="87" name="テキスト ボックス 86">
            <a:extLst>
              <a:ext uri="{FF2B5EF4-FFF2-40B4-BE49-F238E27FC236}">
                <a16:creationId xmlns:a16="http://schemas.microsoft.com/office/drawing/2014/main" id="{D79F0EA3-99BA-AAAE-9C66-F5EC7B1C6864}"/>
              </a:ext>
            </a:extLst>
          </p:cNvPr>
          <p:cNvSpPr txBox="1"/>
          <p:nvPr/>
        </p:nvSpPr>
        <p:spPr>
          <a:xfrm>
            <a:off x="1587702" y="3733743"/>
            <a:ext cx="569076" cy="276999"/>
          </a:xfrm>
          <a:prstGeom prst="rect">
            <a:avLst/>
          </a:prstGeom>
          <a:noFill/>
        </p:spPr>
        <p:txBody>
          <a:bodyPr wrap="square" rtlCol="0">
            <a:spAutoFit/>
          </a:bodyPr>
          <a:lstStyle/>
          <a:p>
            <a:pPr algn="ctr"/>
            <a:r>
              <a:rPr kumimoji="1" lang="en-US" altLang="ja-JP" sz="600" b="1" dirty="0" err="1">
                <a:solidFill>
                  <a:srgbClr val="FF0000"/>
                </a:solidFill>
                <a:latin typeface="Helvetica" pitchFamily="2" charset="0"/>
              </a:rPr>
              <a:t>IncIR</a:t>
            </a:r>
            <a:endParaRPr kumimoji="1" lang="en-US" altLang="ja-JP" sz="600" b="1" dirty="0">
              <a:solidFill>
                <a:srgbClr val="FF0000"/>
              </a:solidFill>
              <a:latin typeface="Helvetica" pitchFamily="2" charset="0"/>
            </a:endParaRPr>
          </a:p>
          <a:p>
            <a:pPr algn="ctr"/>
            <a:r>
              <a:rPr kumimoji="1" lang="en-US" altLang="ja-JP" sz="600" b="1" dirty="0">
                <a:solidFill>
                  <a:srgbClr val="FF0000"/>
                </a:solidFill>
                <a:latin typeface="Helvetica" pitchFamily="2" charset="0"/>
              </a:rPr>
              <a:t>(GC-MG)</a:t>
            </a:r>
            <a:endParaRPr kumimoji="1" lang="ja-JP" altLang="en-US" sz="600" b="1">
              <a:solidFill>
                <a:srgbClr val="FF0000"/>
              </a:solidFill>
              <a:latin typeface="Helvetica" pitchFamily="2" charset="0"/>
            </a:endParaRPr>
          </a:p>
        </p:txBody>
      </p:sp>
      <p:sp>
        <p:nvSpPr>
          <p:cNvPr id="88" name="テキスト ボックス 87">
            <a:extLst>
              <a:ext uri="{FF2B5EF4-FFF2-40B4-BE49-F238E27FC236}">
                <a16:creationId xmlns:a16="http://schemas.microsoft.com/office/drawing/2014/main" id="{27669204-3A18-C42A-BBE8-46DD192C8099}"/>
              </a:ext>
            </a:extLst>
          </p:cNvPr>
          <p:cNvSpPr txBox="1"/>
          <p:nvPr/>
        </p:nvSpPr>
        <p:spPr>
          <a:xfrm>
            <a:off x="3110539" y="3733743"/>
            <a:ext cx="591334" cy="276999"/>
          </a:xfrm>
          <a:prstGeom prst="rect">
            <a:avLst/>
          </a:prstGeom>
          <a:noFill/>
        </p:spPr>
        <p:txBody>
          <a:bodyPr wrap="square" rtlCol="0">
            <a:spAutoFit/>
          </a:bodyPr>
          <a:lstStyle/>
          <a:p>
            <a:pPr algn="ctr"/>
            <a:r>
              <a:rPr kumimoji="1" lang="en-US" altLang="ja-JP" sz="600" b="1" dirty="0">
                <a:solidFill>
                  <a:schemeClr val="accent1"/>
                </a:solidFill>
                <a:latin typeface="Helvetica" pitchFamily="2" charset="0"/>
              </a:rPr>
              <a:t>DecIR</a:t>
            </a:r>
          </a:p>
          <a:p>
            <a:pPr algn="ctr"/>
            <a:r>
              <a:rPr kumimoji="1" lang="en-US" altLang="ja-JP" sz="600" b="1" dirty="0">
                <a:solidFill>
                  <a:schemeClr val="accent1"/>
                </a:solidFill>
                <a:latin typeface="Helvetica" pitchFamily="2" charset="0"/>
              </a:rPr>
              <a:t>(MG-AG)</a:t>
            </a:r>
            <a:endParaRPr kumimoji="1" lang="ja-JP" altLang="en-US" sz="600" b="1">
              <a:solidFill>
                <a:schemeClr val="accent1"/>
              </a:solidFill>
              <a:latin typeface="Helvetica" pitchFamily="2" charset="0"/>
            </a:endParaRPr>
          </a:p>
        </p:txBody>
      </p:sp>
      <p:sp>
        <p:nvSpPr>
          <p:cNvPr id="89" name="円/楕円 88">
            <a:extLst>
              <a:ext uri="{FF2B5EF4-FFF2-40B4-BE49-F238E27FC236}">
                <a16:creationId xmlns:a16="http://schemas.microsoft.com/office/drawing/2014/main" id="{3F8549B8-9114-D7F4-0103-71753B2E0AF6}"/>
              </a:ext>
            </a:extLst>
          </p:cNvPr>
          <p:cNvSpPr>
            <a:spLocks noChangeAspect="1"/>
          </p:cNvSpPr>
          <p:nvPr/>
        </p:nvSpPr>
        <p:spPr>
          <a:xfrm>
            <a:off x="2244950" y="3948636"/>
            <a:ext cx="746150" cy="746150"/>
          </a:xfrm>
          <a:prstGeom prst="ellipse">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a:extLst>
              <a:ext uri="{FF2B5EF4-FFF2-40B4-BE49-F238E27FC236}">
                <a16:creationId xmlns:a16="http://schemas.microsoft.com/office/drawing/2014/main" id="{6D663719-5D33-644E-8B0A-06624AC8EFC7}"/>
              </a:ext>
            </a:extLst>
          </p:cNvPr>
          <p:cNvSpPr>
            <a:spLocks noChangeAspect="1"/>
          </p:cNvSpPr>
          <p:nvPr/>
        </p:nvSpPr>
        <p:spPr>
          <a:xfrm>
            <a:off x="2244950" y="3041111"/>
            <a:ext cx="746150" cy="746150"/>
          </a:xfrm>
          <a:prstGeom prst="ellipse">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a:extLst>
              <a:ext uri="{FF2B5EF4-FFF2-40B4-BE49-F238E27FC236}">
                <a16:creationId xmlns:a16="http://schemas.microsoft.com/office/drawing/2014/main" id="{9CC45E03-40EA-B909-2332-601EA546DDC9}"/>
              </a:ext>
            </a:extLst>
          </p:cNvPr>
          <p:cNvSpPr txBox="1"/>
          <p:nvPr/>
        </p:nvSpPr>
        <p:spPr>
          <a:xfrm>
            <a:off x="2368645" y="2803011"/>
            <a:ext cx="492444" cy="276999"/>
          </a:xfrm>
          <a:prstGeom prst="rect">
            <a:avLst/>
          </a:prstGeom>
          <a:noFill/>
        </p:spPr>
        <p:txBody>
          <a:bodyPr wrap="none" rtlCol="0">
            <a:spAutoFit/>
          </a:bodyPr>
          <a:lstStyle/>
          <a:p>
            <a:pPr algn="ctr"/>
            <a:r>
              <a:rPr kumimoji="1" lang="en-US" altLang="ja-JP" sz="600" b="1" dirty="0" err="1">
                <a:solidFill>
                  <a:srgbClr val="FF0000"/>
                </a:solidFill>
                <a:latin typeface="Helvetica" pitchFamily="2" charset="0"/>
              </a:rPr>
              <a:t>IncIR</a:t>
            </a:r>
            <a:endParaRPr kumimoji="1" lang="en-US" altLang="ja-JP" sz="600" b="1" dirty="0">
              <a:solidFill>
                <a:srgbClr val="FF0000"/>
              </a:solidFill>
              <a:latin typeface="Helvetica" pitchFamily="2" charset="0"/>
            </a:endParaRPr>
          </a:p>
          <a:p>
            <a:pPr algn="ctr"/>
            <a:r>
              <a:rPr kumimoji="1" lang="en" altLang="ja-JP" sz="600" b="1" dirty="0">
                <a:solidFill>
                  <a:srgbClr val="FF0000"/>
                </a:solidFill>
                <a:latin typeface="Helvetica" pitchFamily="2" charset="0"/>
              </a:rPr>
              <a:t>(GC-AG)</a:t>
            </a:r>
            <a:endParaRPr kumimoji="1" lang="ja-JP" altLang="en-US" sz="600" b="1">
              <a:solidFill>
                <a:srgbClr val="FF0000"/>
              </a:solidFill>
              <a:latin typeface="Helvetica" pitchFamily="2" charset="0"/>
            </a:endParaRPr>
          </a:p>
        </p:txBody>
      </p:sp>
      <p:sp>
        <p:nvSpPr>
          <p:cNvPr id="92" name="テキスト ボックス 91">
            <a:extLst>
              <a:ext uri="{FF2B5EF4-FFF2-40B4-BE49-F238E27FC236}">
                <a16:creationId xmlns:a16="http://schemas.microsoft.com/office/drawing/2014/main" id="{CF2255B4-E0F7-F7AD-C871-111F2BCD1833}"/>
              </a:ext>
            </a:extLst>
          </p:cNvPr>
          <p:cNvSpPr txBox="1"/>
          <p:nvPr/>
        </p:nvSpPr>
        <p:spPr>
          <a:xfrm>
            <a:off x="2368647" y="4671315"/>
            <a:ext cx="492443" cy="276999"/>
          </a:xfrm>
          <a:prstGeom prst="rect">
            <a:avLst/>
          </a:prstGeom>
          <a:noFill/>
        </p:spPr>
        <p:txBody>
          <a:bodyPr wrap="none" rtlCol="0">
            <a:spAutoFit/>
          </a:bodyPr>
          <a:lstStyle/>
          <a:p>
            <a:pPr algn="ctr"/>
            <a:r>
              <a:rPr kumimoji="1" lang="en-US" altLang="ja-JP" sz="600" b="1" dirty="0">
                <a:solidFill>
                  <a:schemeClr val="accent1"/>
                </a:solidFill>
                <a:latin typeface="Helvetica" pitchFamily="2" charset="0"/>
              </a:rPr>
              <a:t>DecIR</a:t>
            </a:r>
          </a:p>
          <a:p>
            <a:pPr algn="ctr"/>
            <a:r>
              <a:rPr kumimoji="1" lang="en" altLang="ja-JP" sz="600" b="1" dirty="0">
                <a:solidFill>
                  <a:schemeClr val="accent1"/>
                </a:solidFill>
                <a:latin typeface="Helvetica" pitchFamily="2" charset="0"/>
              </a:rPr>
              <a:t>(GC-AG)</a:t>
            </a:r>
            <a:endParaRPr kumimoji="1" lang="ja-JP" altLang="en-US" sz="600" b="1">
              <a:solidFill>
                <a:schemeClr val="accent1"/>
              </a:solidFill>
              <a:latin typeface="Helvetica" pitchFamily="2" charset="0"/>
            </a:endParaRPr>
          </a:p>
        </p:txBody>
      </p:sp>
      <p:sp>
        <p:nvSpPr>
          <p:cNvPr id="93" name="テキスト ボックス 92">
            <a:extLst>
              <a:ext uri="{FF2B5EF4-FFF2-40B4-BE49-F238E27FC236}">
                <a16:creationId xmlns:a16="http://schemas.microsoft.com/office/drawing/2014/main" id="{F6AA01A2-6278-8646-90D5-0BF588A2C201}"/>
              </a:ext>
            </a:extLst>
          </p:cNvPr>
          <p:cNvSpPr txBox="1"/>
          <p:nvPr/>
        </p:nvSpPr>
        <p:spPr>
          <a:xfrm>
            <a:off x="2497686" y="3593559"/>
            <a:ext cx="234360" cy="200055"/>
          </a:xfrm>
          <a:prstGeom prst="rect">
            <a:avLst/>
          </a:prstGeom>
          <a:noFill/>
        </p:spPr>
        <p:txBody>
          <a:bodyPr wrap="none" rtlCol="0">
            <a:spAutoFit/>
          </a:bodyPr>
          <a:lstStyle/>
          <a:p>
            <a:pPr algn="ctr"/>
            <a:r>
              <a:rPr kumimoji="1" lang="en-US" altLang="ja-JP" sz="700" dirty="0">
                <a:latin typeface="Helvetica" pitchFamily="2" charset="0"/>
              </a:rPr>
              <a:t>1</a:t>
            </a:r>
          </a:p>
        </p:txBody>
      </p:sp>
      <p:sp>
        <p:nvSpPr>
          <p:cNvPr id="94" name="テキスト ボックス 93">
            <a:extLst>
              <a:ext uri="{FF2B5EF4-FFF2-40B4-BE49-F238E27FC236}">
                <a16:creationId xmlns:a16="http://schemas.microsoft.com/office/drawing/2014/main" id="{EA293473-52E4-F389-B9A9-25A360EDBCF3}"/>
              </a:ext>
            </a:extLst>
          </p:cNvPr>
          <p:cNvSpPr txBox="1"/>
          <p:nvPr/>
        </p:nvSpPr>
        <p:spPr>
          <a:xfrm>
            <a:off x="2472773" y="3222112"/>
            <a:ext cx="284053" cy="200055"/>
          </a:xfrm>
          <a:prstGeom prst="rect">
            <a:avLst/>
          </a:prstGeom>
          <a:noFill/>
        </p:spPr>
        <p:txBody>
          <a:bodyPr wrap="none" rtlCol="0">
            <a:spAutoFit/>
          </a:bodyPr>
          <a:lstStyle/>
          <a:p>
            <a:pPr algn="ctr"/>
            <a:r>
              <a:rPr kumimoji="1" lang="en-US" altLang="ja-JP" sz="700" dirty="0">
                <a:latin typeface="Helvetica" pitchFamily="2" charset="0"/>
              </a:rPr>
              <a:t>83</a:t>
            </a:r>
          </a:p>
        </p:txBody>
      </p:sp>
      <p:sp>
        <p:nvSpPr>
          <p:cNvPr id="95" name="テキスト ボックス 94">
            <a:extLst>
              <a:ext uri="{FF2B5EF4-FFF2-40B4-BE49-F238E27FC236}">
                <a16:creationId xmlns:a16="http://schemas.microsoft.com/office/drawing/2014/main" id="{F2387DF3-6596-EA11-3ACB-4E3D1AA3ACBF}"/>
              </a:ext>
            </a:extLst>
          </p:cNvPr>
          <p:cNvSpPr txBox="1"/>
          <p:nvPr/>
        </p:nvSpPr>
        <p:spPr>
          <a:xfrm>
            <a:off x="2470868" y="4325878"/>
            <a:ext cx="284053" cy="200055"/>
          </a:xfrm>
          <a:prstGeom prst="rect">
            <a:avLst/>
          </a:prstGeom>
          <a:noFill/>
        </p:spPr>
        <p:txBody>
          <a:bodyPr wrap="none" rtlCol="0">
            <a:spAutoFit/>
          </a:bodyPr>
          <a:lstStyle/>
          <a:p>
            <a:pPr algn="ctr"/>
            <a:r>
              <a:rPr kumimoji="1" lang="en-US" altLang="ja-JP" sz="700" dirty="0">
                <a:latin typeface="Helvetica" pitchFamily="2" charset="0"/>
              </a:rPr>
              <a:t>70</a:t>
            </a:r>
          </a:p>
        </p:txBody>
      </p:sp>
      <p:sp>
        <p:nvSpPr>
          <p:cNvPr id="96" name="テキスト ボックス 95">
            <a:extLst>
              <a:ext uri="{FF2B5EF4-FFF2-40B4-BE49-F238E27FC236}">
                <a16:creationId xmlns:a16="http://schemas.microsoft.com/office/drawing/2014/main" id="{B1F60F2F-D74C-3D81-764D-28D8201D5345}"/>
              </a:ext>
            </a:extLst>
          </p:cNvPr>
          <p:cNvSpPr txBox="1"/>
          <p:nvPr/>
        </p:nvSpPr>
        <p:spPr>
          <a:xfrm>
            <a:off x="2497686" y="3952334"/>
            <a:ext cx="234360" cy="200055"/>
          </a:xfrm>
          <a:prstGeom prst="rect">
            <a:avLst/>
          </a:prstGeom>
          <a:noFill/>
        </p:spPr>
        <p:txBody>
          <a:bodyPr wrap="none" rtlCol="0">
            <a:spAutoFit/>
          </a:bodyPr>
          <a:lstStyle/>
          <a:p>
            <a:pPr algn="ctr"/>
            <a:r>
              <a:rPr kumimoji="1" lang="en-US" altLang="ja-JP" sz="700" dirty="0">
                <a:latin typeface="Helvetica" pitchFamily="2" charset="0"/>
              </a:rPr>
              <a:t>3</a:t>
            </a:r>
          </a:p>
        </p:txBody>
      </p:sp>
      <p:sp>
        <p:nvSpPr>
          <p:cNvPr id="97" name="テキスト ボックス 96">
            <a:extLst>
              <a:ext uri="{FF2B5EF4-FFF2-40B4-BE49-F238E27FC236}">
                <a16:creationId xmlns:a16="http://schemas.microsoft.com/office/drawing/2014/main" id="{FA89C86F-647B-88E2-91FC-C8D2B7A67C96}"/>
              </a:ext>
            </a:extLst>
          </p:cNvPr>
          <p:cNvSpPr txBox="1"/>
          <p:nvPr/>
        </p:nvSpPr>
        <p:spPr>
          <a:xfrm>
            <a:off x="2285500" y="3495134"/>
            <a:ext cx="284053" cy="200055"/>
          </a:xfrm>
          <a:prstGeom prst="rect">
            <a:avLst/>
          </a:prstGeom>
          <a:noFill/>
        </p:spPr>
        <p:txBody>
          <a:bodyPr wrap="none" rtlCol="0">
            <a:spAutoFit/>
          </a:bodyPr>
          <a:lstStyle/>
          <a:p>
            <a:pPr algn="ctr"/>
            <a:r>
              <a:rPr kumimoji="1" lang="en-US" altLang="ja-JP" sz="700" dirty="0">
                <a:latin typeface="Helvetica" pitchFamily="2" charset="0"/>
              </a:rPr>
              <a:t>64</a:t>
            </a:r>
          </a:p>
        </p:txBody>
      </p:sp>
      <p:sp>
        <p:nvSpPr>
          <p:cNvPr id="98" name="テキスト ボックス 97">
            <a:extLst>
              <a:ext uri="{FF2B5EF4-FFF2-40B4-BE49-F238E27FC236}">
                <a16:creationId xmlns:a16="http://schemas.microsoft.com/office/drawing/2014/main" id="{8EEC93E4-04F8-586A-DA39-17E55475AF5D}"/>
              </a:ext>
            </a:extLst>
          </p:cNvPr>
          <p:cNvSpPr txBox="1"/>
          <p:nvPr/>
        </p:nvSpPr>
        <p:spPr>
          <a:xfrm>
            <a:off x="2707220" y="3504659"/>
            <a:ext cx="234360" cy="200055"/>
          </a:xfrm>
          <a:prstGeom prst="rect">
            <a:avLst/>
          </a:prstGeom>
          <a:noFill/>
        </p:spPr>
        <p:txBody>
          <a:bodyPr wrap="none" rtlCol="0">
            <a:spAutoFit/>
          </a:bodyPr>
          <a:lstStyle/>
          <a:p>
            <a:pPr algn="ctr"/>
            <a:r>
              <a:rPr kumimoji="1" lang="en-US" altLang="ja-JP" sz="700" dirty="0">
                <a:latin typeface="Helvetica" pitchFamily="2" charset="0"/>
              </a:rPr>
              <a:t>0</a:t>
            </a:r>
          </a:p>
        </p:txBody>
      </p:sp>
      <p:sp>
        <p:nvSpPr>
          <p:cNvPr id="99" name="テキスト ボックス 98">
            <a:extLst>
              <a:ext uri="{FF2B5EF4-FFF2-40B4-BE49-F238E27FC236}">
                <a16:creationId xmlns:a16="http://schemas.microsoft.com/office/drawing/2014/main" id="{EE7737DF-542A-EB1A-26B0-EA6F8576D0D0}"/>
              </a:ext>
            </a:extLst>
          </p:cNvPr>
          <p:cNvSpPr txBox="1"/>
          <p:nvPr/>
        </p:nvSpPr>
        <p:spPr>
          <a:xfrm>
            <a:off x="2316695" y="4050759"/>
            <a:ext cx="234360" cy="200055"/>
          </a:xfrm>
          <a:prstGeom prst="rect">
            <a:avLst/>
          </a:prstGeom>
          <a:noFill/>
        </p:spPr>
        <p:txBody>
          <a:bodyPr wrap="none" rtlCol="0">
            <a:spAutoFit/>
          </a:bodyPr>
          <a:lstStyle/>
          <a:p>
            <a:pPr algn="ctr"/>
            <a:r>
              <a:rPr kumimoji="1" lang="en-US" altLang="ja-JP" sz="700" dirty="0">
                <a:latin typeface="Helvetica" pitchFamily="2" charset="0"/>
              </a:rPr>
              <a:t>0</a:t>
            </a:r>
          </a:p>
        </p:txBody>
      </p:sp>
      <p:sp>
        <p:nvSpPr>
          <p:cNvPr id="100" name="テキスト ボックス 99">
            <a:extLst>
              <a:ext uri="{FF2B5EF4-FFF2-40B4-BE49-F238E27FC236}">
                <a16:creationId xmlns:a16="http://schemas.microsoft.com/office/drawing/2014/main" id="{50BB007F-BEA6-22A7-1EFB-A21D3E269D1C}"/>
              </a:ext>
            </a:extLst>
          </p:cNvPr>
          <p:cNvSpPr txBox="1"/>
          <p:nvPr/>
        </p:nvSpPr>
        <p:spPr>
          <a:xfrm>
            <a:off x="2676024" y="4057109"/>
            <a:ext cx="284053" cy="200055"/>
          </a:xfrm>
          <a:prstGeom prst="rect">
            <a:avLst/>
          </a:prstGeom>
          <a:noFill/>
        </p:spPr>
        <p:txBody>
          <a:bodyPr wrap="none" rtlCol="0">
            <a:spAutoFit/>
          </a:bodyPr>
          <a:lstStyle/>
          <a:p>
            <a:pPr algn="ctr"/>
            <a:r>
              <a:rPr kumimoji="1" lang="en-US" altLang="ja-JP" sz="700" dirty="0">
                <a:latin typeface="Helvetica" pitchFamily="2" charset="0"/>
              </a:rPr>
              <a:t>68</a:t>
            </a:r>
          </a:p>
        </p:txBody>
      </p:sp>
      <p:cxnSp>
        <p:nvCxnSpPr>
          <p:cNvPr id="101" name="直線コネクタ 100">
            <a:extLst>
              <a:ext uri="{FF2B5EF4-FFF2-40B4-BE49-F238E27FC236}">
                <a16:creationId xmlns:a16="http://schemas.microsoft.com/office/drawing/2014/main" id="{F76616EE-954E-DF9A-C5AA-802520EFEF8C}"/>
              </a:ext>
            </a:extLst>
          </p:cNvPr>
          <p:cNvCxnSpPr>
            <a:cxnSpLocks/>
          </p:cNvCxnSpPr>
          <p:nvPr/>
        </p:nvCxnSpPr>
        <p:spPr>
          <a:xfrm>
            <a:off x="2073843" y="3318939"/>
            <a:ext cx="279400" cy="26035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2" name="直線コネクタ 101">
            <a:extLst>
              <a:ext uri="{FF2B5EF4-FFF2-40B4-BE49-F238E27FC236}">
                <a16:creationId xmlns:a16="http://schemas.microsoft.com/office/drawing/2014/main" id="{2B5B2BE4-0FF0-CEA9-F489-C6FC66C6B8DA}"/>
              </a:ext>
            </a:extLst>
          </p:cNvPr>
          <p:cNvCxnSpPr>
            <a:cxnSpLocks/>
          </p:cNvCxnSpPr>
          <p:nvPr/>
        </p:nvCxnSpPr>
        <p:spPr>
          <a:xfrm flipV="1">
            <a:off x="2092893" y="3875639"/>
            <a:ext cx="434975" cy="29845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3" name="直線コネクタ 102">
            <a:extLst>
              <a:ext uri="{FF2B5EF4-FFF2-40B4-BE49-F238E27FC236}">
                <a16:creationId xmlns:a16="http://schemas.microsoft.com/office/drawing/2014/main" id="{CE24C3C8-D54D-9641-A757-D692F6893485}"/>
              </a:ext>
            </a:extLst>
          </p:cNvPr>
          <p:cNvCxnSpPr>
            <a:cxnSpLocks/>
          </p:cNvCxnSpPr>
          <p:nvPr/>
        </p:nvCxnSpPr>
        <p:spPr>
          <a:xfrm flipV="1">
            <a:off x="2654868" y="3318181"/>
            <a:ext cx="507339" cy="362708"/>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4" name="直線コネクタ 103">
            <a:extLst>
              <a:ext uri="{FF2B5EF4-FFF2-40B4-BE49-F238E27FC236}">
                <a16:creationId xmlns:a16="http://schemas.microsoft.com/office/drawing/2014/main" id="{EF84953C-16A3-751D-30CF-4FB81BBF61B6}"/>
              </a:ext>
            </a:extLst>
          </p:cNvPr>
          <p:cNvCxnSpPr>
            <a:cxnSpLocks/>
          </p:cNvCxnSpPr>
          <p:nvPr/>
        </p:nvCxnSpPr>
        <p:spPr>
          <a:xfrm flipH="1" flipV="1">
            <a:off x="2896390" y="4170582"/>
            <a:ext cx="272828" cy="192932"/>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105" name="円/楕円 104">
            <a:extLst>
              <a:ext uri="{FF2B5EF4-FFF2-40B4-BE49-F238E27FC236}">
                <a16:creationId xmlns:a16="http://schemas.microsoft.com/office/drawing/2014/main" id="{F71FE2C6-F323-2FD7-54F2-BFF96776476A}"/>
              </a:ext>
            </a:extLst>
          </p:cNvPr>
          <p:cNvSpPr>
            <a:spLocks noChangeAspect="1"/>
          </p:cNvSpPr>
          <p:nvPr/>
        </p:nvSpPr>
        <p:spPr>
          <a:xfrm>
            <a:off x="5212312" y="3498311"/>
            <a:ext cx="746150" cy="746150"/>
          </a:xfrm>
          <a:prstGeom prst="ellipse">
            <a:avLst/>
          </a:prstGeom>
          <a:solidFill>
            <a:schemeClr val="bg1"/>
          </a:solid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円/楕円 105">
            <a:extLst>
              <a:ext uri="{FF2B5EF4-FFF2-40B4-BE49-F238E27FC236}">
                <a16:creationId xmlns:a16="http://schemas.microsoft.com/office/drawing/2014/main" id="{5F459022-856E-CFCF-B874-E6DAC54E8BEC}"/>
              </a:ext>
            </a:extLst>
          </p:cNvPr>
          <p:cNvSpPr>
            <a:spLocks noChangeAspect="1"/>
          </p:cNvSpPr>
          <p:nvPr/>
        </p:nvSpPr>
        <p:spPr>
          <a:xfrm>
            <a:off x="5611968" y="3498311"/>
            <a:ext cx="746150" cy="74615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a:extLst>
              <a:ext uri="{FF2B5EF4-FFF2-40B4-BE49-F238E27FC236}">
                <a16:creationId xmlns:a16="http://schemas.microsoft.com/office/drawing/2014/main" id="{501FCDE0-D072-37F4-2482-9455514F5187}"/>
              </a:ext>
            </a:extLst>
          </p:cNvPr>
          <p:cNvSpPr txBox="1"/>
          <p:nvPr/>
        </p:nvSpPr>
        <p:spPr>
          <a:xfrm>
            <a:off x="5273925" y="3772215"/>
            <a:ext cx="284053" cy="200055"/>
          </a:xfrm>
          <a:prstGeom prst="rect">
            <a:avLst/>
          </a:prstGeom>
          <a:noFill/>
        </p:spPr>
        <p:txBody>
          <a:bodyPr wrap="none" rtlCol="0">
            <a:spAutoFit/>
          </a:bodyPr>
          <a:lstStyle/>
          <a:p>
            <a:pPr algn="ctr"/>
            <a:r>
              <a:rPr kumimoji="1" lang="en-US" altLang="ja-JP" sz="700" dirty="0">
                <a:latin typeface="Helvetica" pitchFamily="2" charset="0"/>
              </a:rPr>
              <a:t>41</a:t>
            </a:r>
            <a:endParaRPr kumimoji="1" lang="ja-JP" altLang="en-US" sz="700">
              <a:latin typeface="Helvetica" pitchFamily="2" charset="0"/>
            </a:endParaRPr>
          </a:p>
        </p:txBody>
      </p:sp>
      <p:sp>
        <p:nvSpPr>
          <p:cNvPr id="108" name="テキスト ボックス 107">
            <a:extLst>
              <a:ext uri="{FF2B5EF4-FFF2-40B4-BE49-F238E27FC236}">
                <a16:creationId xmlns:a16="http://schemas.microsoft.com/office/drawing/2014/main" id="{216F3474-6EA3-02D1-F458-F35065CAA268}"/>
              </a:ext>
            </a:extLst>
          </p:cNvPr>
          <p:cNvSpPr txBox="1"/>
          <p:nvPr/>
        </p:nvSpPr>
        <p:spPr>
          <a:xfrm>
            <a:off x="6012278" y="3772215"/>
            <a:ext cx="284053" cy="200055"/>
          </a:xfrm>
          <a:prstGeom prst="rect">
            <a:avLst/>
          </a:prstGeom>
          <a:noFill/>
        </p:spPr>
        <p:txBody>
          <a:bodyPr wrap="none" rtlCol="0">
            <a:spAutoFit/>
          </a:bodyPr>
          <a:lstStyle/>
          <a:p>
            <a:pPr algn="ctr"/>
            <a:r>
              <a:rPr kumimoji="1" lang="en-US" altLang="ja-JP" sz="700" dirty="0">
                <a:latin typeface="Helvetica" pitchFamily="2" charset="0"/>
              </a:rPr>
              <a:t>18</a:t>
            </a:r>
            <a:endParaRPr kumimoji="1" lang="ja-JP" altLang="en-US" sz="700">
              <a:latin typeface="Helvetica" pitchFamily="2" charset="0"/>
            </a:endParaRPr>
          </a:p>
        </p:txBody>
      </p:sp>
      <p:sp>
        <p:nvSpPr>
          <p:cNvPr id="109" name="テキスト ボックス 108">
            <a:extLst>
              <a:ext uri="{FF2B5EF4-FFF2-40B4-BE49-F238E27FC236}">
                <a16:creationId xmlns:a16="http://schemas.microsoft.com/office/drawing/2014/main" id="{6C0DCE02-E0C3-4C7D-17A8-98B0D0AD3179}"/>
              </a:ext>
            </a:extLst>
          </p:cNvPr>
          <p:cNvSpPr txBox="1"/>
          <p:nvPr/>
        </p:nvSpPr>
        <p:spPr>
          <a:xfrm>
            <a:off x="5640892" y="3772215"/>
            <a:ext cx="284053" cy="200055"/>
          </a:xfrm>
          <a:prstGeom prst="rect">
            <a:avLst/>
          </a:prstGeom>
          <a:noFill/>
        </p:spPr>
        <p:txBody>
          <a:bodyPr wrap="none" rtlCol="0">
            <a:spAutoFit/>
          </a:bodyPr>
          <a:lstStyle/>
          <a:p>
            <a:pPr algn="ctr"/>
            <a:r>
              <a:rPr kumimoji="1" lang="en-US" altLang="ja-JP" sz="700" dirty="0">
                <a:latin typeface="Helvetica" pitchFamily="2" charset="0"/>
              </a:rPr>
              <a:t>85</a:t>
            </a:r>
          </a:p>
        </p:txBody>
      </p:sp>
      <p:sp>
        <p:nvSpPr>
          <p:cNvPr id="110" name="テキスト ボックス 109">
            <a:extLst>
              <a:ext uri="{FF2B5EF4-FFF2-40B4-BE49-F238E27FC236}">
                <a16:creationId xmlns:a16="http://schemas.microsoft.com/office/drawing/2014/main" id="{6A096C6E-593E-04BA-7170-96B0C24B331F}"/>
              </a:ext>
            </a:extLst>
          </p:cNvPr>
          <p:cNvSpPr txBox="1"/>
          <p:nvPr/>
        </p:nvSpPr>
        <p:spPr>
          <a:xfrm>
            <a:off x="4736703" y="3733743"/>
            <a:ext cx="569076" cy="276999"/>
          </a:xfrm>
          <a:prstGeom prst="rect">
            <a:avLst/>
          </a:prstGeom>
          <a:noFill/>
        </p:spPr>
        <p:txBody>
          <a:bodyPr wrap="square" rtlCol="0">
            <a:spAutoFit/>
          </a:bodyPr>
          <a:lstStyle/>
          <a:p>
            <a:pPr algn="ctr"/>
            <a:r>
              <a:rPr kumimoji="1" lang="en-US" altLang="ja-JP" sz="600" b="1" dirty="0">
                <a:solidFill>
                  <a:schemeClr val="accent1"/>
                </a:solidFill>
                <a:latin typeface="Helvetica" pitchFamily="2" charset="0"/>
              </a:rPr>
              <a:t>DecIR</a:t>
            </a:r>
          </a:p>
          <a:p>
            <a:pPr algn="ctr"/>
            <a:r>
              <a:rPr kumimoji="1" lang="en-US" altLang="ja-JP" sz="600" b="1" dirty="0">
                <a:solidFill>
                  <a:schemeClr val="accent1"/>
                </a:solidFill>
                <a:latin typeface="Helvetica" pitchFamily="2" charset="0"/>
              </a:rPr>
              <a:t>(GC-MG)</a:t>
            </a:r>
            <a:endParaRPr kumimoji="1" lang="ja-JP" altLang="en-US" sz="600" b="1">
              <a:solidFill>
                <a:schemeClr val="accent1"/>
              </a:solidFill>
              <a:latin typeface="Helvetica" pitchFamily="2" charset="0"/>
            </a:endParaRPr>
          </a:p>
        </p:txBody>
      </p:sp>
      <p:sp>
        <p:nvSpPr>
          <p:cNvPr id="111" name="テキスト ボックス 110">
            <a:extLst>
              <a:ext uri="{FF2B5EF4-FFF2-40B4-BE49-F238E27FC236}">
                <a16:creationId xmlns:a16="http://schemas.microsoft.com/office/drawing/2014/main" id="{9793F736-1CF6-E9D5-414A-A70E884A2B13}"/>
              </a:ext>
            </a:extLst>
          </p:cNvPr>
          <p:cNvSpPr txBox="1"/>
          <p:nvPr/>
        </p:nvSpPr>
        <p:spPr>
          <a:xfrm>
            <a:off x="6278590" y="3733743"/>
            <a:ext cx="513490" cy="276999"/>
          </a:xfrm>
          <a:prstGeom prst="rect">
            <a:avLst/>
          </a:prstGeom>
          <a:noFill/>
        </p:spPr>
        <p:txBody>
          <a:bodyPr wrap="square" rtlCol="0">
            <a:spAutoFit/>
          </a:bodyPr>
          <a:lstStyle/>
          <a:p>
            <a:pPr algn="ctr"/>
            <a:r>
              <a:rPr kumimoji="1" lang="en-US" altLang="ja-JP" sz="600" b="1" dirty="0" err="1">
                <a:solidFill>
                  <a:srgbClr val="FF0000"/>
                </a:solidFill>
                <a:latin typeface="Helvetica" pitchFamily="2" charset="0"/>
              </a:rPr>
              <a:t>IncIR</a:t>
            </a:r>
            <a:endParaRPr kumimoji="1" lang="en-US" altLang="ja-JP" sz="600" b="1" dirty="0">
              <a:solidFill>
                <a:srgbClr val="FF0000"/>
              </a:solidFill>
              <a:latin typeface="Helvetica" pitchFamily="2" charset="0"/>
            </a:endParaRPr>
          </a:p>
          <a:p>
            <a:pPr algn="ctr"/>
            <a:r>
              <a:rPr kumimoji="1" lang="en-US" altLang="ja-JP" sz="600" b="1" dirty="0">
                <a:solidFill>
                  <a:srgbClr val="FF0000"/>
                </a:solidFill>
                <a:latin typeface="Helvetica" pitchFamily="2" charset="0"/>
              </a:rPr>
              <a:t>(MG-AG)</a:t>
            </a:r>
            <a:endParaRPr kumimoji="1" lang="ja-JP" altLang="en-US" sz="600" b="1">
              <a:solidFill>
                <a:srgbClr val="FF0000"/>
              </a:solidFill>
              <a:latin typeface="Helvetica" pitchFamily="2" charset="0"/>
            </a:endParaRPr>
          </a:p>
        </p:txBody>
      </p:sp>
      <p:sp>
        <p:nvSpPr>
          <p:cNvPr id="112" name="円/楕円 111">
            <a:extLst>
              <a:ext uri="{FF2B5EF4-FFF2-40B4-BE49-F238E27FC236}">
                <a16:creationId xmlns:a16="http://schemas.microsoft.com/office/drawing/2014/main" id="{9A87481C-9D9E-5AF4-AE7C-FF0B7E8157F6}"/>
              </a:ext>
            </a:extLst>
          </p:cNvPr>
          <p:cNvSpPr>
            <a:spLocks noChangeAspect="1"/>
          </p:cNvSpPr>
          <p:nvPr/>
        </p:nvSpPr>
        <p:spPr>
          <a:xfrm>
            <a:off x="5413001" y="3948636"/>
            <a:ext cx="746150" cy="746150"/>
          </a:xfrm>
          <a:prstGeom prst="ellipse">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円/楕円 112">
            <a:extLst>
              <a:ext uri="{FF2B5EF4-FFF2-40B4-BE49-F238E27FC236}">
                <a16:creationId xmlns:a16="http://schemas.microsoft.com/office/drawing/2014/main" id="{1FA9E8AA-DF7A-A912-0A5A-C6DD0F815D5A}"/>
              </a:ext>
            </a:extLst>
          </p:cNvPr>
          <p:cNvSpPr>
            <a:spLocks noChangeAspect="1"/>
          </p:cNvSpPr>
          <p:nvPr/>
        </p:nvSpPr>
        <p:spPr>
          <a:xfrm>
            <a:off x="5413001" y="3041111"/>
            <a:ext cx="746150" cy="746150"/>
          </a:xfrm>
          <a:prstGeom prst="ellipse">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a:extLst>
              <a:ext uri="{FF2B5EF4-FFF2-40B4-BE49-F238E27FC236}">
                <a16:creationId xmlns:a16="http://schemas.microsoft.com/office/drawing/2014/main" id="{D2F7AB18-9CBB-4DD2-40EA-BB60B5D25C44}"/>
              </a:ext>
            </a:extLst>
          </p:cNvPr>
          <p:cNvSpPr txBox="1"/>
          <p:nvPr/>
        </p:nvSpPr>
        <p:spPr>
          <a:xfrm>
            <a:off x="5536696" y="2803011"/>
            <a:ext cx="492444" cy="276999"/>
          </a:xfrm>
          <a:prstGeom prst="rect">
            <a:avLst/>
          </a:prstGeom>
          <a:noFill/>
        </p:spPr>
        <p:txBody>
          <a:bodyPr wrap="none" rtlCol="0">
            <a:spAutoFit/>
          </a:bodyPr>
          <a:lstStyle/>
          <a:p>
            <a:pPr algn="ctr"/>
            <a:r>
              <a:rPr kumimoji="1" lang="en-US" altLang="ja-JP" sz="600" b="1" dirty="0" err="1">
                <a:solidFill>
                  <a:srgbClr val="FF0000"/>
                </a:solidFill>
                <a:latin typeface="Helvetica" pitchFamily="2" charset="0"/>
              </a:rPr>
              <a:t>IncIR</a:t>
            </a:r>
            <a:endParaRPr kumimoji="1" lang="en-US" altLang="ja-JP" sz="600" b="1" dirty="0">
              <a:solidFill>
                <a:srgbClr val="FF0000"/>
              </a:solidFill>
              <a:latin typeface="Helvetica" pitchFamily="2" charset="0"/>
            </a:endParaRPr>
          </a:p>
          <a:p>
            <a:pPr algn="ctr"/>
            <a:r>
              <a:rPr kumimoji="1" lang="en" altLang="ja-JP" sz="600" b="1" dirty="0">
                <a:solidFill>
                  <a:srgbClr val="FF0000"/>
                </a:solidFill>
                <a:latin typeface="Helvetica" pitchFamily="2" charset="0"/>
              </a:rPr>
              <a:t>(GC-AG)</a:t>
            </a:r>
            <a:endParaRPr kumimoji="1" lang="ja-JP" altLang="en-US" sz="600" b="1">
              <a:solidFill>
                <a:srgbClr val="FF0000"/>
              </a:solidFill>
              <a:latin typeface="Helvetica" pitchFamily="2" charset="0"/>
            </a:endParaRPr>
          </a:p>
        </p:txBody>
      </p:sp>
      <p:sp>
        <p:nvSpPr>
          <p:cNvPr id="115" name="テキスト ボックス 114">
            <a:extLst>
              <a:ext uri="{FF2B5EF4-FFF2-40B4-BE49-F238E27FC236}">
                <a16:creationId xmlns:a16="http://schemas.microsoft.com/office/drawing/2014/main" id="{FFC97DF9-1A26-833C-66BB-434154791A5E}"/>
              </a:ext>
            </a:extLst>
          </p:cNvPr>
          <p:cNvSpPr txBox="1"/>
          <p:nvPr/>
        </p:nvSpPr>
        <p:spPr>
          <a:xfrm>
            <a:off x="5536697" y="4671315"/>
            <a:ext cx="492443" cy="276999"/>
          </a:xfrm>
          <a:prstGeom prst="rect">
            <a:avLst/>
          </a:prstGeom>
          <a:noFill/>
        </p:spPr>
        <p:txBody>
          <a:bodyPr wrap="none" rtlCol="0">
            <a:spAutoFit/>
          </a:bodyPr>
          <a:lstStyle/>
          <a:p>
            <a:pPr algn="ctr"/>
            <a:r>
              <a:rPr kumimoji="1" lang="en-US" altLang="ja-JP" sz="600" b="1" dirty="0">
                <a:solidFill>
                  <a:schemeClr val="accent1"/>
                </a:solidFill>
                <a:latin typeface="Helvetica" pitchFamily="2" charset="0"/>
              </a:rPr>
              <a:t>DecIR</a:t>
            </a:r>
          </a:p>
          <a:p>
            <a:pPr algn="ctr"/>
            <a:r>
              <a:rPr kumimoji="1" lang="en" altLang="ja-JP" sz="600" b="1" dirty="0">
                <a:solidFill>
                  <a:schemeClr val="accent1"/>
                </a:solidFill>
                <a:latin typeface="Helvetica" pitchFamily="2" charset="0"/>
              </a:rPr>
              <a:t>(GC-AG)</a:t>
            </a:r>
            <a:endParaRPr kumimoji="1" lang="ja-JP" altLang="en-US" sz="600" b="1">
              <a:solidFill>
                <a:schemeClr val="accent1"/>
              </a:solidFill>
              <a:latin typeface="Helvetica" pitchFamily="2" charset="0"/>
            </a:endParaRPr>
          </a:p>
        </p:txBody>
      </p:sp>
      <p:sp>
        <p:nvSpPr>
          <p:cNvPr id="116" name="テキスト ボックス 115">
            <a:extLst>
              <a:ext uri="{FF2B5EF4-FFF2-40B4-BE49-F238E27FC236}">
                <a16:creationId xmlns:a16="http://schemas.microsoft.com/office/drawing/2014/main" id="{3704BDBE-4EC0-B978-4DEC-536881B7F5AC}"/>
              </a:ext>
            </a:extLst>
          </p:cNvPr>
          <p:cNvSpPr txBox="1"/>
          <p:nvPr/>
        </p:nvSpPr>
        <p:spPr>
          <a:xfrm>
            <a:off x="5665737" y="3593559"/>
            <a:ext cx="234360" cy="200055"/>
          </a:xfrm>
          <a:prstGeom prst="rect">
            <a:avLst/>
          </a:prstGeom>
          <a:noFill/>
        </p:spPr>
        <p:txBody>
          <a:bodyPr wrap="none" rtlCol="0">
            <a:spAutoFit/>
          </a:bodyPr>
          <a:lstStyle/>
          <a:p>
            <a:pPr algn="ctr"/>
            <a:r>
              <a:rPr kumimoji="1" lang="en-US" altLang="ja-JP" sz="700" dirty="0">
                <a:latin typeface="Helvetica" pitchFamily="2" charset="0"/>
              </a:rPr>
              <a:t>6</a:t>
            </a:r>
          </a:p>
        </p:txBody>
      </p:sp>
      <p:sp>
        <p:nvSpPr>
          <p:cNvPr id="117" name="テキスト ボックス 116">
            <a:extLst>
              <a:ext uri="{FF2B5EF4-FFF2-40B4-BE49-F238E27FC236}">
                <a16:creationId xmlns:a16="http://schemas.microsoft.com/office/drawing/2014/main" id="{41E90055-0D3F-7BCD-FD05-E6B9DCB3F5BC}"/>
              </a:ext>
            </a:extLst>
          </p:cNvPr>
          <p:cNvSpPr txBox="1"/>
          <p:nvPr/>
        </p:nvSpPr>
        <p:spPr>
          <a:xfrm>
            <a:off x="5640893" y="3222112"/>
            <a:ext cx="284053" cy="200055"/>
          </a:xfrm>
          <a:prstGeom prst="rect">
            <a:avLst/>
          </a:prstGeom>
          <a:noFill/>
        </p:spPr>
        <p:txBody>
          <a:bodyPr wrap="none" rtlCol="0">
            <a:spAutoFit/>
          </a:bodyPr>
          <a:lstStyle/>
          <a:p>
            <a:pPr algn="ctr"/>
            <a:r>
              <a:rPr kumimoji="1" lang="en-US" altLang="ja-JP" sz="700" dirty="0">
                <a:latin typeface="Helvetica" pitchFamily="2" charset="0"/>
              </a:rPr>
              <a:t>93</a:t>
            </a:r>
          </a:p>
        </p:txBody>
      </p:sp>
      <p:sp>
        <p:nvSpPr>
          <p:cNvPr id="118" name="テキスト ボックス 117">
            <a:extLst>
              <a:ext uri="{FF2B5EF4-FFF2-40B4-BE49-F238E27FC236}">
                <a16:creationId xmlns:a16="http://schemas.microsoft.com/office/drawing/2014/main" id="{5D5FAD2C-C4B8-33C4-6FE8-9CAF34929A63}"/>
              </a:ext>
            </a:extLst>
          </p:cNvPr>
          <p:cNvSpPr txBox="1"/>
          <p:nvPr/>
        </p:nvSpPr>
        <p:spPr>
          <a:xfrm>
            <a:off x="5640893" y="4325878"/>
            <a:ext cx="284053" cy="200055"/>
          </a:xfrm>
          <a:prstGeom prst="rect">
            <a:avLst/>
          </a:prstGeom>
          <a:noFill/>
        </p:spPr>
        <p:txBody>
          <a:bodyPr wrap="none" rtlCol="0">
            <a:spAutoFit/>
          </a:bodyPr>
          <a:lstStyle/>
          <a:p>
            <a:pPr algn="ctr"/>
            <a:r>
              <a:rPr kumimoji="1" lang="en-US" altLang="ja-JP" sz="700" dirty="0">
                <a:latin typeface="Helvetica" pitchFamily="2" charset="0"/>
              </a:rPr>
              <a:t>97</a:t>
            </a:r>
          </a:p>
        </p:txBody>
      </p:sp>
      <p:sp>
        <p:nvSpPr>
          <p:cNvPr id="119" name="テキスト ボックス 118">
            <a:extLst>
              <a:ext uri="{FF2B5EF4-FFF2-40B4-BE49-F238E27FC236}">
                <a16:creationId xmlns:a16="http://schemas.microsoft.com/office/drawing/2014/main" id="{D03DD605-C57A-219E-E801-8D94FBDC961D}"/>
              </a:ext>
            </a:extLst>
          </p:cNvPr>
          <p:cNvSpPr txBox="1"/>
          <p:nvPr/>
        </p:nvSpPr>
        <p:spPr>
          <a:xfrm>
            <a:off x="5665738" y="3952334"/>
            <a:ext cx="234360" cy="200055"/>
          </a:xfrm>
          <a:prstGeom prst="rect">
            <a:avLst/>
          </a:prstGeom>
          <a:noFill/>
        </p:spPr>
        <p:txBody>
          <a:bodyPr wrap="none" rtlCol="0">
            <a:spAutoFit/>
          </a:bodyPr>
          <a:lstStyle/>
          <a:p>
            <a:pPr algn="ctr"/>
            <a:r>
              <a:rPr kumimoji="1" lang="en-US" altLang="ja-JP" sz="700" dirty="0">
                <a:latin typeface="Helvetica" pitchFamily="2" charset="0"/>
              </a:rPr>
              <a:t>4</a:t>
            </a:r>
          </a:p>
        </p:txBody>
      </p:sp>
      <p:sp>
        <p:nvSpPr>
          <p:cNvPr id="120" name="テキスト ボックス 119">
            <a:extLst>
              <a:ext uri="{FF2B5EF4-FFF2-40B4-BE49-F238E27FC236}">
                <a16:creationId xmlns:a16="http://schemas.microsoft.com/office/drawing/2014/main" id="{254A68E5-DA4E-16CA-C4A5-AA27A0BB2A14}"/>
              </a:ext>
            </a:extLst>
          </p:cNvPr>
          <p:cNvSpPr txBox="1"/>
          <p:nvPr/>
        </p:nvSpPr>
        <p:spPr>
          <a:xfrm>
            <a:off x="5478396" y="3511037"/>
            <a:ext cx="234360" cy="200055"/>
          </a:xfrm>
          <a:prstGeom prst="rect">
            <a:avLst/>
          </a:prstGeom>
          <a:noFill/>
        </p:spPr>
        <p:txBody>
          <a:bodyPr wrap="none" rtlCol="0">
            <a:spAutoFit/>
          </a:bodyPr>
          <a:lstStyle/>
          <a:p>
            <a:pPr algn="ctr"/>
            <a:r>
              <a:rPr kumimoji="1" lang="en-US" altLang="ja-JP" sz="700" dirty="0">
                <a:latin typeface="Helvetica" pitchFamily="2" charset="0"/>
              </a:rPr>
              <a:t>0</a:t>
            </a:r>
          </a:p>
        </p:txBody>
      </p:sp>
      <p:sp>
        <p:nvSpPr>
          <p:cNvPr id="121" name="テキスト ボックス 120">
            <a:extLst>
              <a:ext uri="{FF2B5EF4-FFF2-40B4-BE49-F238E27FC236}">
                <a16:creationId xmlns:a16="http://schemas.microsoft.com/office/drawing/2014/main" id="{EDAB5B21-6596-8290-0A14-8C0B84F8E89C}"/>
              </a:ext>
            </a:extLst>
          </p:cNvPr>
          <p:cNvSpPr txBox="1"/>
          <p:nvPr/>
        </p:nvSpPr>
        <p:spPr>
          <a:xfrm>
            <a:off x="5850425" y="3520562"/>
            <a:ext cx="284053" cy="200055"/>
          </a:xfrm>
          <a:prstGeom prst="rect">
            <a:avLst/>
          </a:prstGeom>
          <a:noFill/>
        </p:spPr>
        <p:txBody>
          <a:bodyPr wrap="none" rtlCol="0">
            <a:spAutoFit/>
          </a:bodyPr>
          <a:lstStyle/>
          <a:p>
            <a:pPr algn="ctr"/>
            <a:r>
              <a:rPr kumimoji="1" lang="en-US" altLang="ja-JP" sz="700" dirty="0">
                <a:latin typeface="Helvetica" pitchFamily="2" charset="0"/>
              </a:rPr>
              <a:t>49</a:t>
            </a:r>
          </a:p>
        </p:txBody>
      </p:sp>
      <p:sp>
        <p:nvSpPr>
          <p:cNvPr id="122" name="テキスト ボックス 121">
            <a:extLst>
              <a:ext uri="{FF2B5EF4-FFF2-40B4-BE49-F238E27FC236}">
                <a16:creationId xmlns:a16="http://schemas.microsoft.com/office/drawing/2014/main" id="{D7151F3A-0C51-2005-561D-2F63056DE900}"/>
              </a:ext>
            </a:extLst>
          </p:cNvPr>
          <p:cNvSpPr txBox="1"/>
          <p:nvPr/>
        </p:nvSpPr>
        <p:spPr>
          <a:xfrm>
            <a:off x="5459901" y="4066662"/>
            <a:ext cx="284053" cy="200055"/>
          </a:xfrm>
          <a:prstGeom prst="rect">
            <a:avLst/>
          </a:prstGeom>
          <a:noFill/>
        </p:spPr>
        <p:txBody>
          <a:bodyPr wrap="none" rtlCol="0">
            <a:spAutoFit/>
          </a:bodyPr>
          <a:lstStyle/>
          <a:p>
            <a:pPr algn="ctr"/>
            <a:r>
              <a:rPr kumimoji="1" lang="en-US" altLang="ja-JP" sz="700" dirty="0">
                <a:latin typeface="Helvetica" pitchFamily="2" charset="0"/>
              </a:rPr>
              <a:t>40</a:t>
            </a:r>
          </a:p>
        </p:txBody>
      </p:sp>
      <p:sp>
        <p:nvSpPr>
          <p:cNvPr id="123" name="テキスト ボックス 122">
            <a:extLst>
              <a:ext uri="{FF2B5EF4-FFF2-40B4-BE49-F238E27FC236}">
                <a16:creationId xmlns:a16="http://schemas.microsoft.com/office/drawing/2014/main" id="{1D7952DF-36CC-0F37-E4C2-E9CF5CF044C9}"/>
              </a:ext>
            </a:extLst>
          </p:cNvPr>
          <p:cNvSpPr txBox="1"/>
          <p:nvPr/>
        </p:nvSpPr>
        <p:spPr>
          <a:xfrm>
            <a:off x="5868921" y="4073012"/>
            <a:ext cx="234360" cy="200055"/>
          </a:xfrm>
          <a:prstGeom prst="rect">
            <a:avLst/>
          </a:prstGeom>
          <a:noFill/>
        </p:spPr>
        <p:txBody>
          <a:bodyPr wrap="none" rtlCol="0">
            <a:spAutoFit/>
          </a:bodyPr>
          <a:lstStyle/>
          <a:p>
            <a:pPr algn="ctr"/>
            <a:r>
              <a:rPr kumimoji="1" lang="en-US" altLang="ja-JP" sz="700" dirty="0">
                <a:latin typeface="Helvetica" pitchFamily="2" charset="0"/>
              </a:rPr>
              <a:t>0</a:t>
            </a:r>
          </a:p>
        </p:txBody>
      </p:sp>
      <p:cxnSp>
        <p:nvCxnSpPr>
          <p:cNvPr id="124" name="直線コネクタ 123">
            <a:extLst>
              <a:ext uri="{FF2B5EF4-FFF2-40B4-BE49-F238E27FC236}">
                <a16:creationId xmlns:a16="http://schemas.microsoft.com/office/drawing/2014/main" id="{BD47D694-C5FC-113F-3D8D-3ABA3B68ED6A}"/>
              </a:ext>
            </a:extLst>
          </p:cNvPr>
          <p:cNvCxnSpPr>
            <a:cxnSpLocks/>
          </p:cNvCxnSpPr>
          <p:nvPr/>
        </p:nvCxnSpPr>
        <p:spPr>
          <a:xfrm flipH="1">
            <a:off x="6060816" y="3311037"/>
            <a:ext cx="279400" cy="26035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5" name="直線コネクタ 124">
            <a:extLst>
              <a:ext uri="{FF2B5EF4-FFF2-40B4-BE49-F238E27FC236}">
                <a16:creationId xmlns:a16="http://schemas.microsoft.com/office/drawing/2014/main" id="{6D89B809-F503-73B4-4B21-60C7AC2C85BE}"/>
              </a:ext>
            </a:extLst>
          </p:cNvPr>
          <p:cNvCxnSpPr>
            <a:cxnSpLocks/>
          </p:cNvCxnSpPr>
          <p:nvPr/>
        </p:nvCxnSpPr>
        <p:spPr>
          <a:xfrm flipH="1" flipV="1">
            <a:off x="5214034" y="3432144"/>
            <a:ext cx="475559" cy="418938"/>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6" name="直線コネクタ 125">
            <a:extLst>
              <a:ext uri="{FF2B5EF4-FFF2-40B4-BE49-F238E27FC236}">
                <a16:creationId xmlns:a16="http://schemas.microsoft.com/office/drawing/2014/main" id="{436DB7E9-0D7B-26BD-91F3-9BC31E9C0ED8}"/>
              </a:ext>
            </a:extLst>
          </p:cNvPr>
          <p:cNvCxnSpPr>
            <a:cxnSpLocks/>
          </p:cNvCxnSpPr>
          <p:nvPr/>
        </p:nvCxnSpPr>
        <p:spPr>
          <a:xfrm flipH="1" flipV="1">
            <a:off x="5826109" y="4068248"/>
            <a:ext cx="628359" cy="191151"/>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7" name="直線コネクタ 126">
            <a:extLst>
              <a:ext uri="{FF2B5EF4-FFF2-40B4-BE49-F238E27FC236}">
                <a16:creationId xmlns:a16="http://schemas.microsoft.com/office/drawing/2014/main" id="{51130FBA-404C-8B19-F887-B4DC46111482}"/>
              </a:ext>
            </a:extLst>
          </p:cNvPr>
          <p:cNvCxnSpPr>
            <a:cxnSpLocks/>
          </p:cNvCxnSpPr>
          <p:nvPr/>
        </p:nvCxnSpPr>
        <p:spPr>
          <a:xfrm flipV="1">
            <a:off x="5251796" y="4166689"/>
            <a:ext cx="272828" cy="192932"/>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128" name="テキスト ボックス 127">
            <a:extLst>
              <a:ext uri="{FF2B5EF4-FFF2-40B4-BE49-F238E27FC236}">
                <a16:creationId xmlns:a16="http://schemas.microsoft.com/office/drawing/2014/main" id="{140E30DD-A197-CE26-05A8-8A75AB6E803C}"/>
              </a:ext>
            </a:extLst>
          </p:cNvPr>
          <p:cNvSpPr txBox="1"/>
          <p:nvPr/>
        </p:nvSpPr>
        <p:spPr>
          <a:xfrm>
            <a:off x="-15343" y="2539867"/>
            <a:ext cx="364202" cy="246221"/>
          </a:xfrm>
          <a:prstGeom prst="rect">
            <a:avLst/>
          </a:prstGeom>
          <a:noFill/>
        </p:spPr>
        <p:txBody>
          <a:bodyPr wrap="none" rtlCol="0">
            <a:spAutoFit/>
          </a:bodyPr>
          <a:lstStyle/>
          <a:p>
            <a:r>
              <a:rPr kumimoji="1" lang="en-US" altLang="ja-JP" sz="1000" b="1" dirty="0">
                <a:latin typeface="Helvetica" pitchFamily="2" charset="0"/>
              </a:rPr>
              <a:t>(B)</a:t>
            </a:r>
            <a:endParaRPr kumimoji="1" lang="ja-JP" altLang="en-US" sz="1000" b="1">
              <a:latin typeface="Helvetica" pitchFamily="2" charset="0"/>
            </a:endParaRPr>
          </a:p>
        </p:txBody>
      </p:sp>
      <p:sp>
        <p:nvSpPr>
          <p:cNvPr id="129" name="テキスト ボックス 128">
            <a:extLst>
              <a:ext uri="{FF2B5EF4-FFF2-40B4-BE49-F238E27FC236}">
                <a16:creationId xmlns:a16="http://schemas.microsoft.com/office/drawing/2014/main" id="{482DC6A9-2F5C-A7B1-1F90-539077EF731D}"/>
              </a:ext>
            </a:extLst>
          </p:cNvPr>
          <p:cNvSpPr txBox="1"/>
          <p:nvPr/>
        </p:nvSpPr>
        <p:spPr>
          <a:xfrm>
            <a:off x="275794" y="2583246"/>
            <a:ext cx="1176925" cy="159462"/>
          </a:xfrm>
          <a:prstGeom prst="rect">
            <a:avLst/>
          </a:prstGeom>
          <a:noFill/>
          <a:ln w="9525">
            <a:solidFill>
              <a:schemeClr val="tx1">
                <a:lumMod val="50000"/>
                <a:lumOff val="50000"/>
              </a:schemeClr>
            </a:solidFill>
          </a:ln>
        </p:spPr>
        <p:txBody>
          <a:bodyPr wrap="none" tIns="18000" bIns="18000" rtlCol="0">
            <a:spAutoFit/>
          </a:bodyPr>
          <a:lstStyle/>
          <a:p>
            <a:pPr algn="ctr"/>
            <a:r>
              <a:rPr kumimoji="1" lang="en-US" altLang="ja-JP" sz="800" b="1" dirty="0">
                <a:latin typeface="Helvetica" pitchFamily="2" charset="0"/>
              </a:rPr>
              <a:t>intron retention (SP)</a:t>
            </a:r>
            <a:endParaRPr kumimoji="1" lang="ja-JP" altLang="en-US" sz="800" b="1">
              <a:latin typeface="Helvetica" pitchFamily="2" charset="0"/>
            </a:endParaRPr>
          </a:p>
        </p:txBody>
      </p:sp>
      <p:sp>
        <p:nvSpPr>
          <p:cNvPr id="130" name="テキスト ボックス 129">
            <a:extLst>
              <a:ext uri="{FF2B5EF4-FFF2-40B4-BE49-F238E27FC236}">
                <a16:creationId xmlns:a16="http://schemas.microsoft.com/office/drawing/2014/main" id="{5DCC0D00-249A-2DBA-CAF1-99133B7E9A4A}"/>
              </a:ext>
            </a:extLst>
          </p:cNvPr>
          <p:cNvSpPr txBox="1"/>
          <p:nvPr/>
        </p:nvSpPr>
        <p:spPr>
          <a:xfrm>
            <a:off x="13511" y="2721597"/>
            <a:ext cx="306494" cy="246221"/>
          </a:xfrm>
          <a:prstGeom prst="rect">
            <a:avLst/>
          </a:prstGeom>
          <a:noFill/>
        </p:spPr>
        <p:txBody>
          <a:bodyPr wrap="none" rtlCol="0">
            <a:spAutoFit/>
          </a:bodyPr>
          <a:lstStyle/>
          <a:p>
            <a:r>
              <a:rPr kumimoji="1" lang="en-US" altLang="ja-JP" sz="1000" b="1" dirty="0">
                <a:latin typeface="Helvetica" pitchFamily="2" charset="0"/>
              </a:rPr>
              <a:t>(</a:t>
            </a:r>
            <a:r>
              <a:rPr kumimoji="1" lang="en-US" altLang="ja-JP" sz="1000" b="1" dirty="0" err="1">
                <a:latin typeface="Helvetica" pitchFamily="2" charset="0"/>
              </a:rPr>
              <a:t>i</a:t>
            </a:r>
            <a:r>
              <a:rPr kumimoji="1" lang="en-US" altLang="ja-JP" sz="1000" b="1" dirty="0">
                <a:latin typeface="Helvetica" pitchFamily="2" charset="0"/>
              </a:rPr>
              <a:t>)</a:t>
            </a:r>
            <a:endParaRPr kumimoji="1" lang="ja-JP" altLang="en-US" sz="1000" b="1">
              <a:latin typeface="Helvetica" pitchFamily="2" charset="0"/>
            </a:endParaRPr>
          </a:p>
        </p:txBody>
      </p:sp>
      <p:sp>
        <p:nvSpPr>
          <p:cNvPr id="131" name="テキスト ボックス 130">
            <a:extLst>
              <a:ext uri="{FF2B5EF4-FFF2-40B4-BE49-F238E27FC236}">
                <a16:creationId xmlns:a16="http://schemas.microsoft.com/office/drawing/2014/main" id="{B0586181-556C-70A5-1C1F-082903E8E9FC}"/>
              </a:ext>
            </a:extLst>
          </p:cNvPr>
          <p:cNvSpPr txBox="1"/>
          <p:nvPr/>
        </p:nvSpPr>
        <p:spPr>
          <a:xfrm>
            <a:off x="1276337" y="2721597"/>
            <a:ext cx="341760" cy="246221"/>
          </a:xfrm>
          <a:prstGeom prst="rect">
            <a:avLst/>
          </a:prstGeom>
          <a:noFill/>
        </p:spPr>
        <p:txBody>
          <a:bodyPr wrap="none" rtlCol="0">
            <a:spAutoFit/>
          </a:bodyPr>
          <a:lstStyle/>
          <a:p>
            <a:pPr algn="ctr"/>
            <a:r>
              <a:rPr kumimoji="1" lang="en-US" altLang="ja-JP" sz="1000" b="1" dirty="0">
                <a:latin typeface="Helvetica" pitchFamily="2" charset="0"/>
              </a:rPr>
              <a:t>(ii)</a:t>
            </a:r>
            <a:endParaRPr kumimoji="1" lang="ja-JP" altLang="en-US" sz="1000" b="1">
              <a:latin typeface="Helvetica" pitchFamily="2" charset="0"/>
            </a:endParaRPr>
          </a:p>
        </p:txBody>
      </p:sp>
      <p:sp>
        <p:nvSpPr>
          <p:cNvPr id="132" name="テキスト ボックス 131">
            <a:extLst>
              <a:ext uri="{FF2B5EF4-FFF2-40B4-BE49-F238E27FC236}">
                <a16:creationId xmlns:a16="http://schemas.microsoft.com/office/drawing/2014/main" id="{CF2530E9-C467-D074-414C-A5D619DB6E8D}"/>
              </a:ext>
            </a:extLst>
          </p:cNvPr>
          <p:cNvSpPr txBox="1"/>
          <p:nvPr/>
        </p:nvSpPr>
        <p:spPr>
          <a:xfrm>
            <a:off x="4374155" y="2721597"/>
            <a:ext cx="377026" cy="246221"/>
          </a:xfrm>
          <a:prstGeom prst="rect">
            <a:avLst/>
          </a:prstGeom>
          <a:noFill/>
        </p:spPr>
        <p:txBody>
          <a:bodyPr wrap="none" rtlCol="0">
            <a:spAutoFit/>
          </a:bodyPr>
          <a:lstStyle/>
          <a:p>
            <a:pPr algn="ctr"/>
            <a:r>
              <a:rPr kumimoji="1" lang="en-US" altLang="ja-JP" sz="1000" b="1" dirty="0">
                <a:latin typeface="Helvetica" pitchFamily="2" charset="0"/>
              </a:rPr>
              <a:t>(iii)</a:t>
            </a:r>
            <a:endParaRPr kumimoji="1" lang="ja-JP" altLang="en-US" sz="1000" b="1">
              <a:latin typeface="Helvetica" pitchFamily="2" charset="0"/>
            </a:endParaRPr>
          </a:p>
        </p:txBody>
      </p:sp>
      <p:sp>
        <p:nvSpPr>
          <p:cNvPr id="133" name="テキスト ボックス 132">
            <a:extLst>
              <a:ext uri="{FF2B5EF4-FFF2-40B4-BE49-F238E27FC236}">
                <a16:creationId xmlns:a16="http://schemas.microsoft.com/office/drawing/2014/main" id="{B1DCAAC7-32A0-EE76-2D79-65E5940B5A46}"/>
              </a:ext>
            </a:extLst>
          </p:cNvPr>
          <p:cNvSpPr txBox="1"/>
          <p:nvPr/>
        </p:nvSpPr>
        <p:spPr>
          <a:xfrm>
            <a:off x="1294344" y="2959367"/>
            <a:ext cx="1026242" cy="184666"/>
          </a:xfrm>
          <a:prstGeom prst="rect">
            <a:avLst/>
          </a:prstGeom>
          <a:noFill/>
        </p:spPr>
        <p:txBody>
          <a:bodyPr wrap="none" rtlCol="0">
            <a:spAutoFit/>
          </a:bodyPr>
          <a:lstStyle/>
          <a:p>
            <a:pPr algn="ctr"/>
            <a:r>
              <a:rPr lang="en" altLang="ja-JP" sz="600" u="none" strike="noStrike" dirty="0">
                <a:solidFill>
                  <a:srgbClr val="000000"/>
                </a:solidFill>
                <a:effectLst/>
                <a:latin typeface="Helvetica Light" panose="020B0403020202020204" pitchFamily="34" charset="0"/>
                <a:ea typeface="Meiryo" panose="020B0604030504040204" pitchFamily="34" charset="-128"/>
              </a:rPr>
              <a:t>Non-gravitational effects</a:t>
            </a:r>
            <a:endParaRPr kumimoji="1" lang="ja-JP" altLang="en-US" sz="600">
              <a:latin typeface="Helvetica Light" panose="020B0403020202020204" pitchFamily="34" charset="0"/>
              <a:ea typeface="Meiryo" panose="020B0604030504040204" pitchFamily="34" charset="-128"/>
            </a:endParaRPr>
          </a:p>
        </p:txBody>
      </p:sp>
      <p:sp>
        <p:nvSpPr>
          <p:cNvPr id="134" name="テキスト ボックス 133">
            <a:extLst>
              <a:ext uri="{FF2B5EF4-FFF2-40B4-BE49-F238E27FC236}">
                <a16:creationId xmlns:a16="http://schemas.microsoft.com/office/drawing/2014/main" id="{C31CA1A1-0B78-918F-1781-29804BB9FB14}"/>
              </a:ext>
            </a:extLst>
          </p:cNvPr>
          <p:cNvSpPr txBox="1"/>
          <p:nvPr/>
        </p:nvSpPr>
        <p:spPr>
          <a:xfrm>
            <a:off x="3065312" y="2954051"/>
            <a:ext cx="721672" cy="184666"/>
          </a:xfrm>
          <a:prstGeom prst="rect">
            <a:avLst/>
          </a:prstGeom>
          <a:noFill/>
        </p:spPr>
        <p:txBody>
          <a:bodyPr wrap="none" rtlCol="0">
            <a:spAutoFit/>
          </a:bodyPr>
          <a:lstStyle/>
          <a:p>
            <a:pPr algn="ctr"/>
            <a:r>
              <a:rPr lang="en" altLang="ja-JP" sz="600" u="none" strike="noStrike" dirty="0">
                <a:solidFill>
                  <a:srgbClr val="000000"/>
                </a:solidFill>
                <a:effectLst/>
                <a:latin typeface="Helvetica Light" panose="020B0403020202020204" pitchFamily="34" charset="0"/>
                <a:ea typeface="Meiryo" panose="020B0604030504040204" pitchFamily="34" charset="-128"/>
              </a:rPr>
              <a:t>Partial recovery</a:t>
            </a:r>
            <a:endParaRPr kumimoji="1" lang="ja-JP" altLang="en-US" sz="600">
              <a:latin typeface="Helvetica Light" panose="020B0403020202020204" pitchFamily="34" charset="0"/>
              <a:ea typeface="Meiryo" panose="020B0604030504040204" pitchFamily="34" charset="-128"/>
            </a:endParaRPr>
          </a:p>
        </p:txBody>
      </p:sp>
      <p:sp>
        <p:nvSpPr>
          <p:cNvPr id="135" name="テキスト ボックス 134">
            <a:extLst>
              <a:ext uri="{FF2B5EF4-FFF2-40B4-BE49-F238E27FC236}">
                <a16:creationId xmlns:a16="http://schemas.microsoft.com/office/drawing/2014/main" id="{5C525742-1EF0-BCC0-2025-3B3A5CB2FF7C}"/>
              </a:ext>
            </a:extLst>
          </p:cNvPr>
          <p:cNvSpPr txBox="1"/>
          <p:nvPr/>
        </p:nvSpPr>
        <p:spPr>
          <a:xfrm>
            <a:off x="1353031" y="4011794"/>
            <a:ext cx="841897" cy="184666"/>
          </a:xfrm>
          <a:prstGeom prst="rect">
            <a:avLst/>
          </a:prstGeom>
          <a:noFill/>
        </p:spPr>
        <p:txBody>
          <a:bodyPr wrap="none" rtlCol="0">
            <a:spAutoFit/>
          </a:bodyPr>
          <a:lstStyle/>
          <a:p>
            <a:pPr algn="ctr"/>
            <a:r>
              <a:rPr lang="en" altLang="ja-JP" sz="600" u="none" strike="noStrike" dirty="0">
                <a:solidFill>
                  <a:srgbClr val="000000"/>
                </a:solidFill>
                <a:effectLst/>
                <a:latin typeface="Helvetica Light" panose="020B0403020202020204" pitchFamily="34" charset="0"/>
                <a:ea typeface="Meiryo" panose="020B0604030504040204" pitchFamily="34" charset="-128"/>
              </a:rPr>
              <a:t>Complete recovery</a:t>
            </a:r>
            <a:endParaRPr kumimoji="1" lang="ja-JP" altLang="en-US" sz="600">
              <a:latin typeface="Helvetica Light" panose="020B0403020202020204" pitchFamily="34" charset="0"/>
              <a:ea typeface="Meiryo" panose="020B0604030504040204" pitchFamily="34" charset="-128"/>
            </a:endParaRPr>
          </a:p>
        </p:txBody>
      </p:sp>
      <p:sp>
        <p:nvSpPr>
          <p:cNvPr id="136" name="テキスト ボックス 135">
            <a:extLst>
              <a:ext uri="{FF2B5EF4-FFF2-40B4-BE49-F238E27FC236}">
                <a16:creationId xmlns:a16="http://schemas.microsoft.com/office/drawing/2014/main" id="{A254D2E8-81F3-B709-0F31-51F559C6AD14}"/>
              </a:ext>
            </a:extLst>
          </p:cNvPr>
          <p:cNvSpPr txBox="1"/>
          <p:nvPr/>
        </p:nvSpPr>
        <p:spPr>
          <a:xfrm>
            <a:off x="3068892" y="4207709"/>
            <a:ext cx="1300356" cy="184666"/>
          </a:xfrm>
          <a:prstGeom prst="rect">
            <a:avLst/>
          </a:prstGeom>
          <a:noFill/>
        </p:spPr>
        <p:txBody>
          <a:bodyPr wrap="none" rtlCol="0">
            <a:spAutoFit/>
          </a:bodyPr>
          <a:lstStyle/>
          <a:p>
            <a:pPr algn="ctr"/>
            <a:r>
              <a:rPr lang="en" altLang="ja-JP" sz="600" dirty="0">
                <a:solidFill>
                  <a:srgbClr val="000000"/>
                </a:solidFill>
                <a:latin typeface="Helvetica Light" panose="020B0403020202020204" pitchFamily="34" charset="0"/>
                <a:ea typeface="Meiryo" panose="020B0604030504040204" pitchFamily="34" charset="-128"/>
              </a:rPr>
              <a:t>Effects of centrifuges and others</a:t>
            </a:r>
            <a:endParaRPr kumimoji="1" lang="ja-JP" altLang="en-US" sz="600">
              <a:latin typeface="Helvetica Light" panose="020B0403020202020204" pitchFamily="34" charset="0"/>
              <a:ea typeface="Meiryo" panose="020B0604030504040204" pitchFamily="34" charset="-128"/>
            </a:endParaRPr>
          </a:p>
        </p:txBody>
      </p:sp>
      <p:sp>
        <p:nvSpPr>
          <p:cNvPr id="137" name="テキスト ボックス 136">
            <a:extLst>
              <a:ext uri="{FF2B5EF4-FFF2-40B4-BE49-F238E27FC236}">
                <a16:creationId xmlns:a16="http://schemas.microsoft.com/office/drawing/2014/main" id="{8D02F6E3-84DD-9DAA-F3A3-E9D91A36D36B}"/>
              </a:ext>
            </a:extLst>
          </p:cNvPr>
          <p:cNvSpPr txBox="1"/>
          <p:nvPr/>
        </p:nvSpPr>
        <p:spPr>
          <a:xfrm>
            <a:off x="5958462" y="2991822"/>
            <a:ext cx="1300356" cy="184666"/>
          </a:xfrm>
          <a:prstGeom prst="rect">
            <a:avLst/>
          </a:prstGeom>
          <a:noFill/>
        </p:spPr>
        <p:txBody>
          <a:bodyPr wrap="none" rtlCol="0">
            <a:spAutoFit/>
          </a:bodyPr>
          <a:lstStyle/>
          <a:p>
            <a:pPr algn="ctr"/>
            <a:r>
              <a:rPr lang="en" altLang="ja-JP" sz="600" dirty="0">
                <a:solidFill>
                  <a:srgbClr val="000000"/>
                </a:solidFill>
                <a:latin typeface="Helvetica Light" panose="020B0403020202020204" pitchFamily="34" charset="0"/>
                <a:ea typeface="Meiryo" panose="020B0604030504040204" pitchFamily="34" charset="-128"/>
              </a:rPr>
              <a:t>Effects of centrifuges and others</a:t>
            </a:r>
            <a:endParaRPr kumimoji="1" lang="ja-JP" altLang="en-US" sz="600">
              <a:latin typeface="Helvetica Light" panose="020B0403020202020204" pitchFamily="34" charset="0"/>
              <a:ea typeface="Meiryo" panose="020B0604030504040204" pitchFamily="34" charset="-128"/>
            </a:endParaRPr>
          </a:p>
        </p:txBody>
      </p:sp>
      <p:sp>
        <p:nvSpPr>
          <p:cNvPr id="138" name="テキスト ボックス 137">
            <a:extLst>
              <a:ext uri="{FF2B5EF4-FFF2-40B4-BE49-F238E27FC236}">
                <a16:creationId xmlns:a16="http://schemas.microsoft.com/office/drawing/2014/main" id="{2C98BF9E-8A12-0C18-D13A-5F8D2DD51CA7}"/>
              </a:ext>
            </a:extLst>
          </p:cNvPr>
          <p:cNvSpPr txBox="1"/>
          <p:nvPr/>
        </p:nvSpPr>
        <p:spPr>
          <a:xfrm>
            <a:off x="4562058" y="3080141"/>
            <a:ext cx="841897" cy="184666"/>
          </a:xfrm>
          <a:prstGeom prst="rect">
            <a:avLst/>
          </a:prstGeom>
          <a:noFill/>
        </p:spPr>
        <p:txBody>
          <a:bodyPr wrap="none" rtlCol="0">
            <a:spAutoFit/>
          </a:bodyPr>
          <a:lstStyle/>
          <a:p>
            <a:pPr algn="ctr"/>
            <a:r>
              <a:rPr lang="en" altLang="ja-JP" sz="600" u="none" strike="noStrike" dirty="0">
                <a:solidFill>
                  <a:srgbClr val="000000"/>
                </a:solidFill>
                <a:effectLst/>
                <a:latin typeface="Helvetica Light" panose="020B0403020202020204" pitchFamily="34" charset="0"/>
                <a:ea typeface="Meiryo" panose="020B0604030504040204" pitchFamily="34" charset="-128"/>
              </a:rPr>
              <a:t>Complete recovery</a:t>
            </a:r>
            <a:endParaRPr kumimoji="1" lang="ja-JP" altLang="en-US" sz="600">
              <a:latin typeface="Helvetica Light" panose="020B0403020202020204" pitchFamily="34" charset="0"/>
              <a:ea typeface="Meiryo" panose="020B0604030504040204" pitchFamily="34" charset="-128"/>
            </a:endParaRPr>
          </a:p>
        </p:txBody>
      </p:sp>
      <p:sp>
        <p:nvSpPr>
          <p:cNvPr id="139" name="テキスト ボックス 138">
            <a:extLst>
              <a:ext uri="{FF2B5EF4-FFF2-40B4-BE49-F238E27FC236}">
                <a16:creationId xmlns:a16="http://schemas.microsoft.com/office/drawing/2014/main" id="{E08A0DBE-219E-9A99-3AD8-EA22F5932C2C}"/>
              </a:ext>
            </a:extLst>
          </p:cNvPr>
          <p:cNvSpPr txBox="1"/>
          <p:nvPr/>
        </p:nvSpPr>
        <p:spPr>
          <a:xfrm>
            <a:off x="4382601" y="4201571"/>
            <a:ext cx="1026242" cy="184666"/>
          </a:xfrm>
          <a:prstGeom prst="rect">
            <a:avLst/>
          </a:prstGeom>
          <a:noFill/>
        </p:spPr>
        <p:txBody>
          <a:bodyPr wrap="none" rtlCol="0">
            <a:spAutoFit/>
          </a:bodyPr>
          <a:lstStyle/>
          <a:p>
            <a:pPr algn="ctr"/>
            <a:r>
              <a:rPr lang="en" altLang="ja-JP" sz="600" u="none" strike="noStrike" dirty="0">
                <a:solidFill>
                  <a:srgbClr val="000000"/>
                </a:solidFill>
                <a:effectLst/>
                <a:latin typeface="Helvetica Light" panose="020B0403020202020204" pitchFamily="34" charset="0"/>
                <a:ea typeface="Meiryo" panose="020B0604030504040204" pitchFamily="34" charset="-128"/>
              </a:rPr>
              <a:t>Non-gravitational effects</a:t>
            </a:r>
            <a:endParaRPr kumimoji="1" lang="ja-JP" altLang="en-US" sz="600">
              <a:latin typeface="Helvetica Light" panose="020B0403020202020204" pitchFamily="34" charset="0"/>
              <a:ea typeface="Meiryo" panose="020B0604030504040204" pitchFamily="34" charset="-128"/>
            </a:endParaRPr>
          </a:p>
        </p:txBody>
      </p:sp>
      <p:sp>
        <p:nvSpPr>
          <p:cNvPr id="140" name="テキスト ボックス 139">
            <a:extLst>
              <a:ext uri="{FF2B5EF4-FFF2-40B4-BE49-F238E27FC236}">
                <a16:creationId xmlns:a16="http://schemas.microsoft.com/office/drawing/2014/main" id="{C823ACD5-D831-3406-80B7-B8050CA22A1D}"/>
              </a:ext>
            </a:extLst>
          </p:cNvPr>
          <p:cNvSpPr txBox="1"/>
          <p:nvPr/>
        </p:nvSpPr>
        <p:spPr>
          <a:xfrm>
            <a:off x="6358118" y="4109625"/>
            <a:ext cx="721672" cy="184666"/>
          </a:xfrm>
          <a:prstGeom prst="rect">
            <a:avLst/>
          </a:prstGeom>
          <a:noFill/>
        </p:spPr>
        <p:txBody>
          <a:bodyPr wrap="none" rtlCol="0">
            <a:spAutoFit/>
          </a:bodyPr>
          <a:lstStyle/>
          <a:p>
            <a:pPr algn="ctr"/>
            <a:r>
              <a:rPr lang="en" altLang="ja-JP" sz="600" u="none" strike="noStrike" dirty="0">
                <a:solidFill>
                  <a:srgbClr val="000000"/>
                </a:solidFill>
                <a:effectLst/>
                <a:latin typeface="Helvetica Light" panose="020B0403020202020204" pitchFamily="34" charset="0"/>
                <a:ea typeface="Meiryo" panose="020B0604030504040204" pitchFamily="34" charset="-128"/>
              </a:rPr>
              <a:t>Partial recovery</a:t>
            </a:r>
            <a:endParaRPr kumimoji="1" lang="ja-JP" altLang="en-US" sz="600">
              <a:latin typeface="Helvetica Light" panose="020B0403020202020204" pitchFamily="34" charset="0"/>
              <a:ea typeface="Meiryo" panose="020B0604030504040204" pitchFamily="34" charset="-128"/>
            </a:endParaRPr>
          </a:p>
        </p:txBody>
      </p:sp>
      <p:pic>
        <p:nvPicPr>
          <p:cNvPr id="144" name="図 143" descr="グラフ, 箱ひげ図&#10;&#10;AI によって生成されたコンテンツは間違っている可能性があります。">
            <a:extLst>
              <a:ext uri="{FF2B5EF4-FFF2-40B4-BE49-F238E27FC236}">
                <a16:creationId xmlns:a16="http://schemas.microsoft.com/office/drawing/2014/main" id="{F6E1BE8A-83C0-2D3A-13B2-9ED37B9ADCEA}"/>
              </a:ext>
            </a:extLst>
          </p:cNvPr>
          <p:cNvPicPr>
            <a:picLocks noChangeAspect="1"/>
          </p:cNvPicPr>
          <p:nvPr/>
        </p:nvPicPr>
        <p:blipFill>
          <a:blip r:embed="rId2"/>
          <a:stretch>
            <a:fillRect/>
          </a:stretch>
        </p:blipFill>
        <p:spPr>
          <a:xfrm>
            <a:off x="6212751" y="5645349"/>
            <a:ext cx="697230" cy="348615"/>
          </a:xfrm>
          <a:prstGeom prst="rect">
            <a:avLst/>
          </a:prstGeom>
        </p:spPr>
      </p:pic>
      <p:pic>
        <p:nvPicPr>
          <p:cNvPr id="145" name="図 144" descr="グラフ, 棒グラフ, 箱ひげ図&#10;&#10;AI によって生成されたコンテンツは間違っている可能性があります。">
            <a:extLst>
              <a:ext uri="{FF2B5EF4-FFF2-40B4-BE49-F238E27FC236}">
                <a16:creationId xmlns:a16="http://schemas.microsoft.com/office/drawing/2014/main" id="{2EA43199-4E53-EFDD-6E2A-A3F18204208D}"/>
              </a:ext>
            </a:extLst>
          </p:cNvPr>
          <p:cNvPicPr>
            <a:picLocks noChangeAspect="1"/>
          </p:cNvPicPr>
          <p:nvPr/>
        </p:nvPicPr>
        <p:blipFill>
          <a:blip r:embed="rId3"/>
          <a:stretch>
            <a:fillRect/>
          </a:stretch>
        </p:blipFill>
        <p:spPr>
          <a:xfrm>
            <a:off x="6328240" y="6755624"/>
            <a:ext cx="697230" cy="348615"/>
          </a:xfrm>
          <a:prstGeom prst="rect">
            <a:avLst/>
          </a:prstGeom>
        </p:spPr>
      </p:pic>
      <p:pic>
        <p:nvPicPr>
          <p:cNvPr id="146" name="図 145" descr="グラフ, 棒グラフ, 箱ひげ図&#10;&#10;AI によって生成されたコンテンツは間違っている可能性があります。">
            <a:extLst>
              <a:ext uri="{FF2B5EF4-FFF2-40B4-BE49-F238E27FC236}">
                <a16:creationId xmlns:a16="http://schemas.microsoft.com/office/drawing/2014/main" id="{09A61394-E927-0996-F906-27803559D038}"/>
              </a:ext>
            </a:extLst>
          </p:cNvPr>
          <p:cNvPicPr>
            <a:picLocks noChangeAspect="1"/>
          </p:cNvPicPr>
          <p:nvPr/>
        </p:nvPicPr>
        <p:blipFill>
          <a:blip r:embed="rId4"/>
          <a:stretch>
            <a:fillRect/>
          </a:stretch>
        </p:blipFill>
        <p:spPr>
          <a:xfrm>
            <a:off x="4639235" y="6854487"/>
            <a:ext cx="697230" cy="348615"/>
          </a:xfrm>
          <a:prstGeom prst="rect">
            <a:avLst/>
          </a:prstGeom>
        </p:spPr>
      </p:pic>
      <p:pic>
        <p:nvPicPr>
          <p:cNvPr id="147" name="図 146" descr="グラフ, 棒グラフ, 箱ひげ図&#10;&#10;AI によって生成されたコンテンツは間違っている可能性があります。">
            <a:extLst>
              <a:ext uri="{FF2B5EF4-FFF2-40B4-BE49-F238E27FC236}">
                <a16:creationId xmlns:a16="http://schemas.microsoft.com/office/drawing/2014/main" id="{B20C60C3-308C-389E-A961-3A7CF69A6042}"/>
              </a:ext>
            </a:extLst>
          </p:cNvPr>
          <p:cNvPicPr>
            <a:picLocks noChangeAspect="1"/>
          </p:cNvPicPr>
          <p:nvPr/>
        </p:nvPicPr>
        <p:blipFill>
          <a:blip r:embed="rId5"/>
          <a:stretch>
            <a:fillRect/>
          </a:stretch>
        </p:blipFill>
        <p:spPr>
          <a:xfrm>
            <a:off x="4611675" y="5743370"/>
            <a:ext cx="697230" cy="348615"/>
          </a:xfrm>
          <a:prstGeom prst="rect">
            <a:avLst/>
          </a:prstGeom>
        </p:spPr>
      </p:pic>
      <p:pic>
        <p:nvPicPr>
          <p:cNvPr id="148" name="図 147" descr="グラフ, 箱ひげ図&#10;&#10;AI によって生成されたコンテンツは間違っている可能性があります。">
            <a:extLst>
              <a:ext uri="{FF2B5EF4-FFF2-40B4-BE49-F238E27FC236}">
                <a16:creationId xmlns:a16="http://schemas.microsoft.com/office/drawing/2014/main" id="{A57F08DB-112D-D34D-1529-841835419F8F}"/>
              </a:ext>
            </a:extLst>
          </p:cNvPr>
          <p:cNvPicPr>
            <a:picLocks noChangeAspect="1"/>
          </p:cNvPicPr>
          <p:nvPr/>
        </p:nvPicPr>
        <p:blipFill>
          <a:blip r:embed="rId6"/>
          <a:stretch>
            <a:fillRect/>
          </a:stretch>
        </p:blipFill>
        <p:spPr>
          <a:xfrm>
            <a:off x="3017110" y="5605765"/>
            <a:ext cx="774700" cy="387350"/>
          </a:xfrm>
          <a:prstGeom prst="rect">
            <a:avLst/>
          </a:prstGeom>
        </p:spPr>
      </p:pic>
      <p:pic>
        <p:nvPicPr>
          <p:cNvPr id="149" name="図 148" descr="グラフ, 棒グラフ, 箱ひげ図&#10;&#10;AI によって生成されたコンテンツは間違っている可能性があります。">
            <a:extLst>
              <a:ext uri="{FF2B5EF4-FFF2-40B4-BE49-F238E27FC236}">
                <a16:creationId xmlns:a16="http://schemas.microsoft.com/office/drawing/2014/main" id="{6C4EF0D7-7CBF-BE74-2AAD-19721321E3C7}"/>
              </a:ext>
            </a:extLst>
          </p:cNvPr>
          <p:cNvPicPr>
            <a:picLocks noChangeAspect="1"/>
          </p:cNvPicPr>
          <p:nvPr/>
        </p:nvPicPr>
        <p:blipFill>
          <a:blip r:embed="rId7"/>
          <a:stretch>
            <a:fillRect/>
          </a:stretch>
        </p:blipFill>
        <p:spPr>
          <a:xfrm>
            <a:off x="1403808" y="6662731"/>
            <a:ext cx="774700" cy="387350"/>
          </a:xfrm>
          <a:prstGeom prst="rect">
            <a:avLst/>
          </a:prstGeom>
        </p:spPr>
      </p:pic>
      <p:pic>
        <p:nvPicPr>
          <p:cNvPr id="150" name="図 149" descr="グラフ, 箱ひげ図&#10;&#10;AI によって生成されたコンテンツは間違っている可能性があります。">
            <a:extLst>
              <a:ext uri="{FF2B5EF4-FFF2-40B4-BE49-F238E27FC236}">
                <a16:creationId xmlns:a16="http://schemas.microsoft.com/office/drawing/2014/main" id="{E652770D-29A4-295F-B982-4FC72E61BC4F}"/>
              </a:ext>
            </a:extLst>
          </p:cNvPr>
          <p:cNvPicPr>
            <a:picLocks noChangeAspect="1"/>
          </p:cNvPicPr>
          <p:nvPr/>
        </p:nvPicPr>
        <p:blipFill>
          <a:blip r:embed="rId8"/>
          <a:stretch>
            <a:fillRect/>
          </a:stretch>
        </p:blipFill>
        <p:spPr>
          <a:xfrm>
            <a:off x="1396661" y="5607873"/>
            <a:ext cx="774700" cy="387350"/>
          </a:xfrm>
          <a:prstGeom prst="rect">
            <a:avLst/>
          </a:prstGeom>
        </p:spPr>
      </p:pic>
      <p:pic>
        <p:nvPicPr>
          <p:cNvPr id="151" name="図 150" descr="グラフ, 棒グラフ, 箱ひげ図&#10;&#10;AI によって生成されたコンテンツは間違っている可能性があります。">
            <a:extLst>
              <a:ext uri="{FF2B5EF4-FFF2-40B4-BE49-F238E27FC236}">
                <a16:creationId xmlns:a16="http://schemas.microsoft.com/office/drawing/2014/main" id="{DE2584BB-E935-3612-A89A-90CAC867363F}"/>
              </a:ext>
            </a:extLst>
          </p:cNvPr>
          <p:cNvPicPr>
            <a:picLocks noChangeAspect="1"/>
          </p:cNvPicPr>
          <p:nvPr/>
        </p:nvPicPr>
        <p:blipFill>
          <a:blip r:embed="rId9"/>
          <a:stretch>
            <a:fillRect/>
          </a:stretch>
        </p:blipFill>
        <p:spPr>
          <a:xfrm>
            <a:off x="3032201" y="6852896"/>
            <a:ext cx="774700" cy="387350"/>
          </a:xfrm>
          <a:prstGeom prst="rect">
            <a:avLst/>
          </a:prstGeom>
        </p:spPr>
      </p:pic>
      <p:sp>
        <p:nvSpPr>
          <p:cNvPr id="152" name="円/楕円 151">
            <a:extLst>
              <a:ext uri="{FF2B5EF4-FFF2-40B4-BE49-F238E27FC236}">
                <a16:creationId xmlns:a16="http://schemas.microsoft.com/office/drawing/2014/main" id="{B661A236-FDEE-D4A1-0C0E-08BDAAAC1A63}"/>
              </a:ext>
            </a:extLst>
          </p:cNvPr>
          <p:cNvSpPr>
            <a:spLocks noChangeAspect="1"/>
          </p:cNvSpPr>
          <p:nvPr/>
        </p:nvSpPr>
        <p:spPr>
          <a:xfrm>
            <a:off x="2059604" y="6051339"/>
            <a:ext cx="746150" cy="746150"/>
          </a:xfrm>
          <a:prstGeom prst="ellipse">
            <a:avLst/>
          </a:prstGeom>
          <a:solidFill>
            <a:schemeClr val="bg1"/>
          </a:solidFill>
          <a:ln w="25400">
            <a:solidFill>
              <a:srgbClr val="EF55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a:extLst>
              <a:ext uri="{FF2B5EF4-FFF2-40B4-BE49-F238E27FC236}">
                <a16:creationId xmlns:a16="http://schemas.microsoft.com/office/drawing/2014/main" id="{221EB390-E40B-4F2F-7A20-38B443A5BEE2}"/>
              </a:ext>
            </a:extLst>
          </p:cNvPr>
          <p:cNvSpPr>
            <a:spLocks noChangeAspect="1"/>
          </p:cNvSpPr>
          <p:nvPr/>
        </p:nvSpPr>
        <p:spPr>
          <a:xfrm>
            <a:off x="2459260" y="6051339"/>
            <a:ext cx="746150" cy="746150"/>
          </a:xfrm>
          <a:prstGeom prst="ellipse">
            <a:avLst/>
          </a:prstGeom>
          <a:noFill/>
          <a:ln w="25400">
            <a:solidFill>
              <a:srgbClr val="7DBD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テキスト ボックス 153">
            <a:extLst>
              <a:ext uri="{FF2B5EF4-FFF2-40B4-BE49-F238E27FC236}">
                <a16:creationId xmlns:a16="http://schemas.microsoft.com/office/drawing/2014/main" id="{2E4469F4-376D-2FE4-1EE0-45CA8669EDC7}"/>
              </a:ext>
            </a:extLst>
          </p:cNvPr>
          <p:cNvSpPr txBox="1"/>
          <p:nvPr/>
        </p:nvSpPr>
        <p:spPr>
          <a:xfrm>
            <a:off x="2121218" y="6325243"/>
            <a:ext cx="284053" cy="200055"/>
          </a:xfrm>
          <a:prstGeom prst="rect">
            <a:avLst/>
          </a:prstGeom>
          <a:noFill/>
        </p:spPr>
        <p:txBody>
          <a:bodyPr wrap="none" rtlCol="0">
            <a:spAutoFit/>
          </a:bodyPr>
          <a:lstStyle/>
          <a:p>
            <a:pPr algn="ctr"/>
            <a:r>
              <a:rPr kumimoji="1" lang="en-US" altLang="ja-JP" sz="700" dirty="0">
                <a:latin typeface="Helvetica" pitchFamily="2" charset="0"/>
              </a:rPr>
              <a:t>26</a:t>
            </a:r>
            <a:endParaRPr kumimoji="1" lang="ja-JP" altLang="en-US" sz="700">
              <a:latin typeface="Helvetica" pitchFamily="2" charset="0"/>
            </a:endParaRPr>
          </a:p>
        </p:txBody>
      </p:sp>
      <p:sp>
        <p:nvSpPr>
          <p:cNvPr id="155" name="テキスト ボックス 154">
            <a:extLst>
              <a:ext uri="{FF2B5EF4-FFF2-40B4-BE49-F238E27FC236}">
                <a16:creationId xmlns:a16="http://schemas.microsoft.com/office/drawing/2014/main" id="{AAECFC1F-9117-D165-FC3F-DE9CBCBCD10F}"/>
              </a:ext>
            </a:extLst>
          </p:cNvPr>
          <p:cNvSpPr txBox="1"/>
          <p:nvPr/>
        </p:nvSpPr>
        <p:spPr>
          <a:xfrm>
            <a:off x="2859570" y="6325243"/>
            <a:ext cx="284053" cy="200055"/>
          </a:xfrm>
          <a:prstGeom prst="rect">
            <a:avLst/>
          </a:prstGeom>
          <a:noFill/>
        </p:spPr>
        <p:txBody>
          <a:bodyPr wrap="none" rtlCol="0">
            <a:spAutoFit/>
          </a:bodyPr>
          <a:lstStyle/>
          <a:p>
            <a:pPr algn="ctr"/>
            <a:r>
              <a:rPr kumimoji="1" lang="en-US" altLang="ja-JP" sz="700" dirty="0">
                <a:latin typeface="Helvetica" pitchFamily="2" charset="0"/>
              </a:rPr>
              <a:t>34</a:t>
            </a:r>
            <a:endParaRPr kumimoji="1" lang="ja-JP" altLang="en-US" sz="700">
              <a:latin typeface="Helvetica" pitchFamily="2" charset="0"/>
            </a:endParaRPr>
          </a:p>
        </p:txBody>
      </p:sp>
      <p:sp>
        <p:nvSpPr>
          <p:cNvPr id="156" name="テキスト ボックス 155">
            <a:extLst>
              <a:ext uri="{FF2B5EF4-FFF2-40B4-BE49-F238E27FC236}">
                <a16:creationId xmlns:a16="http://schemas.microsoft.com/office/drawing/2014/main" id="{8A39316F-09B2-7C6F-23C5-F602F69C0C14}"/>
              </a:ext>
            </a:extLst>
          </p:cNvPr>
          <p:cNvSpPr txBox="1"/>
          <p:nvPr/>
        </p:nvSpPr>
        <p:spPr>
          <a:xfrm>
            <a:off x="2488184" y="6325243"/>
            <a:ext cx="284053" cy="200055"/>
          </a:xfrm>
          <a:prstGeom prst="rect">
            <a:avLst/>
          </a:prstGeom>
          <a:noFill/>
        </p:spPr>
        <p:txBody>
          <a:bodyPr wrap="none" rtlCol="0">
            <a:spAutoFit/>
          </a:bodyPr>
          <a:lstStyle/>
          <a:p>
            <a:pPr algn="ctr"/>
            <a:r>
              <a:rPr kumimoji="1" lang="en-US" altLang="ja-JP" sz="700" dirty="0">
                <a:latin typeface="Helvetica" pitchFamily="2" charset="0"/>
              </a:rPr>
              <a:t>54</a:t>
            </a:r>
          </a:p>
        </p:txBody>
      </p:sp>
      <p:sp>
        <p:nvSpPr>
          <p:cNvPr id="157" name="テキスト ボックス 156">
            <a:extLst>
              <a:ext uri="{FF2B5EF4-FFF2-40B4-BE49-F238E27FC236}">
                <a16:creationId xmlns:a16="http://schemas.microsoft.com/office/drawing/2014/main" id="{654C2BF8-B930-7722-CE10-14354086271D}"/>
              </a:ext>
            </a:extLst>
          </p:cNvPr>
          <p:cNvSpPr txBox="1"/>
          <p:nvPr/>
        </p:nvSpPr>
        <p:spPr>
          <a:xfrm>
            <a:off x="1603045" y="6286771"/>
            <a:ext cx="569076" cy="276999"/>
          </a:xfrm>
          <a:prstGeom prst="rect">
            <a:avLst/>
          </a:prstGeom>
          <a:noFill/>
        </p:spPr>
        <p:txBody>
          <a:bodyPr wrap="square" rtlCol="0">
            <a:spAutoFit/>
          </a:bodyPr>
          <a:lstStyle/>
          <a:p>
            <a:pPr algn="ctr"/>
            <a:r>
              <a:rPr kumimoji="1" lang="en-US" altLang="ja-JP" sz="600" b="1" dirty="0" err="1">
                <a:solidFill>
                  <a:srgbClr val="FF0000"/>
                </a:solidFill>
                <a:latin typeface="Helvetica" pitchFamily="2" charset="0"/>
              </a:rPr>
              <a:t>IncIR</a:t>
            </a:r>
            <a:endParaRPr kumimoji="1" lang="en-US" altLang="ja-JP" sz="600" b="1" dirty="0">
              <a:solidFill>
                <a:srgbClr val="FF0000"/>
              </a:solidFill>
              <a:latin typeface="Helvetica" pitchFamily="2" charset="0"/>
            </a:endParaRPr>
          </a:p>
          <a:p>
            <a:pPr algn="ctr"/>
            <a:r>
              <a:rPr kumimoji="1" lang="en-US" altLang="ja-JP" sz="600" b="1" dirty="0">
                <a:solidFill>
                  <a:srgbClr val="FF0000"/>
                </a:solidFill>
                <a:latin typeface="Helvetica" pitchFamily="2" charset="0"/>
              </a:rPr>
              <a:t>(GC-MG)</a:t>
            </a:r>
            <a:endParaRPr kumimoji="1" lang="ja-JP" altLang="en-US" sz="600" b="1">
              <a:solidFill>
                <a:srgbClr val="FF0000"/>
              </a:solidFill>
              <a:latin typeface="Helvetica" pitchFamily="2" charset="0"/>
            </a:endParaRPr>
          </a:p>
        </p:txBody>
      </p:sp>
      <p:sp>
        <p:nvSpPr>
          <p:cNvPr id="158" name="テキスト ボックス 157">
            <a:extLst>
              <a:ext uri="{FF2B5EF4-FFF2-40B4-BE49-F238E27FC236}">
                <a16:creationId xmlns:a16="http://schemas.microsoft.com/office/drawing/2014/main" id="{CB32D379-626A-C32E-0724-4CAAA3587D85}"/>
              </a:ext>
            </a:extLst>
          </p:cNvPr>
          <p:cNvSpPr txBox="1"/>
          <p:nvPr/>
        </p:nvSpPr>
        <p:spPr>
          <a:xfrm>
            <a:off x="3125882" y="6286771"/>
            <a:ext cx="591334" cy="276999"/>
          </a:xfrm>
          <a:prstGeom prst="rect">
            <a:avLst/>
          </a:prstGeom>
          <a:noFill/>
        </p:spPr>
        <p:txBody>
          <a:bodyPr wrap="square" rtlCol="0">
            <a:spAutoFit/>
          </a:bodyPr>
          <a:lstStyle/>
          <a:p>
            <a:pPr algn="ctr"/>
            <a:r>
              <a:rPr kumimoji="1" lang="en-US" altLang="ja-JP" sz="600" b="1" dirty="0">
                <a:solidFill>
                  <a:schemeClr val="accent1"/>
                </a:solidFill>
                <a:latin typeface="Helvetica" pitchFamily="2" charset="0"/>
              </a:rPr>
              <a:t>DecIR</a:t>
            </a:r>
          </a:p>
          <a:p>
            <a:pPr algn="ctr"/>
            <a:r>
              <a:rPr kumimoji="1" lang="en-US" altLang="ja-JP" sz="600" b="1" dirty="0">
                <a:solidFill>
                  <a:schemeClr val="accent1"/>
                </a:solidFill>
                <a:latin typeface="Helvetica" pitchFamily="2" charset="0"/>
              </a:rPr>
              <a:t>(MG-AG)</a:t>
            </a:r>
            <a:endParaRPr kumimoji="1" lang="ja-JP" altLang="en-US" sz="600" b="1">
              <a:solidFill>
                <a:schemeClr val="accent1"/>
              </a:solidFill>
              <a:latin typeface="Helvetica" pitchFamily="2" charset="0"/>
            </a:endParaRPr>
          </a:p>
        </p:txBody>
      </p:sp>
      <p:sp>
        <p:nvSpPr>
          <p:cNvPr id="159" name="円/楕円 158">
            <a:extLst>
              <a:ext uri="{FF2B5EF4-FFF2-40B4-BE49-F238E27FC236}">
                <a16:creationId xmlns:a16="http://schemas.microsoft.com/office/drawing/2014/main" id="{16B7BC44-D5FA-EFAF-3596-CB783AFF1ABD}"/>
              </a:ext>
            </a:extLst>
          </p:cNvPr>
          <p:cNvSpPr>
            <a:spLocks noChangeAspect="1"/>
          </p:cNvSpPr>
          <p:nvPr/>
        </p:nvSpPr>
        <p:spPr>
          <a:xfrm>
            <a:off x="2260293" y="6501664"/>
            <a:ext cx="746150" cy="746150"/>
          </a:xfrm>
          <a:prstGeom prst="ellipse">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円/楕円 159">
            <a:extLst>
              <a:ext uri="{FF2B5EF4-FFF2-40B4-BE49-F238E27FC236}">
                <a16:creationId xmlns:a16="http://schemas.microsoft.com/office/drawing/2014/main" id="{EFF5B446-A8B5-14FD-C931-CDD1A0BD2BA7}"/>
              </a:ext>
            </a:extLst>
          </p:cNvPr>
          <p:cNvSpPr>
            <a:spLocks noChangeAspect="1"/>
          </p:cNvSpPr>
          <p:nvPr/>
        </p:nvSpPr>
        <p:spPr>
          <a:xfrm>
            <a:off x="2260293" y="5594139"/>
            <a:ext cx="746150" cy="746150"/>
          </a:xfrm>
          <a:prstGeom prst="ellipse">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テキスト ボックス 160">
            <a:extLst>
              <a:ext uri="{FF2B5EF4-FFF2-40B4-BE49-F238E27FC236}">
                <a16:creationId xmlns:a16="http://schemas.microsoft.com/office/drawing/2014/main" id="{E112CAE1-BED3-D031-52A4-0A8F6ADAF941}"/>
              </a:ext>
            </a:extLst>
          </p:cNvPr>
          <p:cNvSpPr txBox="1"/>
          <p:nvPr/>
        </p:nvSpPr>
        <p:spPr>
          <a:xfrm>
            <a:off x="2383988" y="5356039"/>
            <a:ext cx="492444" cy="276999"/>
          </a:xfrm>
          <a:prstGeom prst="rect">
            <a:avLst/>
          </a:prstGeom>
          <a:noFill/>
        </p:spPr>
        <p:txBody>
          <a:bodyPr wrap="none" rtlCol="0">
            <a:spAutoFit/>
          </a:bodyPr>
          <a:lstStyle/>
          <a:p>
            <a:pPr algn="ctr"/>
            <a:r>
              <a:rPr kumimoji="1" lang="en-US" altLang="ja-JP" sz="600" b="1" dirty="0" err="1">
                <a:solidFill>
                  <a:srgbClr val="FF0000"/>
                </a:solidFill>
                <a:latin typeface="Helvetica" pitchFamily="2" charset="0"/>
              </a:rPr>
              <a:t>IncIR</a:t>
            </a:r>
            <a:endParaRPr kumimoji="1" lang="en-US" altLang="ja-JP" sz="600" b="1" dirty="0">
              <a:solidFill>
                <a:srgbClr val="FF0000"/>
              </a:solidFill>
              <a:latin typeface="Helvetica" pitchFamily="2" charset="0"/>
            </a:endParaRPr>
          </a:p>
          <a:p>
            <a:pPr algn="ctr"/>
            <a:r>
              <a:rPr kumimoji="1" lang="en" altLang="ja-JP" sz="600" b="1" dirty="0">
                <a:solidFill>
                  <a:srgbClr val="FF0000"/>
                </a:solidFill>
                <a:latin typeface="Helvetica" pitchFamily="2" charset="0"/>
              </a:rPr>
              <a:t>(GC-AG)</a:t>
            </a:r>
            <a:endParaRPr kumimoji="1" lang="ja-JP" altLang="en-US" sz="600" b="1">
              <a:solidFill>
                <a:srgbClr val="FF0000"/>
              </a:solidFill>
              <a:latin typeface="Helvetica" pitchFamily="2" charset="0"/>
            </a:endParaRPr>
          </a:p>
        </p:txBody>
      </p:sp>
      <p:sp>
        <p:nvSpPr>
          <p:cNvPr id="162" name="テキスト ボックス 161">
            <a:extLst>
              <a:ext uri="{FF2B5EF4-FFF2-40B4-BE49-F238E27FC236}">
                <a16:creationId xmlns:a16="http://schemas.microsoft.com/office/drawing/2014/main" id="{F644E3E0-842A-BBAB-D68E-C554D67E485F}"/>
              </a:ext>
            </a:extLst>
          </p:cNvPr>
          <p:cNvSpPr txBox="1"/>
          <p:nvPr/>
        </p:nvSpPr>
        <p:spPr>
          <a:xfrm>
            <a:off x="2383990" y="7224343"/>
            <a:ext cx="492443" cy="276999"/>
          </a:xfrm>
          <a:prstGeom prst="rect">
            <a:avLst/>
          </a:prstGeom>
          <a:noFill/>
        </p:spPr>
        <p:txBody>
          <a:bodyPr wrap="none" rtlCol="0">
            <a:spAutoFit/>
          </a:bodyPr>
          <a:lstStyle/>
          <a:p>
            <a:pPr algn="ctr"/>
            <a:r>
              <a:rPr kumimoji="1" lang="en-US" altLang="ja-JP" sz="600" b="1" dirty="0">
                <a:solidFill>
                  <a:schemeClr val="accent1"/>
                </a:solidFill>
                <a:latin typeface="Helvetica" pitchFamily="2" charset="0"/>
              </a:rPr>
              <a:t>DecIR</a:t>
            </a:r>
          </a:p>
          <a:p>
            <a:pPr algn="ctr"/>
            <a:r>
              <a:rPr kumimoji="1" lang="en" altLang="ja-JP" sz="600" b="1" dirty="0">
                <a:solidFill>
                  <a:schemeClr val="accent1"/>
                </a:solidFill>
                <a:latin typeface="Helvetica" pitchFamily="2" charset="0"/>
              </a:rPr>
              <a:t>(GC-AG)</a:t>
            </a:r>
            <a:endParaRPr kumimoji="1" lang="ja-JP" altLang="en-US" sz="600" b="1">
              <a:solidFill>
                <a:schemeClr val="accent1"/>
              </a:solidFill>
              <a:latin typeface="Helvetica" pitchFamily="2" charset="0"/>
            </a:endParaRPr>
          </a:p>
        </p:txBody>
      </p:sp>
      <p:sp>
        <p:nvSpPr>
          <p:cNvPr id="163" name="テキスト ボックス 162">
            <a:extLst>
              <a:ext uri="{FF2B5EF4-FFF2-40B4-BE49-F238E27FC236}">
                <a16:creationId xmlns:a16="http://schemas.microsoft.com/office/drawing/2014/main" id="{A585E862-9962-EBA8-DEB7-77098CF50994}"/>
              </a:ext>
            </a:extLst>
          </p:cNvPr>
          <p:cNvSpPr txBox="1"/>
          <p:nvPr/>
        </p:nvSpPr>
        <p:spPr>
          <a:xfrm>
            <a:off x="2513029" y="6146587"/>
            <a:ext cx="234360" cy="200055"/>
          </a:xfrm>
          <a:prstGeom prst="rect">
            <a:avLst/>
          </a:prstGeom>
          <a:noFill/>
        </p:spPr>
        <p:txBody>
          <a:bodyPr wrap="none" rtlCol="0">
            <a:spAutoFit/>
          </a:bodyPr>
          <a:lstStyle/>
          <a:p>
            <a:pPr algn="ctr"/>
            <a:r>
              <a:rPr kumimoji="1" lang="en-US" altLang="ja-JP" sz="700" dirty="0">
                <a:latin typeface="Helvetica" pitchFamily="2" charset="0"/>
              </a:rPr>
              <a:t>3</a:t>
            </a:r>
          </a:p>
        </p:txBody>
      </p:sp>
      <p:sp>
        <p:nvSpPr>
          <p:cNvPr id="164" name="テキスト ボックス 163">
            <a:extLst>
              <a:ext uri="{FF2B5EF4-FFF2-40B4-BE49-F238E27FC236}">
                <a16:creationId xmlns:a16="http://schemas.microsoft.com/office/drawing/2014/main" id="{6EE82BC9-800C-7100-B363-4C244FBE8288}"/>
              </a:ext>
            </a:extLst>
          </p:cNvPr>
          <p:cNvSpPr txBox="1"/>
          <p:nvPr/>
        </p:nvSpPr>
        <p:spPr>
          <a:xfrm>
            <a:off x="2488116" y="5775140"/>
            <a:ext cx="284053" cy="200055"/>
          </a:xfrm>
          <a:prstGeom prst="rect">
            <a:avLst/>
          </a:prstGeom>
          <a:noFill/>
        </p:spPr>
        <p:txBody>
          <a:bodyPr wrap="none" rtlCol="0">
            <a:spAutoFit/>
          </a:bodyPr>
          <a:lstStyle/>
          <a:p>
            <a:pPr algn="ctr"/>
            <a:r>
              <a:rPr kumimoji="1" lang="en-US" altLang="ja-JP" sz="700" dirty="0">
                <a:latin typeface="Helvetica" pitchFamily="2" charset="0"/>
              </a:rPr>
              <a:t>90</a:t>
            </a:r>
          </a:p>
        </p:txBody>
      </p:sp>
      <p:sp>
        <p:nvSpPr>
          <p:cNvPr id="165" name="テキスト ボックス 164">
            <a:extLst>
              <a:ext uri="{FF2B5EF4-FFF2-40B4-BE49-F238E27FC236}">
                <a16:creationId xmlns:a16="http://schemas.microsoft.com/office/drawing/2014/main" id="{908BF860-B960-5A39-1247-0908B0392034}"/>
              </a:ext>
            </a:extLst>
          </p:cNvPr>
          <p:cNvSpPr txBox="1"/>
          <p:nvPr/>
        </p:nvSpPr>
        <p:spPr>
          <a:xfrm>
            <a:off x="2461365" y="6878906"/>
            <a:ext cx="333746" cy="200055"/>
          </a:xfrm>
          <a:prstGeom prst="rect">
            <a:avLst/>
          </a:prstGeom>
          <a:noFill/>
        </p:spPr>
        <p:txBody>
          <a:bodyPr wrap="none" rtlCol="0">
            <a:spAutoFit/>
          </a:bodyPr>
          <a:lstStyle/>
          <a:p>
            <a:pPr algn="ctr"/>
            <a:r>
              <a:rPr kumimoji="1" lang="en-US" altLang="ja-JP" sz="700" dirty="0">
                <a:latin typeface="Helvetica" pitchFamily="2" charset="0"/>
              </a:rPr>
              <a:t>105</a:t>
            </a:r>
          </a:p>
        </p:txBody>
      </p:sp>
      <p:sp>
        <p:nvSpPr>
          <p:cNvPr id="166" name="テキスト ボックス 165">
            <a:extLst>
              <a:ext uri="{FF2B5EF4-FFF2-40B4-BE49-F238E27FC236}">
                <a16:creationId xmlns:a16="http://schemas.microsoft.com/office/drawing/2014/main" id="{37E338FD-17B1-7916-65CF-A44596C3F282}"/>
              </a:ext>
            </a:extLst>
          </p:cNvPr>
          <p:cNvSpPr txBox="1"/>
          <p:nvPr/>
        </p:nvSpPr>
        <p:spPr>
          <a:xfrm>
            <a:off x="2513029" y="6505362"/>
            <a:ext cx="234360" cy="200055"/>
          </a:xfrm>
          <a:prstGeom prst="rect">
            <a:avLst/>
          </a:prstGeom>
          <a:noFill/>
        </p:spPr>
        <p:txBody>
          <a:bodyPr wrap="none" rtlCol="0">
            <a:spAutoFit/>
          </a:bodyPr>
          <a:lstStyle/>
          <a:p>
            <a:pPr algn="ctr"/>
            <a:r>
              <a:rPr kumimoji="1" lang="en-US" altLang="ja-JP" sz="700" dirty="0">
                <a:latin typeface="Helvetica" pitchFamily="2" charset="0"/>
              </a:rPr>
              <a:t>2</a:t>
            </a:r>
          </a:p>
        </p:txBody>
      </p:sp>
      <p:sp>
        <p:nvSpPr>
          <p:cNvPr id="167" name="テキスト ボックス 166">
            <a:extLst>
              <a:ext uri="{FF2B5EF4-FFF2-40B4-BE49-F238E27FC236}">
                <a16:creationId xmlns:a16="http://schemas.microsoft.com/office/drawing/2014/main" id="{E08EB678-A67C-695F-D92D-E1097F2D1CA2}"/>
              </a:ext>
            </a:extLst>
          </p:cNvPr>
          <p:cNvSpPr txBox="1"/>
          <p:nvPr/>
        </p:nvSpPr>
        <p:spPr>
          <a:xfrm>
            <a:off x="2300843" y="6048162"/>
            <a:ext cx="284053" cy="200055"/>
          </a:xfrm>
          <a:prstGeom prst="rect">
            <a:avLst/>
          </a:prstGeom>
          <a:noFill/>
        </p:spPr>
        <p:txBody>
          <a:bodyPr wrap="none" rtlCol="0">
            <a:spAutoFit/>
          </a:bodyPr>
          <a:lstStyle/>
          <a:p>
            <a:pPr algn="ctr"/>
            <a:r>
              <a:rPr kumimoji="1" lang="en-US" altLang="ja-JP" sz="700" dirty="0">
                <a:latin typeface="Helvetica" pitchFamily="2" charset="0"/>
              </a:rPr>
              <a:t>57</a:t>
            </a:r>
          </a:p>
        </p:txBody>
      </p:sp>
      <p:sp>
        <p:nvSpPr>
          <p:cNvPr id="168" name="テキスト ボックス 167">
            <a:extLst>
              <a:ext uri="{FF2B5EF4-FFF2-40B4-BE49-F238E27FC236}">
                <a16:creationId xmlns:a16="http://schemas.microsoft.com/office/drawing/2014/main" id="{746EFDE6-0E8F-0EDD-3565-9FBB7AAFA702}"/>
              </a:ext>
            </a:extLst>
          </p:cNvPr>
          <p:cNvSpPr txBox="1"/>
          <p:nvPr/>
        </p:nvSpPr>
        <p:spPr>
          <a:xfrm>
            <a:off x="2722563" y="6057687"/>
            <a:ext cx="234360" cy="200055"/>
          </a:xfrm>
          <a:prstGeom prst="rect">
            <a:avLst/>
          </a:prstGeom>
          <a:noFill/>
        </p:spPr>
        <p:txBody>
          <a:bodyPr wrap="none" rtlCol="0">
            <a:spAutoFit/>
          </a:bodyPr>
          <a:lstStyle/>
          <a:p>
            <a:pPr algn="ctr"/>
            <a:r>
              <a:rPr kumimoji="1" lang="en-US" altLang="ja-JP" sz="700" dirty="0">
                <a:latin typeface="Helvetica" pitchFamily="2" charset="0"/>
              </a:rPr>
              <a:t>0</a:t>
            </a:r>
          </a:p>
        </p:txBody>
      </p:sp>
      <p:sp>
        <p:nvSpPr>
          <p:cNvPr id="169" name="テキスト ボックス 168">
            <a:extLst>
              <a:ext uri="{FF2B5EF4-FFF2-40B4-BE49-F238E27FC236}">
                <a16:creationId xmlns:a16="http://schemas.microsoft.com/office/drawing/2014/main" id="{304CAF28-105B-047D-83D3-75185530660B}"/>
              </a:ext>
            </a:extLst>
          </p:cNvPr>
          <p:cNvSpPr txBox="1"/>
          <p:nvPr/>
        </p:nvSpPr>
        <p:spPr>
          <a:xfrm>
            <a:off x="2332038" y="6603787"/>
            <a:ext cx="234360" cy="200055"/>
          </a:xfrm>
          <a:prstGeom prst="rect">
            <a:avLst/>
          </a:prstGeom>
          <a:noFill/>
        </p:spPr>
        <p:txBody>
          <a:bodyPr wrap="none" rtlCol="0">
            <a:spAutoFit/>
          </a:bodyPr>
          <a:lstStyle/>
          <a:p>
            <a:pPr algn="ctr"/>
            <a:r>
              <a:rPr kumimoji="1" lang="en-US" altLang="ja-JP" sz="700" dirty="0">
                <a:latin typeface="Helvetica" pitchFamily="2" charset="0"/>
              </a:rPr>
              <a:t>0</a:t>
            </a:r>
          </a:p>
        </p:txBody>
      </p:sp>
      <p:sp>
        <p:nvSpPr>
          <p:cNvPr id="170" name="テキスト ボックス 169">
            <a:extLst>
              <a:ext uri="{FF2B5EF4-FFF2-40B4-BE49-F238E27FC236}">
                <a16:creationId xmlns:a16="http://schemas.microsoft.com/office/drawing/2014/main" id="{0D6CDC69-B211-DABE-A165-A93982BF0B3E}"/>
              </a:ext>
            </a:extLst>
          </p:cNvPr>
          <p:cNvSpPr txBox="1"/>
          <p:nvPr/>
        </p:nvSpPr>
        <p:spPr>
          <a:xfrm>
            <a:off x="2691367" y="6610137"/>
            <a:ext cx="284053" cy="200055"/>
          </a:xfrm>
          <a:prstGeom prst="rect">
            <a:avLst/>
          </a:prstGeom>
          <a:noFill/>
        </p:spPr>
        <p:txBody>
          <a:bodyPr wrap="none" rtlCol="0">
            <a:spAutoFit/>
          </a:bodyPr>
          <a:lstStyle/>
          <a:p>
            <a:pPr algn="ctr"/>
            <a:r>
              <a:rPr kumimoji="1" lang="en-US" altLang="ja-JP" sz="700" dirty="0">
                <a:latin typeface="Helvetica" pitchFamily="2" charset="0"/>
              </a:rPr>
              <a:t>80</a:t>
            </a:r>
          </a:p>
        </p:txBody>
      </p:sp>
      <p:cxnSp>
        <p:nvCxnSpPr>
          <p:cNvPr id="171" name="直線コネクタ 170">
            <a:extLst>
              <a:ext uri="{FF2B5EF4-FFF2-40B4-BE49-F238E27FC236}">
                <a16:creationId xmlns:a16="http://schemas.microsoft.com/office/drawing/2014/main" id="{9922CD53-8D74-3A13-A204-4157304A8247}"/>
              </a:ext>
            </a:extLst>
          </p:cNvPr>
          <p:cNvCxnSpPr>
            <a:cxnSpLocks/>
          </p:cNvCxnSpPr>
          <p:nvPr/>
        </p:nvCxnSpPr>
        <p:spPr>
          <a:xfrm>
            <a:off x="2089186" y="5871967"/>
            <a:ext cx="279400" cy="26035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72" name="直線コネクタ 171">
            <a:extLst>
              <a:ext uri="{FF2B5EF4-FFF2-40B4-BE49-F238E27FC236}">
                <a16:creationId xmlns:a16="http://schemas.microsoft.com/office/drawing/2014/main" id="{5FA537B2-AD09-E60B-2FA8-5E84C6E870D8}"/>
              </a:ext>
            </a:extLst>
          </p:cNvPr>
          <p:cNvCxnSpPr>
            <a:cxnSpLocks/>
          </p:cNvCxnSpPr>
          <p:nvPr/>
        </p:nvCxnSpPr>
        <p:spPr>
          <a:xfrm flipV="1">
            <a:off x="2108236" y="6428667"/>
            <a:ext cx="434975" cy="29845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73" name="直線コネクタ 172">
            <a:extLst>
              <a:ext uri="{FF2B5EF4-FFF2-40B4-BE49-F238E27FC236}">
                <a16:creationId xmlns:a16="http://schemas.microsoft.com/office/drawing/2014/main" id="{A2B4D5C2-81BF-3DB3-155F-6A98C49A6F6B}"/>
              </a:ext>
            </a:extLst>
          </p:cNvPr>
          <p:cNvCxnSpPr>
            <a:cxnSpLocks/>
          </p:cNvCxnSpPr>
          <p:nvPr/>
        </p:nvCxnSpPr>
        <p:spPr>
          <a:xfrm flipV="1">
            <a:off x="2670211" y="5871209"/>
            <a:ext cx="507339" cy="362708"/>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74" name="直線コネクタ 173">
            <a:extLst>
              <a:ext uri="{FF2B5EF4-FFF2-40B4-BE49-F238E27FC236}">
                <a16:creationId xmlns:a16="http://schemas.microsoft.com/office/drawing/2014/main" id="{459CF1C7-F4ED-CDDC-FF5E-E11262CDBAB2}"/>
              </a:ext>
            </a:extLst>
          </p:cNvPr>
          <p:cNvCxnSpPr>
            <a:cxnSpLocks/>
          </p:cNvCxnSpPr>
          <p:nvPr/>
        </p:nvCxnSpPr>
        <p:spPr>
          <a:xfrm flipH="1" flipV="1">
            <a:off x="2911733" y="6723610"/>
            <a:ext cx="272828" cy="192932"/>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175" name="円/楕円 174">
            <a:extLst>
              <a:ext uri="{FF2B5EF4-FFF2-40B4-BE49-F238E27FC236}">
                <a16:creationId xmlns:a16="http://schemas.microsoft.com/office/drawing/2014/main" id="{F79A806C-C150-4032-CFAD-9D1579492D59}"/>
              </a:ext>
            </a:extLst>
          </p:cNvPr>
          <p:cNvSpPr>
            <a:spLocks noChangeAspect="1"/>
          </p:cNvSpPr>
          <p:nvPr/>
        </p:nvSpPr>
        <p:spPr>
          <a:xfrm>
            <a:off x="5227655" y="6051339"/>
            <a:ext cx="746150" cy="746150"/>
          </a:xfrm>
          <a:prstGeom prst="ellipse">
            <a:avLst/>
          </a:prstGeom>
          <a:solidFill>
            <a:schemeClr val="bg1"/>
          </a:solid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円/楕円 175">
            <a:extLst>
              <a:ext uri="{FF2B5EF4-FFF2-40B4-BE49-F238E27FC236}">
                <a16:creationId xmlns:a16="http://schemas.microsoft.com/office/drawing/2014/main" id="{F41BB72E-BC6B-E043-1E60-753F9960D351}"/>
              </a:ext>
            </a:extLst>
          </p:cNvPr>
          <p:cNvSpPr>
            <a:spLocks noChangeAspect="1"/>
          </p:cNvSpPr>
          <p:nvPr/>
        </p:nvSpPr>
        <p:spPr>
          <a:xfrm>
            <a:off x="5627311" y="6051339"/>
            <a:ext cx="746150" cy="74615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テキスト ボックス 176">
            <a:extLst>
              <a:ext uri="{FF2B5EF4-FFF2-40B4-BE49-F238E27FC236}">
                <a16:creationId xmlns:a16="http://schemas.microsoft.com/office/drawing/2014/main" id="{F520E11B-B2D5-EC0F-E7E3-D1F7E05C1BD9}"/>
              </a:ext>
            </a:extLst>
          </p:cNvPr>
          <p:cNvSpPr txBox="1"/>
          <p:nvPr/>
        </p:nvSpPr>
        <p:spPr>
          <a:xfrm>
            <a:off x="5289268" y="6325243"/>
            <a:ext cx="284053" cy="200055"/>
          </a:xfrm>
          <a:prstGeom prst="rect">
            <a:avLst/>
          </a:prstGeom>
          <a:noFill/>
        </p:spPr>
        <p:txBody>
          <a:bodyPr wrap="none" rtlCol="0">
            <a:spAutoFit/>
          </a:bodyPr>
          <a:lstStyle/>
          <a:p>
            <a:pPr algn="ctr"/>
            <a:r>
              <a:rPr kumimoji="1" lang="en-US" altLang="ja-JP" sz="700" dirty="0">
                <a:latin typeface="Helvetica" pitchFamily="2" charset="0"/>
              </a:rPr>
              <a:t>60</a:t>
            </a:r>
            <a:endParaRPr kumimoji="1" lang="ja-JP" altLang="en-US" sz="700">
              <a:latin typeface="Helvetica" pitchFamily="2" charset="0"/>
            </a:endParaRPr>
          </a:p>
        </p:txBody>
      </p:sp>
      <p:sp>
        <p:nvSpPr>
          <p:cNvPr id="178" name="テキスト ボックス 177">
            <a:extLst>
              <a:ext uri="{FF2B5EF4-FFF2-40B4-BE49-F238E27FC236}">
                <a16:creationId xmlns:a16="http://schemas.microsoft.com/office/drawing/2014/main" id="{4C016E97-BA32-AC51-8BA2-5E14DF201454}"/>
              </a:ext>
            </a:extLst>
          </p:cNvPr>
          <p:cNvSpPr txBox="1"/>
          <p:nvPr/>
        </p:nvSpPr>
        <p:spPr>
          <a:xfrm>
            <a:off x="6027621" y="6325243"/>
            <a:ext cx="284053" cy="200055"/>
          </a:xfrm>
          <a:prstGeom prst="rect">
            <a:avLst/>
          </a:prstGeom>
          <a:noFill/>
        </p:spPr>
        <p:txBody>
          <a:bodyPr wrap="none" rtlCol="0">
            <a:spAutoFit/>
          </a:bodyPr>
          <a:lstStyle/>
          <a:p>
            <a:pPr algn="ctr"/>
            <a:r>
              <a:rPr kumimoji="1" lang="en-US" altLang="ja-JP" sz="700" dirty="0">
                <a:latin typeface="Helvetica" pitchFamily="2" charset="0"/>
              </a:rPr>
              <a:t>30</a:t>
            </a:r>
            <a:endParaRPr kumimoji="1" lang="ja-JP" altLang="en-US" sz="700">
              <a:latin typeface="Helvetica" pitchFamily="2" charset="0"/>
            </a:endParaRPr>
          </a:p>
        </p:txBody>
      </p:sp>
      <p:sp>
        <p:nvSpPr>
          <p:cNvPr id="179" name="テキスト ボックス 178">
            <a:extLst>
              <a:ext uri="{FF2B5EF4-FFF2-40B4-BE49-F238E27FC236}">
                <a16:creationId xmlns:a16="http://schemas.microsoft.com/office/drawing/2014/main" id="{A11E725D-96FC-AB8C-4A76-0B378DAAC342}"/>
              </a:ext>
            </a:extLst>
          </p:cNvPr>
          <p:cNvSpPr txBox="1"/>
          <p:nvPr/>
        </p:nvSpPr>
        <p:spPr>
          <a:xfrm>
            <a:off x="5656235" y="6325243"/>
            <a:ext cx="284053" cy="200055"/>
          </a:xfrm>
          <a:prstGeom prst="rect">
            <a:avLst/>
          </a:prstGeom>
          <a:noFill/>
        </p:spPr>
        <p:txBody>
          <a:bodyPr wrap="none" rtlCol="0">
            <a:spAutoFit/>
          </a:bodyPr>
          <a:lstStyle/>
          <a:p>
            <a:pPr algn="ctr"/>
            <a:r>
              <a:rPr kumimoji="1" lang="en-US" altLang="ja-JP" sz="700" dirty="0">
                <a:latin typeface="Helvetica" pitchFamily="2" charset="0"/>
              </a:rPr>
              <a:t>88</a:t>
            </a:r>
          </a:p>
        </p:txBody>
      </p:sp>
      <p:sp>
        <p:nvSpPr>
          <p:cNvPr id="180" name="テキスト ボックス 179">
            <a:extLst>
              <a:ext uri="{FF2B5EF4-FFF2-40B4-BE49-F238E27FC236}">
                <a16:creationId xmlns:a16="http://schemas.microsoft.com/office/drawing/2014/main" id="{5F47BDBB-3B67-7405-60FC-F602023D765C}"/>
              </a:ext>
            </a:extLst>
          </p:cNvPr>
          <p:cNvSpPr txBox="1"/>
          <p:nvPr/>
        </p:nvSpPr>
        <p:spPr>
          <a:xfrm>
            <a:off x="4752046" y="6286771"/>
            <a:ext cx="569076" cy="276999"/>
          </a:xfrm>
          <a:prstGeom prst="rect">
            <a:avLst/>
          </a:prstGeom>
          <a:noFill/>
        </p:spPr>
        <p:txBody>
          <a:bodyPr wrap="square" rtlCol="0">
            <a:spAutoFit/>
          </a:bodyPr>
          <a:lstStyle/>
          <a:p>
            <a:pPr algn="ctr"/>
            <a:r>
              <a:rPr kumimoji="1" lang="en-US" altLang="ja-JP" sz="600" b="1" dirty="0">
                <a:solidFill>
                  <a:schemeClr val="accent1"/>
                </a:solidFill>
                <a:latin typeface="Helvetica" pitchFamily="2" charset="0"/>
              </a:rPr>
              <a:t>DecIR</a:t>
            </a:r>
          </a:p>
          <a:p>
            <a:pPr algn="ctr"/>
            <a:r>
              <a:rPr kumimoji="1" lang="en-US" altLang="ja-JP" sz="600" b="1" dirty="0">
                <a:solidFill>
                  <a:schemeClr val="accent1"/>
                </a:solidFill>
                <a:latin typeface="Helvetica" pitchFamily="2" charset="0"/>
              </a:rPr>
              <a:t>(GC-MG)</a:t>
            </a:r>
            <a:endParaRPr kumimoji="1" lang="ja-JP" altLang="en-US" sz="600" b="1">
              <a:solidFill>
                <a:schemeClr val="accent1"/>
              </a:solidFill>
              <a:latin typeface="Helvetica" pitchFamily="2" charset="0"/>
            </a:endParaRPr>
          </a:p>
        </p:txBody>
      </p:sp>
      <p:sp>
        <p:nvSpPr>
          <p:cNvPr id="181" name="テキスト ボックス 180">
            <a:extLst>
              <a:ext uri="{FF2B5EF4-FFF2-40B4-BE49-F238E27FC236}">
                <a16:creationId xmlns:a16="http://schemas.microsoft.com/office/drawing/2014/main" id="{C8875114-7589-3F4B-9F85-92E66BB31876}"/>
              </a:ext>
            </a:extLst>
          </p:cNvPr>
          <p:cNvSpPr txBox="1"/>
          <p:nvPr/>
        </p:nvSpPr>
        <p:spPr>
          <a:xfrm>
            <a:off x="6293933" y="6286771"/>
            <a:ext cx="513490" cy="276999"/>
          </a:xfrm>
          <a:prstGeom prst="rect">
            <a:avLst/>
          </a:prstGeom>
          <a:noFill/>
        </p:spPr>
        <p:txBody>
          <a:bodyPr wrap="square" rtlCol="0">
            <a:spAutoFit/>
          </a:bodyPr>
          <a:lstStyle/>
          <a:p>
            <a:pPr algn="ctr"/>
            <a:r>
              <a:rPr kumimoji="1" lang="en-US" altLang="ja-JP" sz="600" b="1" dirty="0" err="1">
                <a:solidFill>
                  <a:srgbClr val="FF0000"/>
                </a:solidFill>
                <a:latin typeface="Helvetica" pitchFamily="2" charset="0"/>
              </a:rPr>
              <a:t>IncIR</a:t>
            </a:r>
            <a:endParaRPr kumimoji="1" lang="en-US" altLang="ja-JP" sz="600" b="1" dirty="0">
              <a:solidFill>
                <a:srgbClr val="FF0000"/>
              </a:solidFill>
              <a:latin typeface="Helvetica" pitchFamily="2" charset="0"/>
            </a:endParaRPr>
          </a:p>
          <a:p>
            <a:pPr algn="ctr"/>
            <a:r>
              <a:rPr kumimoji="1" lang="en-US" altLang="ja-JP" sz="600" b="1" dirty="0">
                <a:solidFill>
                  <a:srgbClr val="FF0000"/>
                </a:solidFill>
                <a:latin typeface="Helvetica" pitchFamily="2" charset="0"/>
              </a:rPr>
              <a:t>(MG-AG)</a:t>
            </a:r>
            <a:endParaRPr kumimoji="1" lang="ja-JP" altLang="en-US" sz="600" b="1">
              <a:solidFill>
                <a:srgbClr val="FF0000"/>
              </a:solidFill>
              <a:latin typeface="Helvetica" pitchFamily="2" charset="0"/>
            </a:endParaRPr>
          </a:p>
        </p:txBody>
      </p:sp>
      <p:sp>
        <p:nvSpPr>
          <p:cNvPr id="182" name="円/楕円 181">
            <a:extLst>
              <a:ext uri="{FF2B5EF4-FFF2-40B4-BE49-F238E27FC236}">
                <a16:creationId xmlns:a16="http://schemas.microsoft.com/office/drawing/2014/main" id="{7973BA9D-7C43-0082-6948-EE061724CEA4}"/>
              </a:ext>
            </a:extLst>
          </p:cNvPr>
          <p:cNvSpPr>
            <a:spLocks noChangeAspect="1"/>
          </p:cNvSpPr>
          <p:nvPr/>
        </p:nvSpPr>
        <p:spPr>
          <a:xfrm>
            <a:off x="5428344" y="6501664"/>
            <a:ext cx="746150" cy="746150"/>
          </a:xfrm>
          <a:prstGeom prst="ellipse">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円/楕円 182">
            <a:extLst>
              <a:ext uri="{FF2B5EF4-FFF2-40B4-BE49-F238E27FC236}">
                <a16:creationId xmlns:a16="http://schemas.microsoft.com/office/drawing/2014/main" id="{2EF3485E-35F4-F7BF-D49B-33483EA715D7}"/>
              </a:ext>
            </a:extLst>
          </p:cNvPr>
          <p:cNvSpPr>
            <a:spLocks noChangeAspect="1"/>
          </p:cNvSpPr>
          <p:nvPr/>
        </p:nvSpPr>
        <p:spPr>
          <a:xfrm>
            <a:off x="5428344" y="5594139"/>
            <a:ext cx="746150" cy="746150"/>
          </a:xfrm>
          <a:prstGeom prst="ellipse">
            <a:avLst/>
          </a:prstGeom>
          <a:noFill/>
          <a:ln w="254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テキスト ボックス 183">
            <a:extLst>
              <a:ext uri="{FF2B5EF4-FFF2-40B4-BE49-F238E27FC236}">
                <a16:creationId xmlns:a16="http://schemas.microsoft.com/office/drawing/2014/main" id="{0B395CEB-6178-193F-9AB5-D24CD71D14E3}"/>
              </a:ext>
            </a:extLst>
          </p:cNvPr>
          <p:cNvSpPr txBox="1"/>
          <p:nvPr/>
        </p:nvSpPr>
        <p:spPr>
          <a:xfrm>
            <a:off x="5552039" y="5356039"/>
            <a:ext cx="492444" cy="276999"/>
          </a:xfrm>
          <a:prstGeom prst="rect">
            <a:avLst/>
          </a:prstGeom>
          <a:noFill/>
        </p:spPr>
        <p:txBody>
          <a:bodyPr wrap="none" rtlCol="0">
            <a:spAutoFit/>
          </a:bodyPr>
          <a:lstStyle/>
          <a:p>
            <a:pPr algn="ctr"/>
            <a:r>
              <a:rPr kumimoji="1" lang="en-US" altLang="ja-JP" sz="600" b="1" dirty="0" err="1">
                <a:solidFill>
                  <a:srgbClr val="FF0000"/>
                </a:solidFill>
                <a:latin typeface="Helvetica" pitchFamily="2" charset="0"/>
              </a:rPr>
              <a:t>IncIR</a:t>
            </a:r>
            <a:endParaRPr kumimoji="1" lang="en-US" altLang="ja-JP" sz="600" b="1" dirty="0">
              <a:solidFill>
                <a:srgbClr val="FF0000"/>
              </a:solidFill>
              <a:latin typeface="Helvetica" pitchFamily="2" charset="0"/>
            </a:endParaRPr>
          </a:p>
          <a:p>
            <a:pPr algn="ctr"/>
            <a:r>
              <a:rPr kumimoji="1" lang="en" altLang="ja-JP" sz="600" b="1" dirty="0">
                <a:solidFill>
                  <a:srgbClr val="FF0000"/>
                </a:solidFill>
                <a:latin typeface="Helvetica" pitchFamily="2" charset="0"/>
              </a:rPr>
              <a:t>(GC-AG)</a:t>
            </a:r>
            <a:endParaRPr kumimoji="1" lang="ja-JP" altLang="en-US" sz="600" b="1">
              <a:solidFill>
                <a:srgbClr val="FF0000"/>
              </a:solidFill>
              <a:latin typeface="Helvetica" pitchFamily="2" charset="0"/>
            </a:endParaRPr>
          </a:p>
        </p:txBody>
      </p:sp>
      <p:sp>
        <p:nvSpPr>
          <p:cNvPr id="185" name="テキスト ボックス 184">
            <a:extLst>
              <a:ext uri="{FF2B5EF4-FFF2-40B4-BE49-F238E27FC236}">
                <a16:creationId xmlns:a16="http://schemas.microsoft.com/office/drawing/2014/main" id="{521A80E0-200E-49AB-4CA1-D9A92CD0B9C9}"/>
              </a:ext>
            </a:extLst>
          </p:cNvPr>
          <p:cNvSpPr txBox="1"/>
          <p:nvPr/>
        </p:nvSpPr>
        <p:spPr>
          <a:xfrm>
            <a:off x="5552040" y="7224343"/>
            <a:ext cx="492443" cy="276999"/>
          </a:xfrm>
          <a:prstGeom prst="rect">
            <a:avLst/>
          </a:prstGeom>
          <a:noFill/>
        </p:spPr>
        <p:txBody>
          <a:bodyPr wrap="none" rtlCol="0">
            <a:spAutoFit/>
          </a:bodyPr>
          <a:lstStyle/>
          <a:p>
            <a:pPr algn="ctr"/>
            <a:r>
              <a:rPr kumimoji="1" lang="en-US" altLang="ja-JP" sz="600" b="1" dirty="0">
                <a:solidFill>
                  <a:schemeClr val="accent1"/>
                </a:solidFill>
                <a:latin typeface="Helvetica" pitchFamily="2" charset="0"/>
              </a:rPr>
              <a:t>DecIR</a:t>
            </a:r>
          </a:p>
          <a:p>
            <a:pPr algn="ctr"/>
            <a:r>
              <a:rPr kumimoji="1" lang="en" altLang="ja-JP" sz="600" b="1" dirty="0">
                <a:solidFill>
                  <a:schemeClr val="accent1"/>
                </a:solidFill>
                <a:latin typeface="Helvetica" pitchFamily="2" charset="0"/>
              </a:rPr>
              <a:t>(GC-AG)</a:t>
            </a:r>
            <a:endParaRPr kumimoji="1" lang="ja-JP" altLang="en-US" sz="600" b="1">
              <a:solidFill>
                <a:schemeClr val="accent1"/>
              </a:solidFill>
              <a:latin typeface="Helvetica" pitchFamily="2" charset="0"/>
            </a:endParaRPr>
          </a:p>
        </p:txBody>
      </p:sp>
      <p:sp>
        <p:nvSpPr>
          <p:cNvPr id="186" name="テキスト ボックス 185">
            <a:extLst>
              <a:ext uri="{FF2B5EF4-FFF2-40B4-BE49-F238E27FC236}">
                <a16:creationId xmlns:a16="http://schemas.microsoft.com/office/drawing/2014/main" id="{2FF861DA-207D-868D-0C9C-69C2A7A3A9B6}"/>
              </a:ext>
            </a:extLst>
          </p:cNvPr>
          <p:cNvSpPr txBox="1"/>
          <p:nvPr/>
        </p:nvSpPr>
        <p:spPr>
          <a:xfrm>
            <a:off x="5681080" y="6146587"/>
            <a:ext cx="234360" cy="200055"/>
          </a:xfrm>
          <a:prstGeom prst="rect">
            <a:avLst/>
          </a:prstGeom>
          <a:noFill/>
        </p:spPr>
        <p:txBody>
          <a:bodyPr wrap="none" rtlCol="0">
            <a:spAutoFit/>
          </a:bodyPr>
          <a:lstStyle/>
          <a:p>
            <a:pPr algn="ctr"/>
            <a:r>
              <a:rPr kumimoji="1" lang="en-US" altLang="ja-JP" sz="700" dirty="0">
                <a:latin typeface="Helvetica" pitchFamily="2" charset="0"/>
              </a:rPr>
              <a:t>4</a:t>
            </a:r>
          </a:p>
        </p:txBody>
      </p:sp>
      <p:sp>
        <p:nvSpPr>
          <p:cNvPr id="187" name="テキスト ボックス 186">
            <a:extLst>
              <a:ext uri="{FF2B5EF4-FFF2-40B4-BE49-F238E27FC236}">
                <a16:creationId xmlns:a16="http://schemas.microsoft.com/office/drawing/2014/main" id="{EB694C64-F0D5-BB50-74AE-D8F53AAC4EF1}"/>
              </a:ext>
            </a:extLst>
          </p:cNvPr>
          <p:cNvSpPr txBox="1"/>
          <p:nvPr/>
        </p:nvSpPr>
        <p:spPr>
          <a:xfrm>
            <a:off x="5656236" y="5775140"/>
            <a:ext cx="284053" cy="200055"/>
          </a:xfrm>
          <a:prstGeom prst="rect">
            <a:avLst/>
          </a:prstGeom>
          <a:noFill/>
        </p:spPr>
        <p:txBody>
          <a:bodyPr wrap="none" rtlCol="0">
            <a:spAutoFit/>
          </a:bodyPr>
          <a:lstStyle/>
          <a:p>
            <a:pPr algn="ctr"/>
            <a:r>
              <a:rPr kumimoji="1" lang="en-US" altLang="ja-JP" sz="700" dirty="0">
                <a:latin typeface="Helvetica" pitchFamily="2" charset="0"/>
              </a:rPr>
              <a:t>78</a:t>
            </a:r>
          </a:p>
        </p:txBody>
      </p:sp>
      <p:sp>
        <p:nvSpPr>
          <p:cNvPr id="188" name="テキスト ボックス 187">
            <a:extLst>
              <a:ext uri="{FF2B5EF4-FFF2-40B4-BE49-F238E27FC236}">
                <a16:creationId xmlns:a16="http://schemas.microsoft.com/office/drawing/2014/main" id="{A8FB2D0D-224A-DE2B-AF13-DF95F8A75F2D}"/>
              </a:ext>
            </a:extLst>
          </p:cNvPr>
          <p:cNvSpPr txBox="1"/>
          <p:nvPr/>
        </p:nvSpPr>
        <p:spPr>
          <a:xfrm>
            <a:off x="5681082" y="6878906"/>
            <a:ext cx="234360" cy="200055"/>
          </a:xfrm>
          <a:prstGeom prst="rect">
            <a:avLst/>
          </a:prstGeom>
          <a:noFill/>
        </p:spPr>
        <p:txBody>
          <a:bodyPr wrap="none" rtlCol="0">
            <a:spAutoFit/>
          </a:bodyPr>
          <a:lstStyle/>
          <a:p>
            <a:pPr algn="ctr"/>
            <a:r>
              <a:rPr kumimoji="1" lang="en-US" altLang="ja-JP" sz="700" dirty="0">
                <a:latin typeface="Helvetica" pitchFamily="2" charset="0"/>
              </a:rPr>
              <a:t>3</a:t>
            </a:r>
          </a:p>
        </p:txBody>
      </p:sp>
      <p:sp>
        <p:nvSpPr>
          <p:cNvPr id="189" name="テキスト ボックス 188">
            <a:extLst>
              <a:ext uri="{FF2B5EF4-FFF2-40B4-BE49-F238E27FC236}">
                <a16:creationId xmlns:a16="http://schemas.microsoft.com/office/drawing/2014/main" id="{CDC507C1-07DD-3A88-006D-DD4916DD96B6}"/>
              </a:ext>
            </a:extLst>
          </p:cNvPr>
          <p:cNvSpPr txBox="1"/>
          <p:nvPr/>
        </p:nvSpPr>
        <p:spPr>
          <a:xfrm>
            <a:off x="5681081" y="6505362"/>
            <a:ext cx="234360" cy="200055"/>
          </a:xfrm>
          <a:prstGeom prst="rect">
            <a:avLst/>
          </a:prstGeom>
          <a:noFill/>
        </p:spPr>
        <p:txBody>
          <a:bodyPr wrap="none" rtlCol="0">
            <a:spAutoFit/>
          </a:bodyPr>
          <a:lstStyle/>
          <a:p>
            <a:pPr algn="ctr"/>
            <a:r>
              <a:rPr kumimoji="1" lang="en-US" altLang="ja-JP" sz="700" dirty="0">
                <a:latin typeface="Helvetica" pitchFamily="2" charset="0"/>
              </a:rPr>
              <a:t>4</a:t>
            </a:r>
          </a:p>
        </p:txBody>
      </p:sp>
      <p:sp>
        <p:nvSpPr>
          <p:cNvPr id="190" name="テキスト ボックス 189">
            <a:extLst>
              <a:ext uri="{FF2B5EF4-FFF2-40B4-BE49-F238E27FC236}">
                <a16:creationId xmlns:a16="http://schemas.microsoft.com/office/drawing/2014/main" id="{B32FB232-6552-F161-1F65-46BD5FEE3677}"/>
              </a:ext>
            </a:extLst>
          </p:cNvPr>
          <p:cNvSpPr txBox="1"/>
          <p:nvPr/>
        </p:nvSpPr>
        <p:spPr>
          <a:xfrm>
            <a:off x="5493739" y="6064065"/>
            <a:ext cx="234360" cy="200055"/>
          </a:xfrm>
          <a:prstGeom prst="rect">
            <a:avLst/>
          </a:prstGeom>
          <a:noFill/>
        </p:spPr>
        <p:txBody>
          <a:bodyPr wrap="none" rtlCol="0">
            <a:spAutoFit/>
          </a:bodyPr>
          <a:lstStyle/>
          <a:p>
            <a:pPr algn="ctr"/>
            <a:r>
              <a:rPr kumimoji="1" lang="en-US" altLang="ja-JP" sz="700" dirty="0">
                <a:latin typeface="Helvetica" pitchFamily="2" charset="0"/>
              </a:rPr>
              <a:t>0</a:t>
            </a:r>
          </a:p>
        </p:txBody>
      </p:sp>
      <p:sp>
        <p:nvSpPr>
          <p:cNvPr id="191" name="テキスト ボックス 190">
            <a:extLst>
              <a:ext uri="{FF2B5EF4-FFF2-40B4-BE49-F238E27FC236}">
                <a16:creationId xmlns:a16="http://schemas.microsoft.com/office/drawing/2014/main" id="{E670172F-C685-7F73-7EC7-324A321D224D}"/>
              </a:ext>
            </a:extLst>
          </p:cNvPr>
          <p:cNvSpPr txBox="1"/>
          <p:nvPr/>
        </p:nvSpPr>
        <p:spPr>
          <a:xfrm>
            <a:off x="5865768" y="6073590"/>
            <a:ext cx="284053" cy="200055"/>
          </a:xfrm>
          <a:prstGeom prst="rect">
            <a:avLst/>
          </a:prstGeom>
          <a:noFill/>
        </p:spPr>
        <p:txBody>
          <a:bodyPr wrap="none" rtlCol="0">
            <a:spAutoFit/>
          </a:bodyPr>
          <a:lstStyle/>
          <a:p>
            <a:pPr algn="ctr"/>
            <a:r>
              <a:rPr kumimoji="1" lang="en-US" altLang="ja-JP" sz="700" dirty="0">
                <a:latin typeface="Helvetica" pitchFamily="2" charset="0"/>
              </a:rPr>
              <a:t>68</a:t>
            </a:r>
          </a:p>
        </p:txBody>
      </p:sp>
      <p:sp>
        <p:nvSpPr>
          <p:cNvPr id="192" name="テキスト ボックス 191">
            <a:extLst>
              <a:ext uri="{FF2B5EF4-FFF2-40B4-BE49-F238E27FC236}">
                <a16:creationId xmlns:a16="http://schemas.microsoft.com/office/drawing/2014/main" id="{9EE129DD-5C8F-A237-F17C-AED2B2C16FE3}"/>
              </a:ext>
            </a:extLst>
          </p:cNvPr>
          <p:cNvSpPr txBox="1"/>
          <p:nvPr/>
        </p:nvSpPr>
        <p:spPr>
          <a:xfrm>
            <a:off x="5475244" y="6619690"/>
            <a:ext cx="284053" cy="200055"/>
          </a:xfrm>
          <a:prstGeom prst="rect">
            <a:avLst/>
          </a:prstGeom>
          <a:noFill/>
        </p:spPr>
        <p:txBody>
          <a:bodyPr wrap="none" rtlCol="0">
            <a:spAutoFit/>
          </a:bodyPr>
          <a:lstStyle/>
          <a:p>
            <a:pPr algn="ctr"/>
            <a:r>
              <a:rPr kumimoji="1" lang="en-US" altLang="ja-JP" sz="700" dirty="0">
                <a:latin typeface="Helvetica" pitchFamily="2" charset="0"/>
              </a:rPr>
              <a:t>69</a:t>
            </a:r>
          </a:p>
        </p:txBody>
      </p:sp>
      <p:sp>
        <p:nvSpPr>
          <p:cNvPr id="193" name="テキスト ボックス 192">
            <a:extLst>
              <a:ext uri="{FF2B5EF4-FFF2-40B4-BE49-F238E27FC236}">
                <a16:creationId xmlns:a16="http://schemas.microsoft.com/office/drawing/2014/main" id="{CC5EA49B-4CBE-140C-EA4D-689E574FE1FE}"/>
              </a:ext>
            </a:extLst>
          </p:cNvPr>
          <p:cNvSpPr txBox="1"/>
          <p:nvPr/>
        </p:nvSpPr>
        <p:spPr>
          <a:xfrm>
            <a:off x="5884264" y="6626040"/>
            <a:ext cx="234360" cy="200055"/>
          </a:xfrm>
          <a:prstGeom prst="rect">
            <a:avLst/>
          </a:prstGeom>
          <a:noFill/>
        </p:spPr>
        <p:txBody>
          <a:bodyPr wrap="none" rtlCol="0">
            <a:spAutoFit/>
          </a:bodyPr>
          <a:lstStyle/>
          <a:p>
            <a:pPr algn="ctr"/>
            <a:r>
              <a:rPr kumimoji="1" lang="en-US" altLang="ja-JP" sz="700" dirty="0">
                <a:latin typeface="Helvetica" pitchFamily="2" charset="0"/>
              </a:rPr>
              <a:t>0</a:t>
            </a:r>
          </a:p>
        </p:txBody>
      </p:sp>
      <p:cxnSp>
        <p:nvCxnSpPr>
          <p:cNvPr id="194" name="直線コネクタ 193">
            <a:extLst>
              <a:ext uri="{FF2B5EF4-FFF2-40B4-BE49-F238E27FC236}">
                <a16:creationId xmlns:a16="http://schemas.microsoft.com/office/drawing/2014/main" id="{6D97766E-25B0-13D1-6735-1CFDED5CF347}"/>
              </a:ext>
            </a:extLst>
          </p:cNvPr>
          <p:cNvCxnSpPr>
            <a:cxnSpLocks/>
          </p:cNvCxnSpPr>
          <p:nvPr/>
        </p:nvCxnSpPr>
        <p:spPr>
          <a:xfrm flipH="1">
            <a:off x="6076159" y="5864065"/>
            <a:ext cx="279400" cy="26035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95" name="直線コネクタ 194">
            <a:extLst>
              <a:ext uri="{FF2B5EF4-FFF2-40B4-BE49-F238E27FC236}">
                <a16:creationId xmlns:a16="http://schemas.microsoft.com/office/drawing/2014/main" id="{62BA0EAC-2BE5-863C-52A9-E961031C5E06}"/>
              </a:ext>
            </a:extLst>
          </p:cNvPr>
          <p:cNvCxnSpPr>
            <a:cxnSpLocks/>
          </p:cNvCxnSpPr>
          <p:nvPr/>
        </p:nvCxnSpPr>
        <p:spPr>
          <a:xfrm flipH="1" flipV="1">
            <a:off x="5229377" y="5985172"/>
            <a:ext cx="475559" cy="418938"/>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96" name="直線コネクタ 195">
            <a:extLst>
              <a:ext uri="{FF2B5EF4-FFF2-40B4-BE49-F238E27FC236}">
                <a16:creationId xmlns:a16="http://schemas.microsoft.com/office/drawing/2014/main" id="{61126FDD-1C49-FC60-7792-072E16542C2F}"/>
              </a:ext>
            </a:extLst>
          </p:cNvPr>
          <p:cNvCxnSpPr>
            <a:cxnSpLocks/>
          </p:cNvCxnSpPr>
          <p:nvPr/>
        </p:nvCxnSpPr>
        <p:spPr>
          <a:xfrm flipH="1" flipV="1">
            <a:off x="5841452" y="6621276"/>
            <a:ext cx="628359" cy="191151"/>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97" name="直線コネクタ 196">
            <a:extLst>
              <a:ext uri="{FF2B5EF4-FFF2-40B4-BE49-F238E27FC236}">
                <a16:creationId xmlns:a16="http://schemas.microsoft.com/office/drawing/2014/main" id="{497541EE-788E-1ED7-7BA8-8846F4EC2589}"/>
              </a:ext>
            </a:extLst>
          </p:cNvPr>
          <p:cNvCxnSpPr>
            <a:cxnSpLocks/>
          </p:cNvCxnSpPr>
          <p:nvPr/>
        </p:nvCxnSpPr>
        <p:spPr>
          <a:xfrm flipV="1">
            <a:off x="5267139" y="6719717"/>
            <a:ext cx="272828" cy="192932"/>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198" name="テキスト ボックス 197">
            <a:extLst>
              <a:ext uri="{FF2B5EF4-FFF2-40B4-BE49-F238E27FC236}">
                <a16:creationId xmlns:a16="http://schemas.microsoft.com/office/drawing/2014/main" id="{6EDC227B-B2DA-DEFB-EA39-23BFE7CBE6BC}"/>
              </a:ext>
            </a:extLst>
          </p:cNvPr>
          <p:cNvSpPr txBox="1"/>
          <p:nvPr/>
        </p:nvSpPr>
        <p:spPr>
          <a:xfrm>
            <a:off x="0" y="5092895"/>
            <a:ext cx="364202" cy="246221"/>
          </a:xfrm>
          <a:prstGeom prst="rect">
            <a:avLst/>
          </a:prstGeom>
          <a:noFill/>
        </p:spPr>
        <p:txBody>
          <a:bodyPr wrap="none" rtlCol="0">
            <a:spAutoFit/>
          </a:bodyPr>
          <a:lstStyle/>
          <a:p>
            <a:r>
              <a:rPr kumimoji="1" lang="en-US" altLang="ja-JP" sz="1000" b="1" dirty="0">
                <a:latin typeface="Helvetica" pitchFamily="2" charset="0"/>
              </a:rPr>
              <a:t>(C)</a:t>
            </a:r>
            <a:endParaRPr kumimoji="1" lang="ja-JP" altLang="en-US" sz="1000" b="1">
              <a:latin typeface="Helvetica" pitchFamily="2" charset="0"/>
            </a:endParaRPr>
          </a:p>
        </p:txBody>
      </p:sp>
      <p:sp>
        <p:nvSpPr>
          <p:cNvPr id="199" name="テキスト ボックス 198">
            <a:extLst>
              <a:ext uri="{FF2B5EF4-FFF2-40B4-BE49-F238E27FC236}">
                <a16:creationId xmlns:a16="http://schemas.microsoft.com/office/drawing/2014/main" id="{D9EF77F2-2DC7-2132-2839-91D4AC75EEFE}"/>
              </a:ext>
            </a:extLst>
          </p:cNvPr>
          <p:cNvSpPr txBox="1"/>
          <p:nvPr/>
        </p:nvSpPr>
        <p:spPr>
          <a:xfrm>
            <a:off x="291937" y="5136274"/>
            <a:ext cx="1175323" cy="159462"/>
          </a:xfrm>
          <a:prstGeom prst="rect">
            <a:avLst/>
          </a:prstGeom>
          <a:noFill/>
          <a:ln w="9525">
            <a:solidFill>
              <a:schemeClr val="tx1">
                <a:lumMod val="50000"/>
                <a:lumOff val="50000"/>
              </a:schemeClr>
            </a:solidFill>
          </a:ln>
        </p:spPr>
        <p:txBody>
          <a:bodyPr wrap="square" tIns="18000" bIns="18000" rtlCol="0">
            <a:spAutoFit/>
          </a:bodyPr>
          <a:lstStyle/>
          <a:p>
            <a:pPr algn="ctr"/>
            <a:r>
              <a:rPr kumimoji="1" lang="en-US" altLang="ja-JP" sz="800" b="1" dirty="0">
                <a:latin typeface="Helvetica" pitchFamily="2" charset="0"/>
              </a:rPr>
              <a:t>intron retention (LN)</a:t>
            </a:r>
            <a:endParaRPr kumimoji="1" lang="ja-JP" altLang="en-US" sz="800" b="1">
              <a:latin typeface="Helvetica" pitchFamily="2" charset="0"/>
            </a:endParaRPr>
          </a:p>
        </p:txBody>
      </p:sp>
      <p:sp>
        <p:nvSpPr>
          <p:cNvPr id="200" name="テキスト ボックス 199">
            <a:extLst>
              <a:ext uri="{FF2B5EF4-FFF2-40B4-BE49-F238E27FC236}">
                <a16:creationId xmlns:a16="http://schemas.microsoft.com/office/drawing/2014/main" id="{31119B38-B554-8B5E-7D8D-0DD81D9DDE3A}"/>
              </a:ext>
            </a:extLst>
          </p:cNvPr>
          <p:cNvSpPr txBox="1"/>
          <p:nvPr/>
        </p:nvSpPr>
        <p:spPr>
          <a:xfrm>
            <a:off x="28854" y="5274625"/>
            <a:ext cx="306494" cy="246221"/>
          </a:xfrm>
          <a:prstGeom prst="rect">
            <a:avLst/>
          </a:prstGeom>
          <a:noFill/>
        </p:spPr>
        <p:txBody>
          <a:bodyPr wrap="none" rtlCol="0">
            <a:spAutoFit/>
          </a:bodyPr>
          <a:lstStyle/>
          <a:p>
            <a:r>
              <a:rPr kumimoji="1" lang="en-US" altLang="ja-JP" sz="1000" b="1" dirty="0">
                <a:latin typeface="Helvetica" pitchFamily="2" charset="0"/>
              </a:rPr>
              <a:t>(</a:t>
            </a:r>
            <a:r>
              <a:rPr kumimoji="1" lang="en-US" altLang="ja-JP" sz="1000" b="1" dirty="0" err="1">
                <a:latin typeface="Helvetica" pitchFamily="2" charset="0"/>
              </a:rPr>
              <a:t>i</a:t>
            </a:r>
            <a:r>
              <a:rPr kumimoji="1" lang="en-US" altLang="ja-JP" sz="1000" b="1" dirty="0">
                <a:latin typeface="Helvetica" pitchFamily="2" charset="0"/>
              </a:rPr>
              <a:t>)</a:t>
            </a:r>
            <a:endParaRPr kumimoji="1" lang="ja-JP" altLang="en-US" sz="1000" b="1">
              <a:latin typeface="Helvetica" pitchFamily="2" charset="0"/>
            </a:endParaRPr>
          </a:p>
        </p:txBody>
      </p:sp>
      <p:sp>
        <p:nvSpPr>
          <p:cNvPr id="201" name="テキスト ボックス 200">
            <a:extLst>
              <a:ext uri="{FF2B5EF4-FFF2-40B4-BE49-F238E27FC236}">
                <a16:creationId xmlns:a16="http://schemas.microsoft.com/office/drawing/2014/main" id="{37540F75-8D10-8235-EB2E-B3B557E7E9BE}"/>
              </a:ext>
            </a:extLst>
          </p:cNvPr>
          <p:cNvSpPr txBox="1"/>
          <p:nvPr/>
        </p:nvSpPr>
        <p:spPr>
          <a:xfrm>
            <a:off x="1291680" y="5274625"/>
            <a:ext cx="341760" cy="246221"/>
          </a:xfrm>
          <a:prstGeom prst="rect">
            <a:avLst/>
          </a:prstGeom>
          <a:noFill/>
        </p:spPr>
        <p:txBody>
          <a:bodyPr wrap="none" rtlCol="0">
            <a:spAutoFit/>
          </a:bodyPr>
          <a:lstStyle/>
          <a:p>
            <a:pPr algn="ctr"/>
            <a:r>
              <a:rPr kumimoji="1" lang="en-US" altLang="ja-JP" sz="1000" b="1" dirty="0">
                <a:latin typeface="Helvetica" pitchFamily="2" charset="0"/>
              </a:rPr>
              <a:t>(ii)</a:t>
            </a:r>
            <a:endParaRPr kumimoji="1" lang="ja-JP" altLang="en-US" sz="1000" b="1">
              <a:latin typeface="Helvetica" pitchFamily="2" charset="0"/>
            </a:endParaRPr>
          </a:p>
        </p:txBody>
      </p:sp>
      <p:sp>
        <p:nvSpPr>
          <p:cNvPr id="202" name="テキスト ボックス 201">
            <a:extLst>
              <a:ext uri="{FF2B5EF4-FFF2-40B4-BE49-F238E27FC236}">
                <a16:creationId xmlns:a16="http://schemas.microsoft.com/office/drawing/2014/main" id="{C9C3E5E3-0707-267D-082A-326C6934CD91}"/>
              </a:ext>
            </a:extLst>
          </p:cNvPr>
          <p:cNvSpPr txBox="1"/>
          <p:nvPr/>
        </p:nvSpPr>
        <p:spPr>
          <a:xfrm>
            <a:off x="4389498" y="5274625"/>
            <a:ext cx="377026" cy="246221"/>
          </a:xfrm>
          <a:prstGeom prst="rect">
            <a:avLst/>
          </a:prstGeom>
          <a:noFill/>
        </p:spPr>
        <p:txBody>
          <a:bodyPr wrap="none" rtlCol="0">
            <a:spAutoFit/>
          </a:bodyPr>
          <a:lstStyle/>
          <a:p>
            <a:pPr algn="ctr"/>
            <a:r>
              <a:rPr kumimoji="1" lang="en-US" altLang="ja-JP" sz="1000" b="1" dirty="0">
                <a:latin typeface="Helvetica" pitchFamily="2" charset="0"/>
              </a:rPr>
              <a:t>(iii)</a:t>
            </a:r>
            <a:endParaRPr kumimoji="1" lang="ja-JP" altLang="en-US" sz="1000" b="1">
              <a:latin typeface="Helvetica" pitchFamily="2" charset="0"/>
            </a:endParaRPr>
          </a:p>
        </p:txBody>
      </p:sp>
      <p:sp>
        <p:nvSpPr>
          <p:cNvPr id="203" name="テキスト ボックス 202">
            <a:extLst>
              <a:ext uri="{FF2B5EF4-FFF2-40B4-BE49-F238E27FC236}">
                <a16:creationId xmlns:a16="http://schemas.microsoft.com/office/drawing/2014/main" id="{00ABB734-8EB4-A8E6-D9FB-D3B18A2455DB}"/>
              </a:ext>
            </a:extLst>
          </p:cNvPr>
          <p:cNvSpPr txBox="1"/>
          <p:nvPr/>
        </p:nvSpPr>
        <p:spPr>
          <a:xfrm>
            <a:off x="1309687" y="5512395"/>
            <a:ext cx="1026242" cy="184666"/>
          </a:xfrm>
          <a:prstGeom prst="rect">
            <a:avLst/>
          </a:prstGeom>
          <a:noFill/>
        </p:spPr>
        <p:txBody>
          <a:bodyPr wrap="none" rtlCol="0">
            <a:spAutoFit/>
          </a:bodyPr>
          <a:lstStyle/>
          <a:p>
            <a:pPr algn="ctr"/>
            <a:r>
              <a:rPr lang="en" altLang="ja-JP" sz="600" u="none" strike="noStrike" dirty="0">
                <a:solidFill>
                  <a:srgbClr val="000000"/>
                </a:solidFill>
                <a:effectLst/>
                <a:latin typeface="Helvetica Light" panose="020B0403020202020204" pitchFamily="34" charset="0"/>
                <a:ea typeface="Meiryo" panose="020B0604030504040204" pitchFamily="34" charset="-128"/>
              </a:rPr>
              <a:t>Non-gravitational effects</a:t>
            </a:r>
            <a:endParaRPr kumimoji="1" lang="ja-JP" altLang="en-US" sz="600">
              <a:latin typeface="Helvetica Light" panose="020B0403020202020204" pitchFamily="34" charset="0"/>
              <a:ea typeface="Meiryo" panose="020B0604030504040204" pitchFamily="34" charset="-128"/>
            </a:endParaRPr>
          </a:p>
        </p:txBody>
      </p:sp>
      <p:sp>
        <p:nvSpPr>
          <p:cNvPr id="204" name="テキスト ボックス 203">
            <a:extLst>
              <a:ext uri="{FF2B5EF4-FFF2-40B4-BE49-F238E27FC236}">
                <a16:creationId xmlns:a16="http://schemas.microsoft.com/office/drawing/2014/main" id="{7F0856B8-8C7F-4D71-4306-20BD13E37940}"/>
              </a:ext>
            </a:extLst>
          </p:cNvPr>
          <p:cNvSpPr txBox="1"/>
          <p:nvPr/>
        </p:nvSpPr>
        <p:spPr>
          <a:xfrm>
            <a:off x="3080655" y="5507079"/>
            <a:ext cx="721672" cy="184666"/>
          </a:xfrm>
          <a:prstGeom prst="rect">
            <a:avLst/>
          </a:prstGeom>
          <a:noFill/>
        </p:spPr>
        <p:txBody>
          <a:bodyPr wrap="none" rtlCol="0">
            <a:spAutoFit/>
          </a:bodyPr>
          <a:lstStyle/>
          <a:p>
            <a:pPr algn="ctr"/>
            <a:r>
              <a:rPr lang="en" altLang="ja-JP" sz="600" u="none" strike="noStrike" dirty="0">
                <a:solidFill>
                  <a:srgbClr val="000000"/>
                </a:solidFill>
                <a:effectLst/>
                <a:latin typeface="Helvetica Light" panose="020B0403020202020204" pitchFamily="34" charset="0"/>
                <a:ea typeface="Meiryo" panose="020B0604030504040204" pitchFamily="34" charset="-128"/>
              </a:rPr>
              <a:t>Partial recovery</a:t>
            </a:r>
            <a:endParaRPr kumimoji="1" lang="ja-JP" altLang="en-US" sz="600">
              <a:latin typeface="Helvetica Light" panose="020B0403020202020204" pitchFamily="34" charset="0"/>
              <a:ea typeface="Meiryo" panose="020B0604030504040204" pitchFamily="34" charset="-128"/>
            </a:endParaRPr>
          </a:p>
        </p:txBody>
      </p:sp>
      <p:sp>
        <p:nvSpPr>
          <p:cNvPr id="205" name="テキスト ボックス 204">
            <a:extLst>
              <a:ext uri="{FF2B5EF4-FFF2-40B4-BE49-F238E27FC236}">
                <a16:creationId xmlns:a16="http://schemas.microsoft.com/office/drawing/2014/main" id="{D891E712-C3A1-085B-1A6A-CE26ACA1ABF1}"/>
              </a:ext>
            </a:extLst>
          </p:cNvPr>
          <p:cNvSpPr txBox="1"/>
          <p:nvPr/>
        </p:nvSpPr>
        <p:spPr>
          <a:xfrm>
            <a:off x="1368374" y="6564822"/>
            <a:ext cx="841897" cy="184666"/>
          </a:xfrm>
          <a:prstGeom prst="rect">
            <a:avLst/>
          </a:prstGeom>
          <a:noFill/>
        </p:spPr>
        <p:txBody>
          <a:bodyPr wrap="none" rtlCol="0">
            <a:spAutoFit/>
          </a:bodyPr>
          <a:lstStyle/>
          <a:p>
            <a:pPr algn="ctr"/>
            <a:r>
              <a:rPr lang="en" altLang="ja-JP" sz="600" u="none" strike="noStrike" dirty="0">
                <a:solidFill>
                  <a:srgbClr val="000000"/>
                </a:solidFill>
                <a:effectLst/>
                <a:latin typeface="Helvetica Light" panose="020B0403020202020204" pitchFamily="34" charset="0"/>
                <a:ea typeface="Meiryo" panose="020B0604030504040204" pitchFamily="34" charset="-128"/>
              </a:rPr>
              <a:t>Complete recovery</a:t>
            </a:r>
            <a:endParaRPr kumimoji="1" lang="ja-JP" altLang="en-US" sz="600">
              <a:latin typeface="Helvetica Light" panose="020B0403020202020204" pitchFamily="34" charset="0"/>
              <a:ea typeface="Meiryo" panose="020B0604030504040204" pitchFamily="34" charset="-128"/>
            </a:endParaRPr>
          </a:p>
        </p:txBody>
      </p:sp>
      <p:sp>
        <p:nvSpPr>
          <p:cNvPr id="206" name="テキスト ボックス 205">
            <a:extLst>
              <a:ext uri="{FF2B5EF4-FFF2-40B4-BE49-F238E27FC236}">
                <a16:creationId xmlns:a16="http://schemas.microsoft.com/office/drawing/2014/main" id="{64366A9B-ECC1-C6BC-0466-6D793F57DD12}"/>
              </a:ext>
            </a:extLst>
          </p:cNvPr>
          <p:cNvSpPr txBox="1"/>
          <p:nvPr/>
        </p:nvSpPr>
        <p:spPr>
          <a:xfrm>
            <a:off x="3084235" y="6760737"/>
            <a:ext cx="1300356" cy="184666"/>
          </a:xfrm>
          <a:prstGeom prst="rect">
            <a:avLst/>
          </a:prstGeom>
          <a:noFill/>
        </p:spPr>
        <p:txBody>
          <a:bodyPr wrap="none" rtlCol="0">
            <a:spAutoFit/>
          </a:bodyPr>
          <a:lstStyle/>
          <a:p>
            <a:pPr algn="ctr"/>
            <a:r>
              <a:rPr lang="en" altLang="ja-JP" sz="600" dirty="0">
                <a:solidFill>
                  <a:srgbClr val="000000"/>
                </a:solidFill>
                <a:latin typeface="Helvetica Light" panose="020B0403020202020204" pitchFamily="34" charset="0"/>
                <a:ea typeface="Meiryo" panose="020B0604030504040204" pitchFamily="34" charset="-128"/>
              </a:rPr>
              <a:t>Effects of centrifuges and others</a:t>
            </a:r>
            <a:endParaRPr kumimoji="1" lang="ja-JP" altLang="en-US" sz="600">
              <a:latin typeface="Helvetica Light" panose="020B0403020202020204" pitchFamily="34" charset="0"/>
              <a:ea typeface="Meiryo" panose="020B0604030504040204" pitchFamily="34" charset="-128"/>
            </a:endParaRPr>
          </a:p>
        </p:txBody>
      </p:sp>
      <p:sp>
        <p:nvSpPr>
          <p:cNvPr id="207" name="テキスト ボックス 206">
            <a:extLst>
              <a:ext uri="{FF2B5EF4-FFF2-40B4-BE49-F238E27FC236}">
                <a16:creationId xmlns:a16="http://schemas.microsoft.com/office/drawing/2014/main" id="{977DE977-63AC-4DC7-2E93-2EA02E43E447}"/>
              </a:ext>
            </a:extLst>
          </p:cNvPr>
          <p:cNvSpPr txBox="1"/>
          <p:nvPr/>
        </p:nvSpPr>
        <p:spPr>
          <a:xfrm>
            <a:off x="5973805" y="5544850"/>
            <a:ext cx="1300356" cy="184666"/>
          </a:xfrm>
          <a:prstGeom prst="rect">
            <a:avLst/>
          </a:prstGeom>
          <a:noFill/>
        </p:spPr>
        <p:txBody>
          <a:bodyPr wrap="none" rtlCol="0">
            <a:spAutoFit/>
          </a:bodyPr>
          <a:lstStyle/>
          <a:p>
            <a:pPr algn="ctr"/>
            <a:r>
              <a:rPr lang="en" altLang="ja-JP" sz="600" dirty="0">
                <a:solidFill>
                  <a:srgbClr val="000000"/>
                </a:solidFill>
                <a:latin typeface="Helvetica Light" panose="020B0403020202020204" pitchFamily="34" charset="0"/>
                <a:ea typeface="Meiryo" panose="020B0604030504040204" pitchFamily="34" charset="-128"/>
              </a:rPr>
              <a:t>Effects of centrifuges and others</a:t>
            </a:r>
            <a:endParaRPr kumimoji="1" lang="ja-JP" altLang="en-US" sz="600">
              <a:latin typeface="Helvetica Light" panose="020B0403020202020204" pitchFamily="34" charset="0"/>
              <a:ea typeface="Meiryo" panose="020B0604030504040204" pitchFamily="34" charset="-128"/>
            </a:endParaRPr>
          </a:p>
        </p:txBody>
      </p:sp>
      <p:sp>
        <p:nvSpPr>
          <p:cNvPr id="208" name="テキスト ボックス 207">
            <a:extLst>
              <a:ext uri="{FF2B5EF4-FFF2-40B4-BE49-F238E27FC236}">
                <a16:creationId xmlns:a16="http://schemas.microsoft.com/office/drawing/2014/main" id="{BBBAAF32-29EB-F880-4D23-D26DC1BA51F7}"/>
              </a:ext>
            </a:extLst>
          </p:cNvPr>
          <p:cNvSpPr txBox="1"/>
          <p:nvPr/>
        </p:nvSpPr>
        <p:spPr>
          <a:xfrm>
            <a:off x="4577401" y="5633169"/>
            <a:ext cx="841897" cy="184666"/>
          </a:xfrm>
          <a:prstGeom prst="rect">
            <a:avLst/>
          </a:prstGeom>
          <a:noFill/>
        </p:spPr>
        <p:txBody>
          <a:bodyPr wrap="none" rtlCol="0">
            <a:spAutoFit/>
          </a:bodyPr>
          <a:lstStyle/>
          <a:p>
            <a:pPr algn="ctr"/>
            <a:r>
              <a:rPr lang="en" altLang="ja-JP" sz="600" u="none" strike="noStrike" dirty="0">
                <a:solidFill>
                  <a:srgbClr val="000000"/>
                </a:solidFill>
                <a:effectLst/>
                <a:latin typeface="Helvetica Light" panose="020B0403020202020204" pitchFamily="34" charset="0"/>
                <a:ea typeface="Meiryo" panose="020B0604030504040204" pitchFamily="34" charset="-128"/>
              </a:rPr>
              <a:t>Complete recovery</a:t>
            </a:r>
            <a:endParaRPr kumimoji="1" lang="ja-JP" altLang="en-US" sz="600">
              <a:latin typeface="Helvetica Light" panose="020B0403020202020204" pitchFamily="34" charset="0"/>
              <a:ea typeface="Meiryo" panose="020B0604030504040204" pitchFamily="34" charset="-128"/>
            </a:endParaRPr>
          </a:p>
        </p:txBody>
      </p:sp>
      <p:sp>
        <p:nvSpPr>
          <p:cNvPr id="209" name="テキスト ボックス 208">
            <a:extLst>
              <a:ext uri="{FF2B5EF4-FFF2-40B4-BE49-F238E27FC236}">
                <a16:creationId xmlns:a16="http://schemas.microsoft.com/office/drawing/2014/main" id="{23D2B593-64ED-1B0A-A0A4-6D401D354BBE}"/>
              </a:ext>
            </a:extLst>
          </p:cNvPr>
          <p:cNvSpPr txBox="1"/>
          <p:nvPr/>
        </p:nvSpPr>
        <p:spPr>
          <a:xfrm>
            <a:off x="4397944" y="6754599"/>
            <a:ext cx="1026242" cy="184666"/>
          </a:xfrm>
          <a:prstGeom prst="rect">
            <a:avLst/>
          </a:prstGeom>
          <a:noFill/>
        </p:spPr>
        <p:txBody>
          <a:bodyPr wrap="none" rtlCol="0">
            <a:spAutoFit/>
          </a:bodyPr>
          <a:lstStyle/>
          <a:p>
            <a:pPr algn="ctr"/>
            <a:r>
              <a:rPr lang="en" altLang="ja-JP" sz="600" u="none" strike="noStrike" dirty="0">
                <a:solidFill>
                  <a:srgbClr val="000000"/>
                </a:solidFill>
                <a:effectLst/>
                <a:latin typeface="Helvetica Light" panose="020B0403020202020204" pitchFamily="34" charset="0"/>
                <a:ea typeface="Meiryo" panose="020B0604030504040204" pitchFamily="34" charset="-128"/>
              </a:rPr>
              <a:t>Non-gravitational effects</a:t>
            </a:r>
            <a:endParaRPr kumimoji="1" lang="ja-JP" altLang="en-US" sz="600">
              <a:latin typeface="Helvetica Light" panose="020B0403020202020204" pitchFamily="34" charset="0"/>
              <a:ea typeface="Meiryo" panose="020B0604030504040204" pitchFamily="34" charset="-128"/>
            </a:endParaRPr>
          </a:p>
        </p:txBody>
      </p:sp>
      <p:sp>
        <p:nvSpPr>
          <p:cNvPr id="210" name="テキスト ボックス 209">
            <a:extLst>
              <a:ext uri="{FF2B5EF4-FFF2-40B4-BE49-F238E27FC236}">
                <a16:creationId xmlns:a16="http://schemas.microsoft.com/office/drawing/2014/main" id="{CA75E0B7-D543-4CBF-49A9-8AAF41476E4D}"/>
              </a:ext>
            </a:extLst>
          </p:cNvPr>
          <p:cNvSpPr txBox="1"/>
          <p:nvPr/>
        </p:nvSpPr>
        <p:spPr>
          <a:xfrm>
            <a:off x="6373461" y="6662653"/>
            <a:ext cx="721672" cy="184666"/>
          </a:xfrm>
          <a:prstGeom prst="rect">
            <a:avLst/>
          </a:prstGeom>
          <a:noFill/>
        </p:spPr>
        <p:txBody>
          <a:bodyPr wrap="none" rtlCol="0">
            <a:spAutoFit/>
          </a:bodyPr>
          <a:lstStyle/>
          <a:p>
            <a:pPr algn="ctr"/>
            <a:r>
              <a:rPr lang="en" altLang="ja-JP" sz="600" u="none" strike="noStrike" dirty="0">
                <a:solidFill>
                  <a:srgbClr val="000000"/>
                </a:solidFill>
                <a:effectLst/>
                <a:latin typeface="Helvetica Light" panose="020B0403020202020204" pitchFamily="34" charset="0"/>
                <a:ea typeface="Meiryo" panose="020B0604030504040204" pitchFamily="34" charset="-128"/>
              </a:rPr>
              <a:t>Partial recovery</a:t>
            </a:r>
            <a:endParaRPr kumimoji="1" lang="ja-JP" altLang="en-US" sz="600">
              <a:latin typeface="Helvetica Light" panose="020B0403020202020204" pitchFamily="34" charset="0"/>
              <a:ea typeface="Meiryo" panose="020B0604030504040204" pitchFamily="34" charset="-128"/>
            </a:endParaRPr>
          </a:p>
        </p:txBody>
      </p:sp>
      <p:sp>
        <p:nvSpPr>
          <p:cNvPr id="217" name="テキスト ボックス 216">
            <a:extLst>
              <a:ext uri="{FF2B5EF4-FFF2-40B4-BE49-F238E27FC236}">
                <a16:creationId xmlns:a16="http://schemas.microsoft.com/office/drawing/2014/main" id="{9DFD25C1-4C03-7CC7-FFB7-A305B8318DB9}"/>
              </a:ext>
            </a:extLst>
          </p:cNvPr>
          <p:cNvSpPr txBox="1"/>
          <p:nvPr/>
        </p:nvSpPr>
        <p:spPr>
          <a:xfrm>
            <a:off x="0" y="9522262"/>
            <a:ext cx="7567393" cy="1169551"/>
          </a:xfrm>
          <a:prstGeom prst="rect">
            <a:avLst/>
          </a:prstGeom>
          <a:noFill/>
        </p:spPr>
        <p:txBody>
          <a:bodyPr wrap="square">
            <a:spAutoFit/>
          </a:bodyPr>
          <a:lstStyle/>
          <a:p>
            <a:pPr algn="just"/>
            <a:r>
              <a:rPr lang="en" altLang="ja-JP" sz="1000" b="1" u="none" strike="noStrike" dirty="0">
                <a:solidFill>
                  <a:srgbClr val="000000"/>
                </a:solidFill>
                <a:effectLst/>
                <a:latin typeface="Helvetica" pitchFamily="2" charset="0"/>
              </a:rPr>
              <a:t>Supplementary Figure </a:t>
            </a:r>
            <a:r>
              <a:rPr lang="en" altLang="ja-JP" sz="1000" b="1" dirty="0">
                <a:solidFill>
                  <a:srgbClr val="000000"/>
                </a:solidFill>
                <a:latin typeface="Helvetica" pitchFamily="2" charset="0"/>
              </a:rPr>
              <a:t>3.</a:t>
            </a:r>
            <a:r>
              <a:rPr lang="en" altLang="ja-JP" sz="1000" b="1" u="none" strike="noStrike" dirty="0">
                <a:solidFill>
                  <a:srgbClr val="000000"/>
                </a:solidFill>
                <a:effectLst/>
                <a:latin typeface="Helvetica" pitchFamily="2" charset="0"/>
              </a:rPr>
              <a:t> Sub-categorization of </a:t>
            </a:r>
            <a:r>
              <a:rPr lang="en-US" altLang="ja-JP" sz="1000" b="1" dirty="0">
                <a:latin typeface="Helvetica" pitchFamily="2" charset="0"/>
              </a:rPr>
              <a:t>intron retention (IR) </a:t>
            </a:r>
            <a:r>
              <a:rPr lang="en" altLang="ja-JP" sz="1000" b="1" u="none" strike="noStrike">
                <a:solidFill>
                  <a:srgbClr val="000000"/>
                </a:solidFill>
                <a:effectLst/>
                <a:latin typeface="Helvetica" pitchFamily="2" charset="0"/>
              </a:rPr>
              <a:t>fluctuation patterns. </a:t>
            </a:r>
            <a:r>
              <a:rPr lang="en" altLang="ja-JP" sz="1000" u="none" strike="noStrike" dirty="0">
                <a:solidFill>
                  <a:srgbClr val="000000"/>
                </a:solidFill>
                <a:effectLst/>
                <a:latin typeface="Helvetica" pitchFamily="2" charset="0"/>
              </a:rPr>
              <a:t>To precisely capture changes in recovered </a:t>
            </a:r>
            <a:r>
              <a:rPr lang="en-US" altLang="ja-JP" sz="1000" dirty="0">
                <a:latin typeface="Helvetica" pitchFamily="2" charset="0"/>
              </a:rPr>
              <a:t>IR loci </a:t>
            </a:r>
            <a:r>
              <a:rPr lang="en" altLang="ja-JP" sz="1000" u="none" strike="noStrike" dirty="0">
                <a:solidFill>
                  <a:srgbClr val="000000"/>
                </a:solidFill>
                <a:effectLst/>
                <a:latin typeface="Helvetica" pitchFamily="2" charset="0"/>
              </a:rPr>
              <a:t>across the three tissues, data on significant IR events between Ground Control (GC) and Artificial Gravity (AG) were included. (A) This panel shows an expanded Venn diagram for the thymus from Figure 2A, with </a:t>
            </a:r>
            <a:r>
              <a:rPr lang="en-US" altLang="ja-JP" sz="1000" dirty="0" err="1">
                <a:latin typeface="Helvetica" pitchFamily="2" charset="0"/>
              </a:rPr>
              <a:t>IncIR</a:t>
            </a:r>
            <a:r>
              <a:rPr lang="en-US" altLang="ja-JP" sz="1000" dirty="0">
                <a:latin typeface="Helvetica" pitchFamily="2" charset="0"/>
              </a:rPr>
              <a:t> and DecIR loci </a:t>
            </a:r>
            <a:r>
              <a:rPr lang="en" altLang="ja-JP" sz="1000" u="none" strike="noStrike" dirty="0">
                <a:solidFill>
                  <a:srgbClr val="000000"/>
                </a:solidFill>
                <a:effectLst/>
                <a:latin typeface="Helvetica" pitchFamily="2" charset="0"/>
              </a:rPr>
              <a:t> between GC and AG. (</a:t>
            </a:r>
            <a:r>
              <a:rPr lang="en" altLang="ja-JP" sz="1000" u="none" strike="noStrike" dirty="0" err="1">
                <a:solidFill>
                  <a:srgbClr val="000000"/>
                </a:solidFill>
                <a:effectLst/>
                <a:latin typeface="Helvetica" pitchFamily="2" charset="0"/>
              </a:rPr>
              <a:t>i</a:t>
            </a:r>
            <a:r>
              <a:rPr lang="en" altLang="ja-JP" sz="1000" u="none" strike="noStrike" dirty="0">
                <a:solidFill>
                  <a:srgbClr val="000000"/>
                </a:solidFill>
                <a:effectLst/>
                <a:latin typeface="Helvetica" pitchFamily="2" charset="0"/>
              </a:rPr>
              <a:t>) Displays the number of significant </a:t>
            </a:r>
            <a:r>
              <a:rPr lang="en-US" altLang="ja-JP" sz="1000" dirty="0">
                <a:latin typeface="Helvetica" pitchFamily="2" charset="0"/>
              </a:rPr>
              <a:t>IR loci</a:t>
            </a:r>
            <a:r>
              <a:rPr lang="ja-JP" altLang="ja-JP" sz="1000">
                <a:latin typeface="Helvetica" pitchFamily="2" charset="0"/>
              </a:rPr>
              <a:t> </a:t>
            </a:r>
            <a:r>
              <a:rPr lang="en" altLang="ja-JP" sz="1000" u="none" strike="noStrike" dirty="0">
                <a:solidFill>
                  <a:srgbClr val="000000"/>
                </a:solidFill>
                <a:effectLst/>
                <a:latin typeface="Helvetica" pitchFamily="2" charset="0"/>
              </a:rPr>
              <a:t>within each group. (ii, iii) Presents sub-categorized IR expression fluctuation patterns through example bar charts and the corresponding number of </a:t>
            </a:r>
            <a:r>
              <a:rPr lang="en-US" altLang="ja-JP" sz="1000" dirty="0">
                <a:latin typeface="Helvetica" pitchFamily="2" charset="0"/>
              </a:rPr>
              <a:t>loci </a:t>
            </a:r>
            <a:r>
              <a:rPr lang="en" altLang="ja-JP" sz="1000" u="none" strike="noStrike" dirty="0">
                <a:solidFill>
                  <a:srgbClr val="000000"/>
                </a:solidFill>
                <a:effectLst/>
                <a:latin typeface="Helvetica" pitchFamily="2" charset="0"/>
              </a:rPr>
              <a:t> for each pattern in Venn diagrams. (B-C) </a:t>
            </a:r>
            <a:r>
              <a:rPr lang="en" altLang="ja-JP" sz="1000" dirty="0">
                <a:latin typeface="Helvetica" pitchFamily="2" charset="0"/>
              </a:rPr>
              <a:t>Venn diagram that expands upon Figure 2B to show significant IR changes between GC and AG </a:t>
            </a:r>
            <a:r>
              <a:rPr lang="en" altLang="ja-JP" sz="1000" dirty="0">
                <a:solidFill>
                  <a:srgbClr val="000000"/>
                </a:solidFill>
                <a:latin typeface="Helvetica" pitchFamily="2" charset="0"/>
              </a:rPr>
              <a:t> for the spleen (B) and lymph node (C). (D) Table of the number of IR loci in each category</a:t>
            </a:r>
            <a:endParaRPr lang="ja-JP" altLang="en-US" sz="1000">
              <a:latin typeface="Helvetica" pitchFamily="2" charset="0"/>
            </a:endParaRPr>
          </a:p>
        </p:txBody>
      </p:sp>
      <p:graphicFrame>
        <p:nvGraphicFramePr>
          <p:cNvPr id="225" name="表 224">
            <a:extLst>
              <a:ext uri="{FF2B5EF4-FFF2-40B4-BE49-F238E27FC236}">
                <a16:creationId xmlns:a16="http://schemas.microsoft.com/office/drawing/2014/main" id="{932D89C2-6716-A549-76EE-940E36F25449}"/>
              </a:ext>
            </a:extLst>
          </p:cNvPr>
          <p:cNvGraphicFramePr>
            <a:graphicFrameLocks noGrp="1"/>
          </p:cNvGraphicFramePr>
          <p:nvPr/>
        </p:nvGraphicFramePr>
        <p:xfrm>
          <a:off x="377899" y="7740945"/>
          <a:ext cx="4997066" cy="1638840"/>
        </p:xfrm>
        <a:graphic>
          <a:graphicData uri="http://schemas.openxmlformats.org/drawingml/2006/table">
            <a:tbl>
              <a:tblPr firstRow="1" bandRow="1">
                <a:tableStyleId>{5C22544A-7EE6-4342-B048-85BDC9FD1C3A}</a:tableStyleId>
              </a:tblPr>
              <a:tblGrid>
                <a:gridCol w="2125289">
                  <a:extLst>
                    <a:ext uri="{9D8B030D-6E8A-4147-A177-3AD203B41FA5}">
                      <a16:colId xmlns:a16="http://schemas.microsoft.com/office/drawing/2014/main" val="4045806920"/>
                    </a:ext>
                  </a:extLst>
                </a:gridCol>
                <a:gridCol w="957259">
                  <a:extLst>
                    <a:ext uri="{9D8B030D-6E8A-4147-A177-3AD203B41FA5}">
                      <a16:colId xmlns:a16="http://schemas.microsoft.com/office/drawing/2014/main" val="61779083"/>
                    </a:ext>
                  </a:extLst>
                </a:gridCol>
                <a:gridCol w="957259">
                  <a:extLst>
                    <a:ext uri="{9D8B030D-6E8A-4147-A177-3AD203B41FA5}">
                      <a16:colId xmlns:a16="http://schemas.microsoft.com/office/drawing/2014/main" val="378753433"/>
                    </a:ext>
                  </a:extLst>
                </a:gridCol>
                <a:gridCol w="957259">
                  <a:extLst>
                    <a:ext uri="{9D8B030D-6E8A-4147-A177-3AD203B41FA5}">
                      <a16:colId xmlns:a16="http://schemas.microsoft.com/office/drawing/2014/main" val="3430539923"/>
                    </a:ext>
                  </a:extLst>
                </a:gridCol>
              </a:tblGrid>
              <a:tr h="66215">
                <a:tc>
                  <a:txBody>
                    <a:bodyPr/>
                    <a:lstStyle/>
                    <a:p>
                      <a:pPr algn="ctr"/>
                      <a:endParaRPr kumimoji="1" lang="ja-JP" altLang="en-US" sz="700" b="1" i="0">
                        <a:solidFill>
                          <a:schemeClr val="tx1"/>
                        </a:solidFill>
                        <a:latin typeface="Helvetica" pitchFamily="2"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1" i="0" dirty="0">
                          <a:solidFill>
                            <a:schemeClr val="tx1"/>
                          </a:solidFill>
                          <a:latin typeface="Helvetica" pitchFamily="2" charset="0"/>
                        </a:rPr>
                        <a:t>TH</a:t>
                      </a:r>
                      <a:endParaRPr kumimoji="1" lang="ja-JP" altLang="en-US" sz="700" b="1" i="0">
                        <a:solidFill>
                          <a:schemeClr val="tx1"/>
                        </a:solidFill>
                        <a:latin typeface="Helvetica" pitchFamily="2"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1" i="0" dirty="0">
                          <a:solidFill>
                            <a:schemeClr val="tx1"/>
                          </a:solidFill>
                          <a:latin typeface="Helvetica" pitchFamily="2" charset="0"/>
                        </a:rPr>
                        <a:t>SP</a:t>
                      </a:r>
                      <a:endParaRPr kumimoji="1" lang="ja-JP" altLang="en-US" sz="700" b="1" i="0">
                        <a:solidFill>
                          <a:schemeClr val="tx1"/>
                        </a:solidFill>
                        <a:latin typeface="Helvetica" pitchFamily="2"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1" i="0" dirty="0">
                          <a:solidFill>
                            <a:schemeClr val="tx1"/>
                          </a:solidFill>
                          <a:latin typeface="Helvetica" pitchFamily="2" charset="0"/>
                        </a:rPr>
                        <a:t>LN</a:t>
                      </a:r>
                      <a:endParaRPr kumimoji="1" lang="ja-JP" altLang="en-US" sz="700" b="1" i="0">
                        <a:solidFill>
                          <a:schemeClr val="tx1"/>
                        </a:solidFill>
                        <a:latin typeface="Helvetica" pitchFamily="2"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685993"/>
                  </a:ext>
                </a:extLst>
              </a:tr>
              <a:tr h="101869">
                <a:tc>
                  <a:txBody>
                    <a:bodyPr/>
                    <a:lstStyle/>
                    <a:p>
                      <a:pPr algn="ctr"/>
                      <a:r>
                        <a:rPr kumimoji="1" lang="en-US" altLang="ja-JP" sz="700" b="0" i="0" dirty="0">
                          <a:solidFill>
                            <a:schemeClr val="tx1"/>
                          </a:solidFill>
                          <a:latin typeface="Helvetica Light" panose="020B0403020202020204" pitchFamily="34" charset="0"/>
                        </a:rPr>
                        <a:t>Complete recovery</a:t>
                      </a:r>
                    </a:p>
                    <a:p>
                      <a:pPr algn="ctr"/>
                      <a:r>
                        <a:rPr kumimoji="1" lang="en-US" altLang="ja-JP" sz="700" b="0" i="0" dirty="0">
                          <a:solidFill>
                            <a:schemeClr val="tx1"/>
                          </a:solidFill>
                          <a:latin typeface="Helvetica Light" panose="020B0403020202020204" pitchFamily="34" charset="0"/>
                        </a:rPr>
                        <a:t>(reverse V-shape type)</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0" i="0" dirty="0">
                          <a:solidFill>
                            <a:schemeClr val="tx1"/>
                          </a:solidFill>
                          <a:latin typeface="Helvetica Light" panose="020B0403020202020204" pitchFamily="34" charset="0"/>
                        </a:rPr>
                        <a:t>58</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0" i="0" dirty="0">
                          <a:solidFill>
                            <a:schemeClr val="tx1"/>
                          </a:solidFill>
                          <a:latin typeface="Helvetica Light" panose="020B0403020202020204" pitchFamily="34" charset="0"/>
                        </a:rPr>
                        <a:t>42</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0" i="0" dirty="0">
                          <a:solidFill>
                            <a:schemeClr val="tx1"/>
                          </a:solidFill>
                          <a:latin typeface="Helvetica Light" panose="020B0403020202020204" pitchFamily="34" charset="0"/>
                        </a:rPr>
                        <a:t>54</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1444015"/>
                  </a:ext>
                </a:extLst>
              </a:tr>
              <a:tr h="101869">
                <a:tc>
                  <a:txBody>
                    <a:bodyPr/>
                    <a:lstStyle/>
                    <a:p>
                      <a:pPr algn="ctr"/>
                      <a:r>
                        <a:rPr kumimoji="1" lang="en-US" altLang="ja-JP" sz="700" b="0" i="0" dirty="0">
                          <a:solidFill>
                            <a:schemeClr val="tx1"/>
                          </a:solidFill>
                          <a:latin typeface="Helvetica Light" panose="020B0403020202020204" pitchFamily="34" charset="0"/>
                        </a:rPr>
                        <a:t>Complete recovery</a:t>
                      </a:r>
                    </a:p>
                    <a:p>
                      <a:pPr algn="ctr"/>
                      <a:r>
                        <a:rPr kumimoji="1" lang="en-US" altLang="ja-JP" sz="700" b="0" i="0" dirty="0">
                          <a:solidFill>
                            <a:schemeClr val="tx1"/>
                          </a:solidFill>
                          <a:latin typeface="Helvetica Light" panose="020B0403020202020204" pitchFamily="34" charset="0"/>
                        </a:rPr>
                        <a:t>(V-shape type)</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0" i="0" dirty="0">
                          <a:solidFill>
                            <a:schemeClr val="tx1"/>
                          </a:solidFill>
                          <a:latin typeface="Helvetica Light" panose="020B0403020202020204" pitchFamily="34" charset="0"/>
                        </a:rPr>
                        <a:t>53</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0" i="0" dirty="0">
                          <a:solidFill>
                            <a:schemeClr val="tx1"/>
                          </a:solidFill>
                          <a:latin typeface="Helvetica Light" panose="020B0403020202020204" pitchFamily="34" charset="0"/>
                        </a:rPr>
                        <a:t>85</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0" i="0" dirty="0">
                          <a:solidFill>
                            <a:schemeClr val="tx1"/>
                          </a:solidFill>
                          <a:latin typeface="Helvetica Light" panose="020B0403020202020204" pitchFamily="34" charset="0"/>
                        </a:rPr>
                        <a:t>88</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1902465"/>
                  </a:ext>
                </a:extLst>
              </a:tr>
              <a:tr h="101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ja-JP" sz="700" b="0" i="0" u="none" strike="noStrike" dirty="0">
                          <a:solidFill>
                            <a:schemeClr val="tx1"/>
                          </a:solidFill>
                          <a:effectLst/>
                          <a:latin typeface="Helvetica Light" panose="020B0403020202020204" pitchFamily="34" charset="0"/>
                          <a:ea typeface="Meiryo" panose="020B0604030504040204" pitchFamily="34" charset="-128"/>
                        </a:rPr>
                        <a:t>Non-gravitational effects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dirty="0">
                          <a:solidFill>
                            <a:schemeClr val="tx1"/>
                          </a:solidFill>
                          <a:latin typeface="Helvetica Light" panose="020B0403020202020204" pitchFamily="34" charset="0"/>
                        </a:rPr>
                        <a:t>(reverse V-shape type)</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0" i="0" dirty="0">
                          <a:solidFill>
                            <a:schemeClr val="tx1"/>
                          </a:solidFill>
                          <a:latin typeface="Helvetica Light" panose="020B0403020202020204" pitchFamily="34" charset="0"/>
                        </a:rPr>
                        <a:t>77</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0" i="0" dirty="0">
                          <a:solidFill>
                            <a:schemeClr val="tx1"/>
                          </a:solidFill>
                          <a:latin typeface="Helvetica Light" panose="020B0403020202020204" pitchFamily="34" charset="0"/>
                        </a:rPr>
                        <a:t>64</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0" i="0" dirty="0">
                          <a:solidFill>
                            <a:schemeClr val="tx1"/>
                          </a:solidFill>
                          <a:latin typeface="Helvetica Light" panose="020B0403020202020204" pitchFamily="34" charset="0"/>
                        </a:rPr>
                        <a:t>57</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7640787"/>
                  </a:ext>
                </a:extLst>
              </a:tr>
              <a:tr h="101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ja-JP" sz="700" b="0" i="0" u="none" strike="noStrike" dirty="0">
                          <a:solidFill>
                            <a:schemeClr val="tx1"/>
                          </a:solidFill>
                          <a:effectLst/>
                          <a:latin typeface="Helvetica Light" panose="020B0403020202020204" pitchFamily="34" charset="0"/>
                          <a:ea typeface="Meiryo" panose="020B0604030504040204" pitchFamily="34" charset="-128"/>
                        </a:rPr>
                        <a:t>Non-gravitational effects</a:t>
                      </a:r>
                    </a:p>
                    <a:p>
                      <a:pPr algn="ctr"/>
                      <a:r>
                        <a:rPr kumimoji="1" lang="en-US" altLang="ja-JP" sz="700" b="0" i="0" dirty="0">
                          <a:solidFill>
                            <a:schemeClr val="tx1"/>
                          </a:solidFill>
                          <a:latin typeface="Helvetica Light" panose="020B0403020202020204" pitchFamily="34" charset="0"/>
                        </a:rPr>
                        <a:t>(V-shape type)</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0" i="0" dirty="0">
                          <a:solidFill>
                            <a:schemeClr val="tx1"/>
                          </a:solidFill>
                          <a:latin typeface="Helvetica Light" panose="020B0403020202020204" pitchFamily="34" charset="0"/>
                        </a:rPr>
                        <a:t>59</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0" i="0" dirty="0">
                          <a:solidFill>
                            <a:schemeClr val="tx1"/>
                          </a:solidFill>
                          <a:latin typeface="Helvetica Light" panose="020B0403020202020204" pitchFamily="34" charset="0"/>
                        </a:rPr>
                        <a:t>40</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0" i="0" dirty="0">
                          <a:solidFill>
                            <a:schemeClr val="tx1"/>
                          </a:solidFill>
                          <a:latin typeface="Helvetica Light" panose="020B0403020202020204" pitchFamily="34" charset="0"/>
                        </a:rPr>
                        <a:t>69</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6429288"/>
                  </a:ext>
                </a:extLst>
              </a:tr>
              <a:tr h="101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ja-JP" sz="700" b="0" i="0" u="none" strike="noStrike" dirty="0">
                          <a:solidFill>
                            <a:schemeClr val="tx1"/>
                          </a:solidFill>
                          <a:effectLst/>
                          <a:latin typeface="Helvetica Light" panose="020B0403020202020204" pitchFamily="34" charset="0"/>
                          <a:ea typeface="Meiryo" panose="020B0604030504040204" pitchFamily="34" charset="-128"/>
                        </a:rPr>
                        <a:t>Effects of centrifuges and others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dirty="0">
                          <a:solidFill>
                            <a:schemeClr val="tx1"/>
                          </a:solidFill>
                          <a:latin typeface="Helvetica Light" panose="020B0403020202020204" pitchFamily="34" charset="0"/>
                        </a:rPr>
                        <a:t>(reverse V-shape type)</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0" i="0" dirty="0">
                          <a:solidFill>
                            <a:schemeClr val="tx1"/>
                          </a:solidFill>
                          <a:latin typeface="Helvetica Light" panose="020B0403020202020204" pitchFamily="34" charset="0"/>
                        </a:rPr>
                        <a:t>73</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0" i="0" dirty="0">
                          <a:solidFill>
                            <a:schemeClr val="tx1"/>
                          </a:solidFill>
                          <a:latin typeface="Helvetica Light" panose="020B0403020202020204" pitchFamily="34" charset="0"/>
                        </a:rPr>
                        <a:t>68</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0" i="0" dirty="0">
                          <a:solidFill>
                            <a:schemeClr val="tx1"/>
                          </a:solidFill>
                          <a:latin typeface="Helvetica Light" panose="020B0403020202020204" pitchFamily="34" charset="0"/>
                        </a:rPr>
                        <a:t>80</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8839169"/>
                  </a:ext>
                </a:extLst>
              </a:tr>
              <a:tr h="1018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ja-JP" sz="700" b="0" i="0" u="none" strike="noStrike" dirty="0">
                          <a:solidFill>
                            <a:schemeClr val="tx1"/>
                          </a:solidFill>
                          <a:effectLst/>
                          <a:latin typeface="Helvetica Light" panose="020B0403020202020204" pitchFamily="34" charset="0"/>
                          <a:ea typeface="Meiryo" panose="020B0604030504040204" pitchFamily="34" charset="-128"/>
                        </a:rPr>
                        <a:t>Effects of centrifuges and others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0" i="0" dirty="0">
                          <a:solidFill>
                            <a:schemeClr val="tx1"/>
                          </a:solidFill>
                          <a:latin typeface="Helvetica Light" panose="020B0403020202020204" pitchFamily="34" charset="0"/>
                        </a:rPr>
                        <a:t>(V-shape type)</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0" i="0" dirty="0">
                          <a:solidFill>
                            <a:schemeClr val="tx1"/>
                          </a:solidFill>
                          <a:latin typeface="Helvetica Light" panose="020B0403020202020204" pitchFamily="34" charset="0"/>
                        </a:rPr>
                        <a:t>37</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0" i="0" dirty="0">
                          <a:solidFill>
                            <a:schemeClr val="tx1"/>
                          </a:solidFill>
                          <a:latin typeface="Helvetica Light" panose="020B0403020202020204" pitchFamily="34" charset="0"/>
                        </a:rPr>
                        <a:t>49</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a:r>
                        <a:rPr kumimoji="1" lang="en-US" altLang="ja-JP" sz="700" b="0" i="0" dirty="0">
                          <a:solidFill>
                            <a:schemeClr val="tx1"/>
                          </a:solidFill>
                          <a:latin typeface="Helvetica Light" panose="020B0403020202020204" pitchFamily="34" charset="0"/>
                        </a:rPr>
                        <a:t>68</a:t>
                      </a:r>
                      <a:endParaRPr kumimoji="1" lang="ja-JP" altLang="en-US" sz="700" b="0" i="0">
                        <a:solidFill>
                          <a:schemeClr val="tx1"/>
                        </a:solidFill>
                        <a:latin typeface="Helvetica Light" panose="020B0403020202020204" pitchFamily="34" charset="0"/>
                      </a:endParaRPr>
                    </a:p>
                  </a:txBody>
                  <a:tcPr marL="36000" marR="36000" marT="18000" marB="18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9329759"/>
                  </a:ext>
                </a:extLst>
              </a:tr>
            </a:tbl>
          </a:graphicData>
        </a:graphic>
      </p:graphicFrame>
      <p:sp>
        <p:nvSpPr>
          <p:cNvPr id="226" name="テキスト ボックス 225">
            <a:extLst>
              <a:ext uri="{FF2B5EF4-FFF2-40B4-BE49-F238E27FC236}">
                <a16:creationId xmlns:a16="http://schemas.microsoft.com/office/drawing/2014/main" id="{631215B4-FEA6-4B9E-2916-95D5C5102E49}"/>
              </a:ext>
            </a:extLst>
          </p:cNvPr>
          <p:cNvSpPr txBox="1"/>
          <p:nvPr/>
        </p:nvSpPr>
        <p:spPr>
          <a:xfrm>
            <a:off x="-3147" y="7622735"/>
            <a:ext cx="364202" cy="246221"/>
          </a:xfrm>
          <a:prstGeom prst="rect">
            <a:avLst/>
          </a:prstGeom>
          <a:noFill/>
        </p:spPr>
        <p:txBody>
          <a:bodyPr wrap="none" rtlCol="0">
            <a:spAutoFit/>
          </a:bodyPr>
          <a:lstStyle/>
          <a:p>
            <a:r>
              <a:rPr kumimoji="1" lang="en-US" altLang="ja-JP" sz="1000" b="1" dirty="0">
                <a:latin typeface="Helvetica" pitchFamily="2" charset="0"/>
              </a:rPr>
              <a:t>(D)</a:t>
            </a:r>
            <a:endParaRPr kumimoji="1" lang="ja-JP" altLang="en-US" sz="1000" b="1">
              <a:latin typeface="Helvetica" pitchFamily="2" charset="0"/>
            </a:endParaRPr>
          </a:p>
        </p:txBody>
      </p:sp>
      <p:pic>
        <p:nvPicPr>
          <p:cNvPr id="215" name="図 214" descr="グラフ, 棒グラフ&#10;&#10;AI 生成コンテンツは誤りを含む可能性があります。">
            <a:extLst>
              <a:ext uri="{FF2B5EF4-FFF2-40B4-BE49-F238E27FC236}">
                <a16:creationId xmlns:a16="http://schemas.microsoft.com/office/drawing/2014/main" id="{1E7782B5-3C00-A449-8C05-6EEA8FEABB86}"/>
              </a:ext>
            </a:extLst>
          </p:cNvPr>
          <p:cNvPicPr>
            <a:picLocks noChangeAspect="1"/>
          </p:cNvPicPr>
          <p:nvPr/>
        </p:nvPicPr>
        <p:blipFill>
          <a:blip r:embed="rId10"/>
          <a:stretch>
            <a:fillRect/>
          </a:stretch>
        </p:blipFill>
        <p:spPr>
          <a:xfrm>
            <a:off x="369396" y="263144"/>
            <a:ext cx="528320" cy="767080"/>
          </a:xfrm>
          <a:prstGeom prst="rect">
            <a:avLst/>
          </a:prstGeom>
        </p:spPr>
      </p:pic>
      <p:pic>
        <p:nvPicPr>
          <p:cNvPr id="216" name="図 215" descr="グラフ, 棒グラフ&#10;&#10;AI 生成コンテンツは誤りを含む可能性があります。">
            <a:extLst>
              <a:ext uri="{FF2B5EF4-FFF2-40B4-BE49-F238E27FC236}">
                <a16:creationId xmlns:a16="http://schemas.microsoft.com/office/drawing/2014/main" id="{C7F58161-C589-D9F4-6BEB-040E5D8DBF78}"/>
              </a:ext>
            </a:extLst>
          </p:cNvPr>
          <p:cNvPicPr>
            <a:picLocks noChangeAspect="1"/>
          </p:cNvPicPr>
          <p:nvPr/>
        </p:nvPicPr>
        <p:blipFill>
          <a:blip r:embed="rId11"/>
          <a:stretch>
            <a:fillRect/>
          </a:stretch>
        </p:blipFill>
        <p:spPr>
          <a:xfrm>
            <a:off x="369396" y="1009276"/>
            <a:ext cx="528320" cy="767080"/>
          </a:xfrm>
          <a:prstGeom prst="rect">
            <a:avLst/>
          </a:prstGeom>
        </p:spPr>
      </p:pic>
      <p:pic>
        <p:nvPicPr>
          <p:cNvPr id="218" name="図 217" descr="グラフ, 棒グラフ&#10;&#10;AI 生成コンテンツは誤りを含む可能性があります。">
            <a:extLst>
              <a:ext uri="{FF2B5EF4-FFF2-40B4-BE49-F238E27FC236}">
                <a16:creationId xmlns:a16="http://schemas.microsoft.com/office/drawing/2014/main" id="{B6971E08-2FD6-EFF9-4228-AABAE47A94A5}"/>
              </a:ext>
            </a:extLst>
          </p:cNvPr>
          <p:cNvPicPr>
            <a:picLocks noChangeAspect="1"/>
          </p:cNvPicPr>
          <p:nvPr/>
        </p:nvPicPr>
        <p:blipFill>
          <a:blip r:embed="rId12"/>
          <a:stretch>
            <a:fillRect/>
          </a:stretch>
        </p:blipFill>
        <p:spPr>
          <a:xfrm>
            <a:off x="369396" y="1749338"/>
            <a:ext cx="528320" cy="767080"/>
          </a:xfrm>
          <a:prstGeom prst="rect">
            <a:avLst/>
          </a:prstGeom>
        </p:spPr>
      </p:pic>
      <p:pic>
        <p:nvPicPr>
          <p:cNvPr id="219" name="図 218" descr="グラフ, 棒グラフ&#10;&#10;AI 生成コンテンツは誤りを含む可能性があります。">
            <a:extLst>
              <a:ext uri="{FF2B5EF4-FFF2-40B4-BE49-F238E27FC236}">
                <a16:creationId xmlns:a16="http://schemas.microsoft.com/office/drawing/2014/main" id="{24BFD1B8-82EF-CAE1-1496-3B6248D0147D}"/>
              </a:ext>
            </a:extLst>
          </p:cNvPr>
          <p:cNvPicPr>
            <a:picLocks noChangeAspect="1"/>
          </p:cNvPicPr>
          <p:nvPr/>
        </p:nvPicPr>
        <p:blipFill>
          <a:blip r:embed="rId13"/>
          <a:stretch>
            <a:fillRect/>
          </a:stretch>
        </p:blipFill>
        <p:spPr>
          <a:xfrm>
            <a:off x="369396" y="2779515"/>
            <a:ext cx="528320" cy="767080"/>
          </a:xfrm>
          <a:prstGeom prst="rect">
            <a:avLst/>
          </a:prstGeom>
        </p:spPr>
      </p:pic>
      <p:pic>
        <p:nvPicPr>
          <p:cNvPr id="220" name="図 219" descr="グラフ, 棒グラフ&#10;&#10;AI 生成コンテンツは誤りを含む可能性があります。">
            <a:extLst>
              <a:ext uri="{FF2B5EF4-FFF2-40B4-BE49-F238E27FC236}">
                <a16:creationId xmlns:a16="http://schemas.microsoft.com/office/drawing/2014/main" id="{36A3E74E-E6C7-66A5-2F48-A759655F521B}"/>
              </a:ext>
            </a:extLst>
          </p:cNvPr>
          <p:cNvPicPr>
            <a:picLocks noChangeAspect="1"/>
          </p:cNvPicPr>
          <p:nvPr/>
        </p:nvPicPr>
        <p:blipFill>
          <a:blip r:embed="rId14"/>
          <a:stretch>
            <a:fillRect/>
          </a:stretch>
        </p:blipFill>
        <p:spPr>
          <a:xfrm>
            <a:off x="369396" y="3526205"/>
            <a:ext cx="528320" cy="767080"/>
          </a:xfrm>
          <a:prstGeom prst="rect">
            <a:avLst/>
          </a:prstGeom>
        </p:spPr>
      </p:pic>
      <p:pic>
        <p:nvPicPr>
          <p:cNvPr id="221" name="図 220" descr="グラフ, 棒グラフ&#10;&#10;AI 生成コンテンツは誤りを含む可能性があります。">
            <a:extLst>
              <a:ext uri="{FF2B5EF4-FFF2-40B4-BE49-F238E27FC236}">
                <a16:creationId xmlns:a16="http://schemas.microsoft.com/office/drawing/2014/main" id="{88B741B6-6445-778D-5B1E-250D7C520837}"/>
              </a:ext>
            </a:extLst>
          </p:cNvPr>
          <p:cNvPicPr>
            <a:picLocks noChangeAspect="1"/>
          </p:cNvPicPr>
          <p:nvPr/>
        </p:nvPicPr>
        <p:blipFill>
          <a:blip r:embed="rId15"/>
          <a:stretch>
            <a:fillRect/>
          </a:stretch>
        </p:blipFill>
        <p:spPr>
          <a:xfrm>
            <a:off x="369396" y="4274030"/>
            <a:ext cx="528320" cy="767080"/>
          </a:xfrm>
          <a:prstGeom prst="rect">
            <a:avLst/>
          </a:prstGeom>
        </p:spPr>
      </p:pic>
      <p:pic>
        <p:nvPicPr>
          <p:cNvPr id="222" name="図 221" descr="グラフ, 棒グラフ&#10;&#10;AI 生成コンテンツは誤りを含む可能性があります。">
            <a:extLst>
              <a:ext uri="{FF2B5EF4-FFF2-40B4-BE49-F238E27FC236}">
                <a16:creationId xmlns:a16="http://schemas.microsoft.com/office/drawing/2014/main" id="{658607DE-DBF2-3D76-778F-46E057CC3BF4}"/>
              </a:ext>
            </a:extLst>
          </p:cNvPr>
          <p:cNvPicPr>
            <a:picLocks noChangeAspect="1"/>
          </p:cNvPicPr>
          <p:nvPr/>
        </p:nvPicPr>
        <p:blipFill>
          <a:blip r:embed="rId16"/>
          <a:stretch>
            <a:fillRect/>
          </a:stretch>
        </p:blipFill>
        <p:spPr>
          <a:xfrm>
            <a:off x="369396" y="5345906"/>
            <a:ext cx="528320" cy="767080"/>
          </a:xfrm>
          <a:prstGeom prst="rect">
            <a:avLst/>
          </a:prstGeom>
        </p:spPr>
      </p:pic>
      <p:pic>
        <p:nvPicPr>
          <p:cNvPr id="223" name="図 222" descr="グラフ, 棒グラフ&#10;&#10;AI 生成コンテンツは誤りを含む可能性があります。">
            <a:extLst>
              <a:ext uri="{FF2B5EF4-FFF2-40B4-BE49-F238E27FC236}">
                <a16:creationId xmlns:a16="http://schemas.microsoft.com/office/drawing/2014/main" id="{F91FEAC9-CFD9-ADDE-B95B-2AECBCF73A68}"/>
              </a:ext>
            </a:extLst>
          </p:cNvPr>
          <p:cNvPicPr>
            <a:picLocks noChangeAspect="1"/>
          </p:cNvPicPr>
          <p:nvPr/>
        </p:nvPicPr>
        <p:blipFill>
          <a:blip r:embed="rId17"/>
          <a:stretch>
            <a:fillRect/>
          </a:stretch>
        </p:blipFill>
        <p:spPr>
          <a:xfrm>
            <a:off x="369396" y="6095415"/>
            <a:ext cx="528320" cy="767080"/>
          </a:xfrm>
          <a:prstGeom prst="rect">
            <a:avLst/>
          </a:prstGeom>
        </p:spPr>
      </p:pic>
      <p:pic>
        <p:nvPicPr>
          <p:cNvPr id="224" name="図 223" descr="グラフ, 棒グラフ&#10;&#10;AI 生成コンテンツは誤りを含む可能性があります。">
            <a:extLst>
              <a:ext uri="{FF2B5EF4-FFF2-40B4-BE49-F238E27FC236}">
                <a16:creationId xmlns:a16="http://schemas.microsoft.com/office/drawing/2014/main" id="{0234EDA4-F522-5EA5-C606-D197FE860045}"/>
              </a:ext>
            </a:extLst>
          </p:cNvPr>
          <p:cNvPicPr>
            <a:picLocks noChangeAspect="1"/>
          </p:cNvPicPr>
          <p:nvPr/>
        </p:nvPicPr>
        <p:blipFill>
          <a:blip r:embed="rId18"/>
          <a:stretch>
            <a:fillRect/>
          </a:stretch>
        </p:blipFill>
        <p:spPr>
          <a:xfrm>
            <a:off x="369396" y="6844927"/>
            <a:ext cx="528320" cy="767080"/>
          </a:xfrm>
          <a:prstGeom prst="rect">
            <a:avLst/>
          </a:prstGeom>
        </p:spPr>
      </p:pic>
    </p:spTree>
    <p:extLst>
      <p:ext uri="{BB962C8B-B14F-4D97-AF65-F5344CB8AC3E}">
        <p14:creationId xmlns:p14="http://schemas.microsoft.com/office/powerpoint/2010/main" val="136454837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3" id="{AE8717B5-A88E-E44D-A96E-AB1DC47E419C}" vid="{45BA504B-C0D5-7D43-B2BE-1E45F2344E4E}"/>
    </a:ext>
  </a:extLst>
</a:theme>
</file>

<file path=docProps/app.xml><?xml version="1.0" encoding="utf-8"?>
<Properties xmlns="http://schemas.openxmlformats.org/officeDocument/2006/extended-properties" xmlns:vt="http://schemas.openxmlformats.org/officeDocument/2006/docPropsVTypes">
  <Template>Office テーマ</Template>
  <TotalTime>122</TotalTime>
  <Words>747</Words>
  <Application>Microsoft Macintosh PowerPoint</Application>
  <PresentationFormat>ユーザー設定</PresentationFormat>
  <Paragraphs>223</Paragraphs>
  <Slides>3</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Aptos</vt:lpstr>
      <vt:lpstr>Aptos Display</vt:lpstr>
      <vt:lpstr>Arial</vt:lpstr>
      <vt:lpstr>Helvetica</vt:lpstr>
      <vt:lpstr>Helvetica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OSHIMA Kenshiro</dc:creator>
  <cp:lastModifiedBy>OKADA Norihiro</cp:lastModifiedBy>
  <cp:revision>8</cp:revision>
  <dcterms:created xsi:type="dcterms:W3CDTF">2026-01-06T05:32:44Z</dcterms:created>
  <dcterms:modified xsi:type="dcterms:W3CDTF">2026-01-06T22:21:35Z</dcterms:modified>
</cp:coreProperties>
</file>