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B86A5-41BE-95D9-6A07-782DE696D0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657155-734F-A03A-C0B9-76A1170D06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3BF672-8C65-B3C3-9230-DDBCE806D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BD17F-4AF1-4002-A659-42FD56FDE16E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BE742F-ED8D-B199-98B5-46E0E4C75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41F205-1C3B-7A1D-0EF3-E1D2C24AE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A299-F10D-4F65-99B5-519A4602D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216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16D12-FCEC-AF3B-439F-92DACC3CC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FAAFE2-C13B-52FE-38A3-F41FCB5A8E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89D68-51A6-F8C7-C21D-79419B558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BD17F-4AF1-4002-A659-42FD56FDE16E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617FFE-294D-4510-5E3F-6C6643EB2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FE343F-43DE-B455-EAAB-101995350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A299-F10D-4F65-99B5-519A4602D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342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40ECBF-46C0-7BC5-4EE1-F237E5739D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49EE44-CE11-F281-2559-240318A504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07252D-64A0-F526-3249-D64A90698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BD17F-4AF1-4002-A659-42FD56FDE16E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088F92-7421-8285-C341-00CD8AAB3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F27B04-CAD3-44C8-2EA1-108EDC7CD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A299-F10D-4F65-99B5-519A4602D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136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C34C7-563C-7957-3C90-090C91B08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674ECC-672B-77C9-F619-79F2F17558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97CA6-8E46-9EC2-E97D-DEBE1419A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BD17F-4AF1-4002-A659-42FD56FDE16E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F40B8A-1D38-8181-9FDD-92AC44D38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0E81B3-86EC-EF98-D77F-12D816CE0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A299-F10D-4F65-99B5-519A4602D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572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EB5ED-28A7-3CE0-45AC-67DBC423B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DFFE74-CAD7-6EB6-F46A-5454A64E2E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707480-AF70-16E2-178D-26E82EC48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BD17F-4AF1-4002-A659-42FD56FDE16E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57E9B7-ECE7-B424-70B4-E0FE07717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7107FE-B6DA-2643-9D05-087ED6650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A299-F10D-4F65-99B5-519A4602D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343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70040-6727-8C17-86ED-78E7E6782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740AD0-99D1-C852-118A-104936D01D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76AC7B-E65B-9508-73F6-8F65915A8B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35F580-2A98-8C45-9683-A10AC7379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BD17F-4AF1-4002-A659-42FD56FDE16E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539F54-04D9-A095-340E-2DB9BEF3A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66CF71-F0A5-2380-518A-1D6F9C218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A299-F10D-4F65-99B5-519A4602D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203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691D5-AEAE-EE7B-A8CC-B8FBC5DAF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5EC18F-F419-1EEE-0B64-1FD638B557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895B34-D921-981F-0817-99871CC679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C0A628-D7A8-E1CB-ED82-4667EA3F95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071279-E525-485E-7386-852BBBC5F4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A146EC-210B-2C3C-F3F3-D590D3B21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BD17F-4AF1-4002-A659-42FD56FDE16E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4542A5-5060-C323-28C0-16543D91D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1C4253-E9A1-D170-AA22-06674B383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A299-F10D-4F65-99B5-519A4602D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981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4FADC-96F0-FC43-3FB9-5A89B1918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90017C-086B-090C-B4C6-5C071C97C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BD17F-4AF1-4002-A659-42FD56FDE16E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57560-0F5D-DA1A-9C2D-FEB868A9F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20844E-F073-5B99-D1AC-2B10FDAB4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A299-F10D-4F65-99B5-519A4602D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482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615E0E-F1A8-749A-46D3-1CEDF75FF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BD17F-4AF1-4002-A659-42FD56FDE16E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C0532-CAC3-8B74-F25F-67532A1E4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D9C3EF-DEF2-1E8A-BF40-D6E03FDA5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A299-F10D-4F65-99B5-519A4602D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943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EFCF9-897D-E45F-B891-C4ED73183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BBB742-00C9-BDEA-80B8-EBE93FB355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310681-342E-0BF0-323B-5B4D9ED9A8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938788-50B8-D625-119A-AF49F00EF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BD17F-4AF1-4002-A659-42FD56FDE16E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BF1903-7110-E7F4-7DBF-CC0044A68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D67693-95A1-1F76-66B1-DFD7A4BC6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A299-F10D-4F65-99B5-519A4602D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362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01B48-44EE-72D4-DCCB-48C0FE05C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3FBC79-E7AA-FCF1-28B2-BD21CA7810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DB1646-4059-5BDF-E013-80655001CE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8E86BD-941B-6403-8D3F-4CDCBB9B4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BD17F-4AF1-4002-A659-42FD56FDE16E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190959-F608-1A87-DFBE-F72151A16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F73EE3-1607-BF19-6144-0DE13FD7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A299-F10D-4F65-99B5-519A4602D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510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8308C6-BF93-A0C0-AA09-B57EE2728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99CCF4-5558-15C3-922E-3F5867BBF2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5FD0FB-1A66-1F5D-4C68-2E7FC67B7C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ABD17F-4AF1-4002-A659-42FD56FDE16E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0312CD-B70C-973A-B39E-3219A88701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ACFC9A-B28E-8184-B269-EDAFDFC6EB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4A299-F10D-4F65-99B5-519A4602D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438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4E0A42A8-C07B-361B-4BC6-DA484DCAD621}"/>
              </a:ext>
            </a:extLst>
          </p:cNvPr>
          <p:cNvGrpSpPr/>
          <p:nvPr/>
        </p:nvGrpSpPr>
        <p:grpSpPr>
          <a:xfrm>
            <a:off x="541421" y="1917776"/>
            <a:ext cx="11109158" cy="2589931"/>
            <a:chOff x="264808" y="1927203"/>
            <a:chExt cx="11109158" cy="258993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AC66C65E-9F5D-84C6-42D6-214DB422B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2159" t="38625" r="42423" b="35992"/>
            <a:stretch/>
          </p:blipFill>
          <p:spPr>
            <a:xfrm>
              <a:off x="8082174" y="2250747"/>
              <a:ext cx="690824" cy="1516676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9CAB234-C829-5920-7EE9-E15AC0F4D2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6416" t="30719" r="17958" b="31154"/>
            <a:stretch/>
          </p:blipFill>
          <p:spPr>
            <a:xfrm>
              <a:off x="408308" y="2248686"/>
              <a:ext cx="1291378" cy="1332573"/>
            </a:xfrm>
            <a:prstGeom prst="ellipse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B9BC516-3F2A-60A5-40EA-F7D997EAB385}"/>
                </a:ext>
              </a:extLst>
            </p:cNvPr>
            <p:cNvSpPr txBox="1"/>
            <p:nvPr/>
          </p:nvSpPr>
          <p:spPr>
            <a:xfrm>
              <a:off x="264808" y="1927203"/>
              <a:ext cx="156685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Sugarcane bagasse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B673E19-980B-BA5C-16C0-D1100B1D3198}"/>
                </a:ext>
              </a:extLst>
            </p:cNvPr>
            <p:cNvSpPr txBox="1"/>
            <p:nvPr/>
          </p:nvSpPr>
          <p:spPr>
            <a:xfrm>
              <a:off x="2021552" y="2518232"/>
              <a:ext cx="121960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Pretreatment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D0EF07F-FE42-6868-B99A-6DF17BFEDE76}"/>
                </a:ext>
              </a:extLst>
            </p:cNvPr>
            <p:cNvSpPr txBox="1"/>
            <p:nvPr/>
          </p:nvSpPr>
          <p:spPr>
            <a:xfrm>
              <a:off x="1828045" y="3116750"/>
              <a:ext cx="167906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70% (v/v) Ethanol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1% (w/w) H</a:t>
              </a:r>
              <a:r>
                <a:rPr lang="en-US" sz="12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SO</a:t>
              </a:r>
              <a:r>
                <a:rPr lang="en-US" sz="12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170°C, 1 h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 bar N</a:t>
              </a:r>
              <a:r>
                <a:rPr lang="en-US" sz="12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AE81E61-D637-465F-B437-BD38512CC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30268" t="38170" r="29803" b="38823"/>
            <a:stretch/>
          </p:blipFill>
          <p:spPr>
            <a:xfrm>
              <a:off x="3700967" y="2252807"/>
              <a:ext cx="1298262" cy="1328452"/>
            </a:xfrm>
            <a:prstGeom prst="ellipse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6E33CB3-80E7-44C1-80E4-0D447DF0614C}"/>
                </a:ext>
              </a:extLst>
            </p:cNvPr>
            <p:cNvSpPr txBox="1"/>
            <p:nvPr/>
          </p:nvSpPr>
          <p:spPr>
            <a:xfrm>
              <a:off x="5595221" y="2518232"/>
              <a:ext cx="15975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Depolymerization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830289C-8809-2407-BE58-85FAD15F14C8}"/>
                </a:ext>
              </a:extLst>
            </p:cNvPr>
            <p:cNvSpPr txBox="1"/>
            <p:nvPr/>
          </p:nvSpPr>
          <p:spPr>
            <a:xfrm>
              <a:off x="3566671" y="1929263"/>
              <a:ext cx="156685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Organosolv</a:t>
              </a:r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lignin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373A759-F8C2-6505-8776-D2069F565C24}"/>
                </a:ext>
              </a:extLst>
            </p:cNvPr>
            <p:cNvSpPr txBox="1"/>
            <p:nvPr/>
          </p:nvSpPr>
          <p:spPr>
            <a:xfrm>
              <a:off x="5314534" y="3165760"/>
              <a:ext cx="260503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Methanol, DEE, Acetone, THF, Acetonitrile, Isopropanol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160-220°C, 1-5 h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 bar N</a:t>
              </a:r>
              <a:r>
                <a:rPr lang="en-US" sz="12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D37329B-639D-249D-39C1-8A47060A91E7}"/>
                </a:ext>
              </a:extLst>
            </p:cNvPr>
            <p:cNvSpPr txBox="1"/>
            <p:nvPr/>
          </p:nvSpPr>
          <p:spPr>
            <a:xfrm>
              <a:off x="5319525" y="4055469"/>
              <a:ext cx="25197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Non-noble metal catalysts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Ni, Co, Cu, Fe, Mo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AA5313B-F13F-9A6C-6B9D-82FFAD522A60}"/>
                </a:ext>
              </a:extLst>
            </p:cNvPr>
            <p:cNvSpPr txBox="1"/>
            <p:nvPr/>
          </p:nvSpPr>
          <p:spPr>
            <a:xfrm>
              <a:off x="7286576" y="1929263"/>
              <a:ext cx="229602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Crude depolymerized product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02D620D-519B-F7CE-70A3-CBBEEF07EA63}"/>
                </a:ext>
              </a:extLst>
            </p:cNvPr>
            <p:cNvSpPr txBox="1"/>
            <p:nvPr/>
          </p:nvSpPr>
          <p:spPr>
            <a:xfrm>
              <a:off x="7622526" y="3845350"/>
              <a:ext cx="1582874" cy="52322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Ni-Mo/Al</a:t>
              </a:r>
              <a:r>
                <a:rPr lang="en-US" sz="1400" b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lang="en-US" sz="1400" b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= Selected catalyst</a:t>
              </a: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A9A3B0CD-0366-4FF1-E690-22E408E5B7AE}"/>
                </a:ext>
              </a:extLst>
            </p:cNvPr>
            <p:cNvGrpSpPr/>
            <p:nvPr/>
          </p:nvGrpSpPr>
          <p:grpSpPr>
            <a:xfrm>
              <a:off x="9368990" y="2281372"/>
              <a:ext cx="2004976" cy="1831062"/>
              <a:chOff x="9058176" y="1968916"/>
              <a:chExt cx="2004976" cy="1831062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C7197F67-495E-BEF3-2FD5-BD17619D64B1}"/>
                  </a:ext>
                </a:extLst>
              </p:cNvPr>
              <p:cNvSpPr/>
              <p:nvPr/>
            </p:nvSpPr>
            <p:spPr>
              <a:xfrm>
                <a:off x="9058176" y="1968916"/>
                <a:ext cx="2004976" cy="1831062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F72CD30-37A8-76F9-5CC9-A570F7755004}"/>
                  </a:ext>
                </a:extLst>
              </p:cNvPr>
              <p:cNvSpPr txBox="1"/>
              <p:nvPr/>
            </p:nvSpPr>
            <p:spPr>
              <a:xfrm>
                <a:off x="9058176" y="3219793"/>
                <a:ext cx="2004976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Selectivity: 15.55%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Yield: 12.52%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D7E3845-4748-8D00-F836-6E2359BE2DF7}"/>
                  </a:ext>
                </a:extLst>
              </p:cNvPr>
              <p:cNvSpPr txBox="1"/>
              <p:nvPr/>
            </p:nvSpPr>
            <p:spPr>
              <a:xfrm>
                <a:off x="9366491" y="1997197"/>
                <a:ext cx="145087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p-coumaric acid</a:t>
                </a:r>
              </a:p>
            </p:txBody>
          </p: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604E6730-3C10-AB40-F256-9F373DFAE7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167492" y="2247492"/>
                <a:ext cx="1814735" cy="932807"/>
              </a:xfrm>
              <a:prstGeom prst="rect">
                <a:avLst/>
              </a:prstGeom>
            </p:spPr>
          </p:pic>
        </p:grpSp>
        <p:sp>
          <p:nvSpPr>
            <p:cNvPr id="24" name="Arrow: Right 23">
              <a:extLst>
                <a:ext uri="{FF2B5EF4-FFF2-40B4-BE49-F238E27FC236}">
                  <a16:creationId xmlns:a16="http://schemas.microsoft.com/office/drawing/2014/main" id="{453325DD-B59E-96E6-B4AA-EF1C5961D43F}"/>
                </a:ext>
              </a:extLst>
            </p:cNvPr>
            <p:cNvSpPr/>
            <p:nvPr/>
          </p:nvSpPr>
          <p:spPr>
            <a:xfrm>
              <a:off x="1809003" y="2812148"/>
              <a:ext cx="1740076" cy="249635"/>
            </a:xfrm>
            <a:prstGeom prst="rightArrow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Arrow: Right 24">
              <a:extLst>
                <a:ext uri="{FF2B5EF4-FFF2-40B4-BE49-F238E27FC236}">
                  <a16:creationId xmlns:a16="http://schemas.microsoft.com/office/drawing/2014/main" id="{3ADCDE7B-ABF1-E985-C2B0-E2E13004C27D}"/>
                </a:ext>
              </a:extLst>
            </p:cNvPr>
            <p:cNvSpPr/>
            <p:nvPr/>
          </p:nvSpPr>
          <p:spPr>
            <a:xfrm>
              <a:off x="5133524" y="2807724"/>
              <a:ext cx="2786044" cy="221315"/>
            </a:xfrm>
            <a:prstGeom prst="rightArrow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8448A82-AC79-8000-E02C-B4F7081D3507}"/>
                </a:ext>
              </a:extLst>
            </p:cNvPr>
            <p:cNvSpPr txBox="1"/>
            <p:nvPr/>
          </p:nvSpPr>
          <p:spPr>
            <a:xfrm>
              <a:off x="3513115" y="3664267"/>
              <a:ext cx="1638813" cy="52322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Yield: 40.10%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Purity: 96.98%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04B73EEA-17ED-85EB-2D51-99C8AD483F2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95507" y="2852352"/>
              <a:ext cx="773483" cy="409650"/>
            </a:xfrm>
            <a:prstGeom prst="line">
              <a:avLst/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906466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90</Words>
  <Application>Microsoft Office PowerPoint</Application>
  <PresentationFormat>Widescreen</PresentationFormat>
  <Paragraphs>21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Thanchanok Preechakun</dc:creator>
  <cp:lastModifiedBy>Thanchanok Preechakun</cp:lastModifiedBy>
  <cp:revision>7</cp:revision>
  <dcterms:created xsi:type="dcterms:W3CDTF">2025-02-19T02:42:34Z</dcterms:created>
  <dcterms:modified xsi:type="dcterms:W3CDTF">2025-12-02T06:42:56Z</dcterms:modified>
</cp:coreProperties>
</file>