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57" r:id="rId7"/>
    <p:sldId id="256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17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406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44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07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37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0305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032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966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9518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36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795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618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74CFC-3F35-4B06-A88B-6A240C8BE55C}" type="datetimeFigureOut">
              <a:rPr kumimoji="1" lang="ja-JP" altLang="en-US" smtClean="0"/>
              <a:t>2026/4/8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8C1109-9C02-48C7-A1C1-AF235555A2A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1252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C74D981-D4F8-4E41-8E2D-40DF199D76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936995"/>
              </p:ext>
            </p:extLst>
          </p:nvPr>
        </p:nvGraphicFramePr>
        <p:xfrm>
          <a:off x="865368" y="499902"/>
          <a:ext cx="4241800" cy="1516380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223053687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42228959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127874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1495385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7460173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21427347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Syn61-69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Syn61-84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Syn70-84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Syn70-95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Syn85-95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3447438"/>
                  </a:ext>
                </a:extLst>
              </a:tr>
              <a:tr h="167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FI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2640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247523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3329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1132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3672285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080667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339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2640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60933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392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33380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365.7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3139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255.7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228.3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453080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26.5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435.9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4.933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93.21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24.13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2814426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15.3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251.6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2.848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53.81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 dirty="0">
                          <a:effectLst/>
                          <a:latin typeface="Arial" panose="020B0604020202020204" pitchFamily="34" charset="0"/>
                        </a:rPr>
                        <a:t>13.93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37586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13F91D9-2E63-4E46-9E7E-F63A6A9073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466164"/>
              </p:ext>
            </p:extLst>
          </p:nvPr>
        </p:nvGraphicFramePr>
        <p:xfrm>
          <a:off x="853794" y="2340278"/>
          <a:ext cx="4241800" cy="1516380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156263461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78582384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21173075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2575088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36580682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09627182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 µM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999940"/>
                  </a:ext>
                </a:extLst>
              </a:tr>
              <a:tr h="167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FI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1097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3155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28187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4772013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25941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13624786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2968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30366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917482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2968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25941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76973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551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1234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30366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0395774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399.3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467.3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3201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28165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4721335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160.1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26.1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101.4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259.6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584768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92.42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15.07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58.54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149.9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 dirty="0">
                          <a:effectLst/>
                          <a:latin typeface="Arial" panose="020B0604020202020204" pitchFamily="34" charset="0"/>
                        </a:rPr>
                        <a:t>1277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4493752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E0178E76-5C60-44CB-88D1-3D2A35B1FE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934696"/>
              </p:ext>
            </p:extLst>
          </p:nvPr>
        </p:nvGraphicFramePr>
        <p:xfrm>
          <a:off x="876943" y="4215375"/>
          <a:ext cx="4241800" cy="1516380"/>
        </p:xfrm>
        <a:graphic>
          <a:graphicData uri="http://schemas.openxmlformats.org/drawingml/2006/table">
            <a:tbl>
              <a:tblPr/>
              <a:tblGrid>
                <a:gridCol w="1193800">
                  <a:extLst>
                    <a:ext uri="{9D8B030D-6E8A-4147-A177-3AD203B41FA5}">
                      <a16:colId xmlns:a16="http://schemas.microsoft.com/office/drawing/2014/main" val="5456122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7930146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768261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9628785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43837417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792362287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 µM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0602957"/>
                  </a:ext>
                </a:extLst>
              </a:tr>
              <a:tr h="167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FI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7211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5875151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537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245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1520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9122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9719504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1291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9912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033000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7211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5609727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652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1520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9912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9970440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540.3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271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254.3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8748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60543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60.36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22.05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240.1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1389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45794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63.53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34.85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12.73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138.6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 dirty="0">
                          <a:effectLst/>
                          <a:latin typeface="Arial" panose="020B0604020202020204" pitchFamily="34" charset="0"/>
                        </a:rPr>
                        <a:t>801.8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0631958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E7D00F4-5B53-4357-82EF-C5336F53422B}"/>
              </a:ext>
            </a:extLst>
          </p:cNvPr>
          <p:cNvSpPr txBox="1"/>
          <p:nvPr/>
        </p:nvSpPr>
        <p:spPr>
          <a:xfrm>
            <a:off x="731749" y="205966"/>
            <a:ext cx="496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B895490-A4CB-48DA-8015-68D2E4553BDB}"/>
              </a:ext>
            </a:extLst>
          </p:cNvPr>
          <p:cNvSpPr txBox="1"/>
          <p:nvPr/>
        </p:nvSpPr>
        <p:spPr>
          <a:xfrm>
            <a:off x="731749" y="2057916"/>
            <a:ext cx="496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7516682-3880-4CA8-BA9A-2511F2F97EE2}"/>
              </a:ext>
            </a:extLst>
          </p:cNvPr>
          <p:cNvSpPr txBox="1"/>
          <p:nvPr/>
        </p:nvSpPr>
        <p:spPr>
          <a:xfrm>
            <a:off x="345926" y="5910353"/>
            <a:ext cx="8343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1 Standard error of the mean, median and 5% and 95% percentile. (a) Fragment peptides derived from the NAC region Domain structure of α-Syn, (b)Syn61-84, (c)Syn70-84.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4761E92-9ECA-462D-A02E-E1D0E32491B7}"/>
              </a:ext>
            </a:extLst>
          </p:cNvPr>
          <p:cNvSpPr txBox="1"/>
          <p:nvPr/>
        </p:nvSpPr>
        <p:spPr>
          <a:xfrm>
            <a:off x="731749" y="3923370"/>
            <a:ext cx="4961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169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48375AD-9886-4EC2-80FF-50409EF6BE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763391"/>
              </p:ext>
            </p:extLst>
          </p:nvPr>
        </p:nvGraphicFramePr>
        <p:xfrm>
          <a:off x="372560" y="2688965"/>
          <a:ext cx="3520196" cy="1630680"/>
        </p:xfrm>
        <a:graphic>
          <a:graphicData uri="http://schemas.openxmlformats.org/drawingml/2006/table">
            <a:tbl>
              <a:tblPr/>
              <a:tblGrid>
                <a:gridCol w="1234440">
                  <a:extLst>
                    <a:ext uri="{9D8B030D-6E8A-4147-A177-3AD203B41FA5}">
                      <a16:colId xmlns:a16="http://schemas.microsoft.com/office/drawing/2014/main" val="2877003541"/>
                    </a:ext>
                  </a:extLst>
                </a:gridCol>
                <a:gridCol w="451803">
                  <a:extLst>
                    <a:ext uri="{9D8B030D-6E8A-4147-A177-3AD203B41FA5}">
                      <a16:colId xmlns:a16="http://schemas.microsoft.com/office/drawing/2014/main" val="230501315"/>
                    </a:ext>
                  </a:extLst>
                </a:gridCol>
                <a:gridCol w="662940">
                  <a:extLst>
                    <a:ext uri="{9D8B030D-6E8A-4147-A177-3AD203B41FA5}">
                      <a16:colId xmlns:a16="http://schemas.microsoft.com/office/drawing/2014/main" val="603237452"/>
                    </a:ext>
                  </a:extLst>
                </a:gridCol>
                <a:gridCol w="508073">
                  <a:extLst>
                    <a:ext uri="{9D8B030D-6E8A-4147-A177-3AD203B41FA5}">
                      <a16:colId xmlns:a16="http://schemas.microsoft.com/office/drawing/2014/main" val="3708894097"/>
                    </a:ext>
                  </a:extLst>
                </a:gridCol>
                <a:gridCol w="662940">
                  <a:extLst>
                    <a:ext uri="{9D8B030D-6E8A-4147-A177-3AD203B41FA5}">
                      <a16:colId xmlns:a16="http://schemas.microsoft.com/office/drawing/2014/main" val="2388976385"/>
                    </a:ext>
                  </a:extLst>
                </a:gridCol>
              </a:tblGrid>
              <a:tr h="25146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TH</a:t>
                      </a:r>
                      <a:r>
                        <a:rPr lang="en-US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DAPI</a:t>
                      </a:r>
                      <a:r>
                        <a:rPr lang="en-US" sz="105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cells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Iba1</a:t>
                      </a:r>
                      <a:r>
                        <a:rPr lang="en-US" sz="105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DAPI</a:t>
                      </a:r>
                      <a:r>
                        <a:rPr lang="en-US" sz="1050" b="0" i="0" u="none" strike="noStrike" baseline="300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+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cells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5095372"/>
                  </a:ext>
                </a:extLst>
              </a:tr>
              <a:tr h="22860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64860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174.8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160.1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443659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4370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2664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165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87387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2197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34.47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87.33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834801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834.8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38.09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9058510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253.4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186.7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2.626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9.836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9102584"/>
                  </a:ext>
                </a:extLst>
              </a:tr>
            </a:tbl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5009A25-07F7-4436-9C48-0F086683CC25}"/>
              </a:ext>
            </a:extLst>
          </p:cNvPr>
          <p:cNvSpPr txBox="1"/>
          <p:nvPr/>
        </p:nvSpPr>
        <p:spPr>
          <a:xfrm>
            <a:off x="243682" y="483758"/>
            <a:ext cx="5109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CC09F1A-A765-4956-80D8-1C421351226B}"/>
              </a:ext>
            </a:extLst>
          </p:cNvPr>
          <p:cNvSpPr txBox="1"/>
          <p:nvPr/>
        </p:nvSpPr>
        <p:spPr>
          <a:xfrm>
            <a:off x="243681" y="2335707"/>
            <a:ext cx="5109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BCB5008-B040-40EC-9921-31F41F6D37F3}"/>
              </a:ext>
            </a:extLst>
          </p:cNvPr>
          <p:cNvSpPr txBox="1"/>
          <p:nvPr/>
        </p:nvSpPr>
        <p:spPr>
          <a:xfrm>
            <a:off x="241753" y="4440371"/>
            <a:ext cx="83439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2 Standard error of the mean, median and 5% and 95% percentile. (a)Rota Rod test (b) Immunohistochemistry.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6C2C8221-5EF2-4E72-9277-7EC7EDB727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5589895"/>
              </p:ext>
            </p:extLst>
          </p:nvPr>
        </p:nvGraphicFramePr>
        <p:xfrm>
          <a:off x="372560" y="811508"/>
          <a:ext cx="8016802" cy="1490554"/>
        </p:xfrm>
        <a:graphic>
          <a:graphicData uri="http://schemas.openxmlformats.org/drawingml/2006/table">
            <a:tbl>
              <a:tblPr/>
              <a:tblGrid>
                <a:gridCol w="1229817">
                  <a:extLst>
                    <a:ext uri="{9D8B030D-6E8A-4147-A177-3AD203B41FA5}">
                      <a16:colId xmlns:a16="http://schemas.microsoft.com/office/drawing/2014/main" val="2496628992"/>
                    </a:ext>
                  </a:extLst>
                </a:gridCol>
                <a:gridCol w="432857">
                  <a:extLst>
                    <a:ext uri="{9D8B030D-6E8A-4147-A177-3AD203B41FA5}">
                      <a16:colId xmlns:a16="http://schemas.microsoft.com/office/drawing/2014/main" val="1408335560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3273194043"/>
                    </a:ext>
                  </a:extLst>
                </a:gridCol>
                <a:gridCol w="526288">
                  <a:extLst>
                    <a:ext uri="{9D8B030D-6E8A-4147-A177-3AD203B41FA5}">
                      <a16:colId xmlns:a16="http://schemas.microsoft.com/office/drawing/2014/main" val="3257454818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3828252385"/>
                    </a:ext>
                  </a:extLst>
                </a:gridCol>
                <a:gridCol w="526288">
                  <a:extLst>
                    <a:ext uri="{9D8B030D-6E8A-4147-A177-3AD203B41FA5}">
                      <a16:colId xmlns:a16="http://schemas.microsoft.com/office/drawing/2014/main" val="1162925056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679651315"/>
                    </a:ext>
                  </a:extLst>
                </a:gridCol>
                <a:gridCol w="526288">
                  <a:extLst>
                    <a:ext uri="{9D8B030D-6E8A-4147-A177-3AD203B41FA5}">
                      <a16:colId xmlns:a16="http://schemas.microsoft.com/office/drawing/2014/main" val="975058824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2780771085"/>
                    </a:ext>
                  </a:extLst>
                </a:gridCol>
                <a:gridCol w="526288">
                  <a:extLst>
                    <a:ext uri="{9D8B030D-6E8A-4147-A177-3AD203B41FA5}">
                      <a16:colId xmlns:a16="http://schemas.microsoft.com/office/drawing/2014/main" val="3024189996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4176421392"/>
                    </a:ext>
                  </a:extLst>
                </a:gridCol>
                <a:gridCol w="526288">
                  <a:extLst>
                    <a:ext uri="{9D8B030D-6E8A-4147-A177-3AD203B41FA5}">
                      <a16:colId xmlns:a16="http://schemas.microsoft.com/office/drawing/2014/main" val="2226773667"/>
                    </a:ext>
                  </a:extLst>
                </a:gridCol>
                <a:gridCol w="620448">
                  <a:extLst>
                    <a:ext uri="{9D8B030D-6E8A-4147-A177-3AD203B41FA5}">
                      <a16:colId xmlns:a16="http://schemas.microsoft.com/office/drawing/2014/main" val="545221659"/>
                    </a:ext>
                  </a:extLst>
                </a:gridCol>
              </a:tblGrid>
              <a:tr h="21696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5424" marR="5424" marT="542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1</a:t>
                      </a:r>
                    </a:p>
                  </a:txBody>
                  <a:tcPr marL="5424" marR="5424" marT="54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7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11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18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Day 29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960821"/>
                  </a:ext>
                </a:extLst>
              </a:tr>
              <a:tr h="29181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Saline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Syn61-84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034717"/>
                  </a:ext>
                </a:extLst>
              </a:tr>
              <a:tr h="1952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5424" marR="5424" marT="54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1.4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151432"/>
                  </a:ext>
                </a:extLst>
              </a:tr>
              <a:tr h="1952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5424" marR="5424" marT="54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300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72190"/>
                  </a:ext>
                </a:extLst>
              </a:tr>
              <a:tr h="1952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Mean</a:t>
                      </a:r>
                    </a:p>
                  </a:txBody>
                  <a:tcPr marL="5424" marR="5424" marT="54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170.9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178.1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193.2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198.1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191.2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116.9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186.7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131.4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223.8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82.85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238.3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64.59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774560"/>
                  </a:ext>
                </a:extLst>
              </a:tr>
              <a:tr h="195269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5424" marR="5424" marT="54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138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126.4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136.1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130.3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124.7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139.9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126.4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124.2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116.3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104.2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3720948"/>
                  </a:ext>
                </a:extLst>
              </a:tr>
              <a:tr h="200693"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5424" marR="5424" marT="542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26.55</a:t>
                      </a:r>
                    </a:p>
                  </a:txBody>
                  <a:tcPr marL="5424" marR="5424" marT="542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35.05</a:t>
                      </a:r>
                    </a:p>
                  </a:txBody>
                  <a:tcPr marL="5424" marR="5424" marT="542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23.34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25.07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23.99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26.92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24.32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23.9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20.98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22.37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ja-JP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20.06</a:t>
                      </a:r>
                    </a:p>
                  </a:txBody>
                  <a:tcPr marL="5424" marR="5424" marT="5424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68137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089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A3177608-1B92-40B0-A928-8F72332410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8306030"/>
              </p:ext>
            </p:extLst>
          </p:nvPr>
        </p:nvGraphicFramePr>
        <p:xfrm>
          <a:off x="1586345" y="2696069"/>
          <a:ext cx="3774440" cy="1516380"/>
        </p:xfrm>
        <a:graphic>
          <a:graphicData uri="http://schemas.openxmlformats.org/drawingml/2006/table">
            <a:tbl>
              <a:tblPr/>
              <a:tblGrid>
                <a:gridCol w="1082040">
                  <a:extLst>
                    <a:ext uri="{9D8B030D-6E8A-4147-A177-3AD203B41FA5}">
                      <a16:colId xmlns:a16="http://schemas.microsoft.com/office/drawing/2014/main" val="1196099676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3495163284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2071566047"/>
                    </a:ext>
                  </a:extLst>
                </a:gridCol>
                <a:gridCol w="381000">
                  <a:extLst>
                    <a:ext uri="{9D8B030D-6E8A-4147-A177-3AD203B41FA5}">
                      <a16:colId xmlns:a16="http://schemas.microsoft.com/office/drawing/2014/main" val="572473064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3141718925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632087452"/>
                    </a:ext>
                  </a:extLst>
                </a:gridCol>
                <a:gridCol w="520700">
                  <a:extLst>
                    <a:ext uri="{9D8B030D-6E8A-4147-A177-3AD203B41FA5}">
                      <a16:colId xmlns:a16="http://schemas.microsoft.com/office/drawing/2014/main" val="2982148728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LDH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29404"/>
                  </a:ext>
                </a:extLst>
              </a:tr>
              <a:tr h="167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Cytotoxicity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97.07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7.38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17.88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24.69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005261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101.32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7.66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8.80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12.77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29.52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577793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101.61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11.07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9.93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10.50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13.62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21.29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966394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97.07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7.38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5.96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5.68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12.77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21.29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8378528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101.60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11.07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9.93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10.50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17.88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29.52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9638701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8.70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8.23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7.29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14.76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25.17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0091405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2.54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2.79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2.74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4.14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708652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1.47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1.18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1.58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 dirty="0">
                          <a:effectLst/>
                          <a:latin typeface="Arial" panose="020B0604020202020204" pitchFamily="34" charset="0"/>
                        </a:rPr>
                        <a:t>2.39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63531072"/>
                  </a:ext>
                </a:extLst>
              </a:tr>
            </a:tbl>
          </a:graphicData>
        </a:graphic>
      </p:graphicFrame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12387A69-D9A0-4C5A-B728-6F5EFB72F3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637406"/>
              </p:ext>
            </p:extLst>
          </p:nvPr>
        </p:nvGraphicFramePr>
        <p:xfrm>
          <a:off x="1586345" y="738764"/>
          <a:ext cx="3789046" cy="1516380"/>
        </p:xfrm>
        <a:graphic>
          <a:graphicData uri="http://schemas.openxmlformats.org/drawingml/2006/table">
            <a:tbl>
              <a:tblPr/>
              <a:tblGrid>
                <a:gridCol w="1082040">
                  <a:extLst>
                    <a:ext uri="{9D8B030D-6E8A-4147-A177-3AD203B41FA5}">
                      <a16:colId xmlns:a16="http://schemas.microsoft.com/office/drawing/2014/main" val="275422993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641213148"/>
                    </a:ext>
                  </a:extLst>
                </a:gridCol>
                <a:gridCol w="419100">
                  <a:extLst>
                    <a:ext uri="{9D8B030D-6E8A-4147-A177-3AD203B41FA5}">
                      <a16:colId xmlns:a16="http://schemas.microsoft.com/office/drawing/2014/main" val="3738246458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1970320468"/>
                    </a:ext>
                  </a:extLst>
                </a:gridCol>
                <a:gridCol w="444500">
                  <a:extLst>
                    <a:ext uri="{9D8B030D-6E8A-4147-A177-3AD203B41FA5}">
                      <a16:colId xmlns:a16="http://schemas.microsoft.com/office/drawing/2014/main" val="4181904917"/>
                    </a:ext>
                  </a:extLst>
                </a:gridCol>
                <a:gridCol w="404178">
                  <a:extLst>
                    <a:ext uri="{9D8B030D-6E8A-4147-A177-3AD203B41FA5}">
                      <a16:colId xmlns:a16="http://schemas.microsoft.com/office/drawing/2014/main" val="396162085"/>
                    </a:ext>
                  </a:extLst>
                </a:gridCol>
                <a:gridCol w="474028">
                  <a:extLst>
                    <a:ext uri="{9D8B030D-6E8A-4147-A177-3AD203B41FA5}">
                      <a16:colId xmlns:a16="http://schemas.microsoft.com/office/drawing/2014/main" val="562468496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000" b="0" i="0" u="none" strike="noStrike">
                          <a:effectLst/>
                          <a:latin typeface="Arial" panose="020B0604020202020204" pitchFamily="34" charset="0"/>
                        </a:rPr>
                        <a:t>　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PBS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30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100 µM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6603247"/>
                  </a:ext>
                </a:extLst>
              </a:tr>
              <a:tr h="16764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Cell viability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92.35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99.69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80.43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74.92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73.09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60.24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5446666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109.79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88.69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100.61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76.76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72.17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58.41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871115"/>
                  </a:ext>
                </a:extLst>
              </a:tr>
              <a:tr h="16764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97.86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88.69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56.57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62.08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60.24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57.49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631584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92.35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88.69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56.57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62.08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60.24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57.49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0540549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95% Percentile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109.80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99.69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100.60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76.76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73.09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60.24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0488926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100.00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92.35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79.20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71.25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68.50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58.72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5778512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Std. Deviation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8.91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6.36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22.04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8.00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7.17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1.40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799439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Std. Error of Mean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5.15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3.67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12.73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4.62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>
                          <a:effectLst/>
                          <a:latin typeface="Arial" panose="020B0604020202020204" pitchFamily="34" charset="0"/>
                        </a:rPr>
                        <a:t>4.14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altLang="ja-JP" sz="1000" b="0" i="0" u="none" strike="noStrike" dirty="0">
                          <a:effectLst/>
                          <a:latin typeface="Arial" panose="020B0604020202020204" pitchFamily="34" charset="0"/>
                        </a:rPr>
                        <a:t>0.81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358667"/>
                  </a:ext>
                </a:extLst>
              </a:tr>
            </a:tbl>
          </a:graphicData>
        </a:graphic>
      </p:graphicFrame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AFEFAD8-85EE-44AB-BFA9-313930A41B5B}"/>
              </a:ext>
            </a:extLst>
          </p:cNvPr>
          <p:cNvSpPr txBox="1"/>
          <p:nvPr/>
        </p:nvSpPr>
        <p:spPr>
          <a:xfrm>
            <a:off x="1459023" y="368012"/>
            <a:ext cx="5091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FDC51E2-2F5D-4633-A380-87F333F50B3F}"/>
              </a:ext>
            </a:extLst>
          </p:cNvPr>
          <p:cNvSpPr txBox="1"/>
          <p:nvPr/>
        </p:nvSpPr>
        <p:spPr>
          <a:xfrm>
            <a:off x="1459024" y="2324133"/>
            <a:ext cx="5091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8021314-3581-4796-AD79-B992646FBFB2}"/>
              </a:ext>
            </a:extLst>
          </p:cNvPr>
          <p:cNvSpPr txBox="1"/>
          <p:nvPr/>
        </p:nvSpPr>
        <p:spPr>
          <a:xfrm>
            <a:off x="519546" y="4440371"/>
            <a:ext cx="83439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3 Standard error of the mean, median and 5% and 95% percentile. (a)Cell viability (b)Cytotoxicity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45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D6D7A873-9C74-4959-9CF5-6728EF31BDB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9320622"/>
              </p:ext>
            </p:extLst>
          </p:nvPr>
        </p:nvGraphicFramePr>
        <p:xfrm>
          <a:off x="4735514" y="248228"/>
          <a:ext cx="2644775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10" r:id="rId3" imgW="2645304" imgH="4010692" progId="Prism10.Document">
                  <p:embed/>
                </p:oleObj>
              </mc:Choice>
              <mc:Fallback>
                <p:oleObj name="Prism 10" r:id="rId3" imgW="2645304" imgH="4010692" progId="Prism10.Document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D6D7A873-9C74-4959-9CF5-6728EF31BDB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735514" y="248228"/>
                        <a:ext cx="2644775" cy="4010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C25E8C32-7EAF-453E-96B2-5460509812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7603614"/>
              </p:ext>
            </p:extLst>
          </p:nvPr>
        </p:nvGraphicFramePr>
        <p:xfrm>
          <a:off x="1566286" y="953222"/>
          <a:ext cx="2644775" cy="332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Prism 10" r:id="rId5" imgW="2645304" imgH="3328205" progId="Prism10.Document">
                  <p:embed/>
                </p:oleObj>
              </mc:Choice>
              <mc:Fallback>
                <p:oleObj name="Prism 10" r:id="rId5" imgW="2645304" imgH="3328205" progId="Prism10.Document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C25E8C32-7EAF-453E-96B2-546050981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66286" y="953222"/>
                        <a:ext cx="2644775" cy="3328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E23C8DB-0297-41CB-8341-3A39EA260574}"/>
              </a:ext>
            </a:extLst>
          </p:cNvPr>
          <p:cNvSpPr txBox="1"/>
          <p:nvPr/>
        </p:nvSpPr>
        <p:spPr>
          <a:xfrm>
            <a:off x="519546" y="4266751"/>
            <a:ext cx="83439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Fig. 1 Effect of Syn61-84 on SHSY-5Y cells</a:t>
            </a:r>
            <a:r>
              <a:rPr lang="el-GR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ja-JP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SH-SY5Y cells were treated with various concentrations of aggregated Syn61–84 </a:t>
            </a:r>
            <a:r>
              <a:rPr lang="el-GR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3-100</a:t>
            </a:r>
            <a:r>
              <a:rPr lang="el-GR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μ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(a) Cell viability was measured using Cell Counting Kit-8 (CCK-8). 10 µM Syn61-84, p = 0.029; 30 µM Syn61-84, p = 0.017; 100 µM Syn61-84, p = 0.003. (b) Cytotoxicity measured by LDH Assay Kit. Data shown are represented as means ± standard errors of the mean (n = 3), *p&lt;0.05, **p&lt;0.01, ****p&lt;0.0001 versus control</a:t>
            </a:r>
            <a:r>
              <a:rPr lang="el-GR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ja-JP" alt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E3E73F2-4DAF-4C17-9B55-654D719303FD}"/>
              </a:ext>
            </a:extLst>
          </p:cNvPr>
          <p:cNvSpPr txBox="1"/>
          <p:nvPr/>
        </p:nvSpPr>
        <p:spPr>
          <a:xfrm>
            <a:off x="1586344" y="368012"/>
            <a:ext cx="4862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DE87628-DDAF-4652-B5C2-F89DD765AC9F}"/>
              </a:ext>
            </a:extLst>
          </p:cNvPr>
          <p:cNvSpPr txBox="1"/>
          <p:nvPr/>
        </p:nvSpPr>
        <p:spPr>
          <a:xfrm>
            <a:off x="4701863" y="368012"/>
            <a:ext cx="4862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9184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679f115-4b9d-4ec2-b600-e710340e291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C4D806C32D3764FA6C253017967A17F" ma:contentTypeVersion="12" ma:contentTypeDescription="新しいドキュメントを作成します。" ma:contentTypeScope="" ma:versionID="cbbe77632859471ff130cd0a40807739">
  <xsd:schema xmlns:xsd="http://www.w3.org/2001/XMLSchema" xmlns:xs="http://www.w3.org/2001/XMLSchema" xmlns:p="http://schemas.microsoft.com/office/2006/metadata/properties" xmlns:ns3="4679f115-4b9d-4ec2-b600-e710340e291c" targetNamespace="http://schemas.microsoft.com/office/2006/metadata/properties" ma:root="true" ma:fieldsID="d6c592a2fdd332b45f8ccbfbe59c7b00" ns3:_="">
    <xsd:import namespace="4679f115-4b9d-4ec2-b600-e710340e29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BillingMetadata" minOccurs="0"/>
                <xsd:element ref="ns3:_activity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79f115-4b9d-4ec2-b600-e710340e29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87BC28-5FC8-4FAA-AFE9-BE88A1D61E5E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4679f115-4b9d-4ec2-b600-e710340e291c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929253F-A646-41EF-88C4-B2A25A523E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A16B47-C580-4864-90C8-5267FCC75A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79f115-4b9d-4ec2-b600-e710340e29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733</Words>
  <Application>Microsoft Office PowerPoint</Application>
  <PresentationFormat>画面に合わせる (4:3)</PresentationFormat>
  <Paragraphs>408</Paragraphs>
  <Slides>4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テーマ</vt:lpstr>
      <vt:lpstr>Prism 10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中村　里菜</dc:creator>
  <cp:lastModifiedBy>中村</cp:lastModifiedBy>
  <cp:revision>9</cp:revision>
  <dcterms:created xsi:type="dcterms:W3CDTF">2025-07-29T11:31:11Z</dcterms:created>
  <dcterms:modified xsi:type="dcterms:W3CDTF">2026-04-08T08:30:02Z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0x0101000C4D806C32D3764FA6C253017967A17F</vt:lpwstr>
  </property>
</Properties>
</file>