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BD35633B-BECC-44C0-A130-EE7DA96FC8B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D10F76-9740-4A57-9BA3-DBB1F9B38B2B}"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BD35633B-BECC-44C0-A130-EE7DA96FC8B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D10F76-9740-4A57-9BA3-DBB1F9B38B2B}"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BD35633B-BECC-44C0-A130-EE7DA96FC8B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D10F76-9740-4A57-9BA3-DBB1F9B38B2B}"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BD35633B-BECC-44C0-A130-EE7DA96FC8B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D10F76-9740-4A57-9BA3-DBB1F9B38B2B}"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BD35633B-BECC-44C0-A130-EE7DA96FC8B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D10F76-9740-4A57-9BA3-DBB1F9B38B2B}"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BD35633B-BECC-44C0-A130-EE7DA96FC8B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D10F76-9740-4A57-9BA3-DBB1F9B38B2B}"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BD35633B-BECC-44C0-A130-EE7DA96FC8B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D10F76-9740-4A57-9BA3-DBB1F9B38B2B}"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BD35633B-BECC-44C0-A130-EE7DA96FC8B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D10F76-9740-4A57-9BA3-DBB1F9B38B2B}"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35633B-BECC-44C0-A130-EE7DA96FC8B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D10F76-9740-4A57-9BA3-DBB1F9B38B2B}"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BD35633B-BECC-44C0-A130-EE7DA96FC8B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D10F76-9740-4A57-9BA3-DBB1F9B38B2B}"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BD35633B-BECC-44C0-A130-EE7DA96FC8B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D10F76-9740-4A57-9BA3-DBB1F9B38B2B}"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35633B-BECC-44C0-A130-EE7DA96FC8B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D10F76-9740-4A57-9BA3-DBB1F9B38B2B}"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latin typeface="+mn-lt"/>
              </a:rPr>
              <a:t>GROUP 1</a:t>
            </a:r>
            <a:endParaRPr lang="en-US" dirty="0"/>
          </a:p>
        </p:txBody>
      </p:sp>
      <p:sp>
        <p:nvSpPr>
          <p:cNvPr id="3" name="Subtitle 2"/>
          <p:cNvSpPr>
            <a:spLocks noGrp="1"/>
          </p:cNvSpPr>
          <p:nvPr>
            <p:ph type="subTitle" idx="1"/>
          </p:nvPr>
        </p:nvSpPr>
        <p:spPr/>
        <p:txBody>
          <a:bodyPr>
            <a:normAutofit/>
          </a:bodyPr>
          <a:lstStyle/>
          <a:p>
            <a:r>
              <a:rPr lang="en-US" sz="3600" b="1" dirty="0">
                <a:effectLst/>
                <a:latin typeface="Times New Roman" panose="02020603050405020304" pitchFamily="18" charset="0"/>
                <a:ea typeface="SimSun" panose="02010600030101010101" pitchFamily="2" charset="-122"/>
              </a:rPr>
              <a:t>Strengthening Decentralization &amp; Local Governance/Political</a:t>
            </a:r>
            <a:r>
              <a:rPr lang="en-US" sz="3600" b="1" dirty="0">
                <a:effectLst/>
                <a:latin typeface="Times New Roman" panose="02020603050405020304" pitchFamily="18" charset="0"/>
                <a:ea typeface="Times New Roman" panose="02020603050405020304" pitchFamily="18" charset="0"/>
              </a:rPr>
              <a:t>           	    Decentralization</a:t>
            </a:r>
            <a:endParaRPr lang="en-US"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effectLst/>
                <a:latin typeface="Times New Roman" panose="02020603050405020304" pitchFamily="18" charset="0"/>
                <a:ea typeface="SimSun" panose="02010600030101010101" pitchFamily="2" charset="-122"/>
                <a:cs typeface="Times New Roman" panose="02020603050405020304" pitchFamily="18" charset="0"/>
              </a:rPr>
              <a:t>1.0 Key Findings</a:t>
            </a:r>
            <a:br>
              <a:rPr lang="en-US" sz="3600" dirty="0">
                <a:effectLst/>
                <a:latin typeface="Calibri" panose="020F0502020204030204" pitchFamily="34" charset="0"/>
                <a:ea typeface="SimSun" panose="02010600030101010101" pitchFamily="2" charset="-122"/>
                <a:cs typeface="Times New Roman" panose="02020603050405020304" pitchFamily="18" charset="0"/>
              </a:rPr>
            </a:br>
            <a:endParaRPr lang="en-US" sz="3600" dirty="0"/>
          </a:p>
        </p:txBody>
      </p:sp>
      <p:sp>
        <p:nvSpPr>
          <p:cNvPr id="3" name="Content Placeholder 2"/>
          <p:cNvSpPr>
            <a:spLocks noGrp="1"/>
          </p:cNvSpPr>
          <p:nvPr>
            <p:ph idx="1"/>
          </p:nvPr>
        </p:nvSpPr>
        <p:spPr/>
        <p:txBody>
          <a:bodyPr/>
          <a:lstStyle/>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Inadequate funds for technical officers at the RCC to perform oversight responsibilities and provide backstopping support to the </a:t>
            </a:r>
            <a:r>
              <a:rPr lang="en-US" sz="1800" dirty="0" err="1">
                <a:effectLst/>
                <a:latin typeface="Times New Roman" panose="02020603050405020304" pitchFamily="18" charset="0"/>
                <a:ea typeface="SimSun" panose="02010600030101010101" pitchFamily="2" charset="-122"/>
                <a:cs typeface="Times New Roman" panose="02020603050405020304" pitchFamily="18" charset="0"/>
              </a:rPr>
              <a:t>DoA</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rPr>
              <a:t>The team agrees the finding is factual but adds that delay of funds is key factor under the finding</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Reporting challenges due to disparities in the reporting template, indicators, and timelines.</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There is existence of a reporting form</a:t>
            </a: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at developed by NDPC to be used by MMDA, however the usage of parallel reporting systems creates disparities in reporting</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The actions of some development partners undermine the decentralization process.</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Factual; </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Inadequate funding hinders the operations of the DPCU to provide effective policy implementation and coordination.</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Factual; But in addition inadequate funding and logistics should be added</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The effectiveness of the DPCU is contingent on the performance of the various departments of the Assembly to ensure that the DPCU has quality data to work with..</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Factual</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Future organization of consultative review/planning workshops by </a:t>
            </a:r>
            <a:r>
              <a:rPr lang="en-US" sz="1800" dirty="0" err="1">
                <a:effectLst/>
                <a:latin typeface="Times New Roman" panose="02020603050405020304" pitchFamily="18" charset="0"/>
                <a:ea typeface="SimSun" panose="02010600030101010101" pitchFamily="2" charset="-122"/>
                <a:cs typeface="Times New Roman" panose="02020603050405020304" pitchFamily="18" charset="0"/>
              </a:rPr>
              <a:t>DoA</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without MAG funding is unclear.</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Factual</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marL="0" indent="0">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effectLst/>
                <a:latin typeface="Times New Roman" panose="02020603050405020304" pitchFamily="18" charset="0"/>
                <a:ea typeface="SimSun" panose="02010600030101010101" pitchFamily="2" charset="-122"/>
                <a:cs typeface="Times New Roman" panose="02020603050405020304" pitchFamily="18" charset="0"/>
              </a:rPr>
              <a:t>1.2 Cross cutting</a:t>
            </a:r>
            <a:br>
              <a:rPr lang="en-US" sz="3600" dirty="0">
                <a:effectLst/>
                <a:latin typeface="Calibri" panose="020F0502020204030204" pitchFamily="34" charset="0"/>
                <a:ea typeface="SimSun" panose="02010600030101010101" pitchFamily="2" charset="-122"/>
                <a:cs typeface="Times New Roman" panose="02020603050405020304" pitchFamily="18" charset="0"/>
              </a:rPr>
            </a:br>
            <a:endParaRPr lang="en-US" sz="3600" dirty="0"/>
          </a:p>
        </p:txBody>
      </p:sp>
      <p:sp>
        <p:nvSpPr>
          <p:cNvPr id="3" name="Content Placeholder 2"/>
          <p:cNvSpPr>
            <a:spLocks noGrp="1"/>
          </p:cNvSpPr>
          <p:nvPr>
            <p:ph idx="1"/>
          </p:nvPr>
        </p:nvSpPr>
        <p:spPr/>
        <p:txBody>
          <a:bodyPr/>
          <a:lstStyle/>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Some Local Government staff have not internalized the institutional shift from central government to local</a:t>
            </a:r>
            <a:r>
              <a:rPr lang="en-US" sz="180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Assembly, amidst a lack of appreciation of the civil service organogram.</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Factual</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Inadequate capacity and structural issues render sub-district structures practically invisible.</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Factual; Political interference</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Creation of new local authorities without due recourse to available resources is a major challenge.</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rPr>
              <a:t>Factual</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Lack of formal spaces to mainstream local governance structures for both traditional authorities and Civil Society Organizations to engage with MMDAs.</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Not factual; because traditional authorities have a formal space in the assembly structures</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Lack of formal spaces for private sector actors to engage with MMDAs to foster an enabling business environment to increase commercialization and profitability.</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rPr>
              <a:t>Not factual; </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marL="0" marR="0" algn="just">
              <a:spcBef>
                <a:spcPts val="0"/>
              </a:spcBef>
              <a:spcAft>
                <a:spcPts val="0"/>
              </a:spcAf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effectLst/>
                <a:latin typeface="Times New Roman" panose="02020603050405020304" pitchFamily="18" charset="0"/>
                <a:ea typeface="SimSun" panose="02010600030101010101" pitchFamily="2" charset="-122"/>
                <a:cs typeface="Times New Roman" panose="02020603050405020304" pitchFamily="18" charset="0"/>
              </a:rPr>
              <a:t>2.0 Conclusions</a:t>
            </a:r>
            <a:br>
              <a:rPr lang="en-US" sz="3600" dirty="0">
                <a:effectLst/>
                <a:latin typeface="Calibri" panose="020F0502020204030204" pitchFamily="34" charset="0"/>
                <a:ea typeface="SimSun" panose="02010600030101010101" pitchFamily="2" charset="-122"/>
                <a:cs typeface="Times New Roman" panose="02020603050405020304" pitchFamily="18" charset="0"/>
              </a:rPr>
            </a:br>
            <a:endParaRPr lang="en-US" sz="3600" dirty="0"/>
          </a:p>
        </p:txBody>
      </p:sp>
      <p:sp>
        <p:nvSpPr>
          <p:cNvPr id="3" name="Content Placeholder 2"/>
          <p:cNvSpPr>
            <a:spLocks noGrp="1"/>
          </p:cNvSpPr>
          <p:nvPr>
            <p:ph idx="1"/>
          </p:nvPr>
        </p:nvSpPr>
        <p:spPr/>
        <p:txBody>
          <a:bodyPr/>
          <a:lstStyle/>
          <a:p>
            <a:pPr algn="just">
              <a:spcBef>
                <a:spcPts val="0"/>
              </a:spcBef>
              <a:tabLst>
                <a:tab pos="269875"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Insufficient and irregular flow of funds through the IGF and DACF poses challenges for MMDAs to allocate funds towards engaging sub-district structures in agricultural development planning, design, and management.</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Valid</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r>
              <a:rPr lang="en-US" sz="1800" dirty="0">
                <a:effectLst/>
                <a:latin typeface="Times New Roman" panose="02020603050405020304" pitchFamily="18" charset="0"/>
                <a:ea typeface="SimSun" panose="02010600030101010101" pitchFamily="2" charset="-122"/>
              </a:rPr>
              <a:t>The government's flagship programs such as PJF, the source deductions from the DACF for central government expenditures, and the activities of certain donors and development partners seem to hinder the decentralization process and efforts</a:t>
            </a:r>
            <a:endParaRPr lang="en-US" sz="1800" dirty="0">
              <a:effectLst/>
              <a:latin typeface="Times New Roman" panose="02020603050405020304" pitchFamily="18" charset="0"/>
              <a:ea typeface="SimSun" panose="02010600030101010101" pitchFamily="2" charset="-122"/>
            </a:endParaRPr>
          </a:p>
          <a:p>
            <a:r>
              <a:rPr lang="en-US" sz="1800" dirty="0">
                <a:solidFill>
                  <a:srgbClr val="FF0000"/>
                </a:solidFill>
                <a:latin typeface="Times New Roman" panose="02020603050405020304" pitchFamily="18" charset="0"/>
                <a:ea typeface="SimSun" panose="02010600030101010101" pitchFamily="2" charset="-122"/>
              </a:rPr>
              <a:t>Valid</a:t>
            </a:r>
            <a:endParaRPr lang="en-US" sz="1800" dirty="0">
              <a:solidFill>
                <a:srgbClr val="FF0000"/>
              </a:solidFill>
              <a:effectLst/>
              <a:latin typeface="Times New Roman" panose="02020603050405020304" pitchFamily="18" charset="0"/>
              <a:ea typeface="SimSun" panose="02010600030101010101" pitchFamily="2" charset="-122"/>
            </a:endParaRPr>
          </a:p>
          <a:p>
            <a:pPr algn="just">
              <a:spcBef>
                <a:spcPts val="0"/>
              </a:spcBef>
              <a:tabLst>
                <a:tab pos="269875"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Inadequate local participation will hinder accountability, policy implementation, and coordination necessary for sustainable local economic development.</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Valid</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The apparent discordance between some of the DDAs and the Assemblies may be attributed to individual actors involved rather than a systemic challenge.</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Valid</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340919"/>
          </a:xfrm>
        </p:spPr>
        <p:txBody>
          <a:bodyPr>
            <a:normAutofit/>
          </a:bodyPr>
          <a:lstStyle/>
          <a:p>
            <a:r>
              <a:rPr lang="en-US" sz="3600" b="1" dirty="0">
                <a:effectLst/>
                <a:latin typeface="Times New Roman" panose="02020603050405020304" pitchFamily="18" charset="0"/>
                <a:ea typeface="SimSun" panose="02010600030101010101" pitchFamily="2" charset="-122"/>
                <a:cs typeface="Times New Roman" panose="02020603050405020304" pitchFamily="18" charset="0"/>
              </a:rPr>
              <a:t>3.0 Suggested Recommendations</a:t>
            </a:r>
            <a:br>
              <a:rPr lang="en-US" sz="3600" dirty="0">
                <a:effectLst/>
                <a:latin typeface="Calibri" panose="020F0502020204030204" pitchFamily="34" charset="0"/>
                <a:ea typeface="SimSun" panose="02010600030101010101" pitchFamily="2" charset="-122"/>
                <a:cs typeface="Times New Roman" panose="02020603050405020304" pitchFamily="18" charset="0"/>
              </a:rPr>
            </a:br>
            <a:endParaRPr lang="en-US" sz="3600" dirty="0"/>
          </a:p>
        </p:txBody>
      </p:sp>
      <p:sp>
        <p:nvSpPr>
          <p:cNvPr id="3" name="Subtitle 2"/>
          <p:cNvSpPr>
            <a:spLocks noGrp="1"/>
          </p:cNvSpPr>
          <p:nvPr>
            <p:ph type="subTitle" idx="1"/>
          </p:nvPr>
        </p:nvSpPr>
        <p:spPr>
          <a:xfrm>
            <a:off x="1328057" y="2099388"/>
            <a:ext cx="9144000" cy="3508310"/>
          </a:xfrm>
        </p:spPr>
        <p:txBody>
          <a:bodyPr>
            <a:normAutofit fontScale="92500" lnSpcReduction="20000"/>
          </a:bodyPr>
          <a:lstStyle/>
          <a:p>
            <a:pPr marL="285750" marR="0" lvl="0" indent="-285750" algn="just">
              <a:spcBef>
                <a:spcPts val="0"/>
              </a:spcBef>
              <a:spcAft>
                <a:spcPts val="0"/>
              </a:spcAft>
              <a:buFont typeface="Arial" panose="020B0604020202020204" pitchFamily="34" charset="0"/>
              <a:buChar char="•"/>
              <a:tabLst>
                <a:tab pos="269875" algn="l"/>
              </a:tabLst>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The District Assemblies should promote Local Economic Development</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by forging partnerships with the private sector and civil society to harness and accelerate the economic potentials of the districts and strengthen the competitiveness of the local private sector.</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285750" marR="0" lvl="0" indent="-285750" algn="just">
              <a:spcBef>
                <a:spcPts val="0"/>
              </a:spcBef>
              <a:spcAft>
                <a:spcPts val="0"/>
              </a:spcAft>
              <a:buFont typeface="Arial" panose="020B0604020202020204" pitchFamily="34" charset="0"/>
              <a:buChar char="•"/>
              <a:tabLst>
                <a:tab pos="269875"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180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Feasible</a:t>
            </a:r>
            <a:endParaRPr lang="en-US" sz="180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endParaRPr>
          </a:p>
          <a:p>
            <a:pPr marR="0" lvl="0" algn="just">
              <a:spcBef>
                <a:spcPts val="0"/>
              </a:spcBef>
              <a:spcAft>
                <a:spcPts val="0"/>
              </a:spcAft>
              <a:tabLst>
                <a:tab pos="269875" algn="l"/>
              </a:tabLst>
            </a:pP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marL="285750" marR="0" lvl="0" indent="-285750" algn="just">
              <a:spcBef>
                <a:spcPts val="0"/>
              </a:spcBef>
              <a:spcAft>
                <a:spcPts val="0"/>
              </a:spcAft>
              <a:buFont typeface="Arial" panose="020B0604020202020204" pitchFamily="34" charset="0"/>
              <a:buChar char="•"/>
              <a:tabLst>
                <a:tab pos="269875" algn="l"/>
              </a:tabLst>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The District Assemblies should leverage digital innovations to improve Internally Generated Funds (IGF)</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to deal with revenue leakages, enforcing tax laws, maintaining robust data of revenue sources in the district, and implementing effective monitoring systems.</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285750" marR="0" lvl="0" indent="-285750" algn="just">
              <a:spcBef>
                <a:spcPts val="0"/>
              </a:spcBef>
              <a:spcAft>
                <a:spcPts val="0"/>
              </a:spcAft>
              <a:buFont typeface="Arial" panose="020B0604020202020204" pitchFamily="34" charset="0"/>
              <a:buChar char="•"/>
              <a:tabLst>
                <a:tab pos="269875" algn="l"/>
              </a:tabLst>
            </a:pP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Feasible</a:t>
            </a:r>
            <a:endParaRPr lang="en-US" sz="180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endParaRPr>
          </a:p>
          <a:p>
            <a:pPr marL="285750" marR="0" lvl="0" indent="-285750" algn="just">
              <a:spcBef>
                <a:spcPts val="0"/>
              </a:spcBef>
              <a:spcAft>
                <a:spcPts val="0"/>
              </a:spcAft>
              <a:buFont typeface="Arial" panose="020B0604020202020204" pitchFamily="34" charset="0"/>
              <a:buChar char="•"/>
              <a:tabLst>
                <a:tab pos="269875" algn="l"/>
              </a:tabLst>
            </a:pP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marL="285750" marR="0" lvl="0" indent="-285750" algn="just">
              <a:spcBef>
                <a:spcPts val="0"/>
              </a:spcBef>
              <a:spcAft>
                <a:spcPts val="0"/>
              </a:spcAft>
              <a:buFont typeface="Arial" panose="020B0604020202020204" pitchFamily="34" charset="0"/>
              <a:buChar char="•"/>
              <a:tabLst>
                <a:tab pos="269875" algn="l"/>
              </a:tabLst>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CSO &amp; </a:t>
            </a:r>
            <a:r>
              <a:rPr lang="en-US" sz="1800" b="1" dirty="0" err="1">
                <a:effectLst/>
                <a:latin typeface="Times New Roman" panose="02020603050405020304" pitchFamily="18" charset="0"/>
                <a:ea typeface="SimSun" panose="02010600030101010101" pitchFamily="2" charset="-122"/>
                <a:cs typeface="Times New Roman" panose="02020603050405020304" pitchFamily="18" charset="0"/>
              </a:rPr>
              <a:t>Dev’t</a:t>
            </a: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 Partners should initiate Advocacy action for Government to ensure regular and timely disbursement of funds to the DACF</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to facilitate efficient functioning of the District Assemblies.</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285750" marR="0" lvl="0" indent="-285750" algn="just">
              <a:spcBef>
                <a:spcPts val="0"/>
              </a:spcBef>
              <a:spcAft>
                <a:spcPts val="0"/>
              </a:spcAft>
              <a:buFont typeface="Arial" panose="020B0604020202020204" pitchFamily="34" charset="0"/>
              <a:buChar char="•"/>
              <a:tabLst>
                <a:tab pos="269875" algn="l"/>
              </a:tabLst>
            </a:pPr>
            <a:r>
              <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rPr>
              <a:t>Feasible</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marL="285750" marR="0" lvl="0" indent="-285750" algn="just">
              <a:spcBef>
                <a:spcPts val="0"/>
              </a:spcBef>
              <a:spcAft>
                <a:spcPts val="0"/>
              </a:spcAft>
              <a:buFont typeface="Arial" panose="020B0604020202020204" pitchFamily="34" charset="0"/>
              <a:buChar char="•"/>
              <a:tabLst>
                <a:tab pos="269875" algn="l"/>
              </a:tabLst>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The DACF Administrator should review the formula for sharing the DACF</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by incorporating food security as a critical indicator within the "Basic Needs" approach to development.</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285750" marR="0" lvl="0" indent="-285750" algn="just">
              <a:spcBef>
                <a:spcPts val="0"/>
              </a:spcBef>
              <a:spcAft>
                <a:spcPts val="0"/>
              </a:spcAft>
              <a:buFont typeface="Arial" panose="020B0604020202020204" pitchFamily="34" charset="0"/>
              <a:buChar char="•"/>
              <a:tabLst>
                <a:tab pos="269875" algn="l"/>
              </a:tabLst>
            </a:pP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Feasible</a:t>
            </a:r>
            <a:endParaRPr lang="en-US" sz="180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endParaRPr>
          </a:p>
          <a:p>
            <a:pPr marL="285750" marR="0" lvl="0" indent="-285750" algn="just">
              <a:spcBef>
                <a:spcPts val="0"/>
              </a:spcBef>
              <a:spcAft>
                <a:spcPts val="0"/>
              </a:spcAft>
              <a:buFont typeface="Arial" panose="020B0604020202020204" pitchFamily="34" charset="0"/>
              <a:buChar char="•"/>
              <a:tabLst>
                <a:tab pos="269875" algn="l"/>
              </a:tabLst>
            </a:pP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err="1"/>
              <a:t>Cont</a:t>
            </a:r>
            <a:r>
              <a:rPr lang="en-US" b="1" dirty="0"/>
              <a:t>’</a:t>
            </a:r>
            <a:endParaRPr lang="en-US" b="1" dirty="0"/>
          </a:p>
        </p:txBody>
      </p:sp>
      <p:sp>
        <p:nvSpPr>
          <p:cNvPr id="3" name="Content Placeholder 2"/>
          <p:cNvSpPr>
            <a:spLocks noGrp="1"/>
          </p:cNvSpPr>
          <p:nvPr>
            <p:ph idx="1"/>
          </p:nvPr>
        </p:nvSpPr>
        <p:spPr/>
        <p:txBody>
          <a:bodyPr/>
          <a:lstStyle/>
          <a:p>
            <a:pPr algn="just">
              <a:spcBef>
                <a:spcPts val="0"/>
              </a:spcBef>
              <a:tabLst>
                <a:tab pos="269875" algn="l"/>
              </a:tabLst>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Development partners should establish public/private dialogue (PPD) platforms</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to promote good governance, foster a conducive business environment, and stimulate an entrepreneurial ecosystem.</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Feasible</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algn="just">
              <a:spcBef>
                <a:spcPts val="0"/>
              </a:spcBef>
              <a:tabLst>
                <a:tab pos="269875" algn="l"/>
              </a:tabLst>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The Parliament of Ghana should impose moratorium on the creation of new districts</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until existing local governments are adequately staffed and financed to provide improved services.</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Feasible</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algn="just">
              <a:spcBef>
                <a:spcPts val="0"/>
              </a:spcBef>
              <a:tabLst>
                <a:tab pos="269875" algn="l"/>
              </a:tabLst>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Development partners should leverage pre-existing coordination structures</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to strengthen coordination mechanisms at the Assemblies.</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Feasible but time</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r>
              <a:rPr lang="en-US" sz="1800" b="1" dirty="0">
                <a:effectLst/>
                <a:latin typeface="Times New Roman" panose="02020603050405020304" pitchFamily="18" charset="0"/>
                <a:ea typeface="SimSun" panose="02010600030101010101" pitchFamily="2" charset="-122"/>
              </a:rPr>
              <a:t>The District Assemblies are encouraged to explore efficient ways to promote popular participation</a:t>
            </a:r>
            <a:r>
              <a:rPr lang="en-US" sz="1800" dirty="0">
                <a:effectLst/>
                <a:latin typeface="Times New Roman" panose="02020603050405020304" pitchFamily="18" charset="0"/>
                <a:ea typeface="SimSun" panose="02010600030101010101" pitchFamily="2" charset="-122"/>
              </a:rPr>
              <a:t> through civic education to reinforce citizens' awareness of their civic rights</a:t>
            </a:r>
            <a:endParaRPr lang="en-US" sz="1800" dirty="0">
              <a:effectLst/>
              <a:latin typeface="Times New Roman" panose="02020603050405020304" pitchFamily="18" charset="0"/>
              <a:ea typeface="SimSun" panose="02010600030101010101" pitchFamily="2" charset="-122"/>
            </a:endParaRPr>
          </a:p>
          <a:p>
            <a:r>
              <a:rPr lang="en-US" sz="1800" dirty="0">
                <a:solidFill>
                  <a:srgbClr val="FF0000"/>
                </a:solidFill>
                <a:latin typeface="Times New Roman" panose="02020603050405020304" pitchFamily="18" charset="0"/>
                <a:ea typeface="SimSun" panose="02010600030101010101" pitchFamily="2" charset="-122"/>
              </a:rPr>
              <a:t>Feasible</a:t>
            </a:r>
            <a:endParaRPr lang="en-US" dirty="0">
              <a:solidFill>
                <a:srgbClr val="FF000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4467</Words>
  <Application>WPS Presentation</Application>
  <PresentationFormat>Widescreen</PresentationFormat>
  <Paragraphs>73</Paragraphs>
  <Slides>6</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6</vt:i4>
      </vt:variant>
    </vt:vector>
  </HeadingPairs>
  <TitlesOfParts>
    <vt:vector size="15" baseType="lpstr">
      <vt:lpstr>Arial</vt:lpstr>
      <vt:lpstr>SimSun</vt:lpstr>
      <vt:lpstr>Wingdings</vt:lpstr>
      <vt:lpstr>Times New Roman</vt:lpstr>
      <vt:lpstr>Calibri</vt:lpstr>
      <vt:lpstr>Calibri Light</vt:lpstr>
      <vt:lpstr>Microsoft YaHei</vt:lpstr>
      <vt:lpstr>Arial Unicode MS</vt:lpstr>
      <vt:lpstr>Office Theme</vt:lpstr>
      <vt:lpstr>GROUP 1</vt:lpstr>
      <vt:lpstr>1.0 Key Findings </vt:lpstr>
      <vt:lpstr>1.2 Cross cutting </vt:lpstr>
      <vt:lpstr>2.0 Conclusions </vt:lpstr>
      <vt:lpstr>3.0 Suggested Recommendations </vt:lpstr>
      <vt:lpstr>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1</dc:title>
  <dc:creator>Kassim Mohammed</dc:creator>
  <cp:lastModifiedBy>Author</cp:lastModifiedBy>
  <cp:revision>3</cp:revision>
  <dcterms:created xsi:type="dcterms:W3CDTF">2024-02-20T12:45:00Z</dcterms:created>
  <dcterms:modified xsi:type="dcterms:W3CDTF">2026-04-20T14:46:05Z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753CD3DBF59C4DECAF93BEFE18866731_13</vt:lpwstr>
  </property>
  <property fmtid="{D5CDD505-2E9C-101B-9397-08002B2CF9AE}" pid="3" name="KSOProductBuildVer">
    <vt:lpwstr>1033-12.2.0.23201</vt:lpwstr>
  </property>
</Properties>
</file>