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0"/>
  </p:notesMasterIdLst>
  <p:sldIdLst>
    <p:sldId id="256" r:id="rId3"/>
    <p:sldId id="257" r:id="rId4"/>
    <p:sldId id="258" r:id="rId5"/>
    <p:sldId id="259" r:id="rId6"/>
    <p:sldId id="260" r:id="rId7"/>
    <p:sldId id="261"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31"/>
    <p:restoredTop sz="96098"/>
  </p:normalViewPr>
  <p:slideViewPr>
    <p:cSldViewPr snapToGrid="0">
      <p:cViewPr varScale="1">
        <p:scale>
          <a:sx n="120" d="100"/>
          <a:sy n="120" d="100"/>
        </p:scale>
        <p:origin x="36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notesMaster" Target="notesMasters/notesMaster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CA8EE2-6999-184B-8896-3D19D5D7AA30}"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0DB302-9074-2E40-94AE-F2846F89F0FE}"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2A2BB8BC-45A1-B641-B268-7E98C216FC11}" type="datetime1">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F60CA0-F482-1A4C-AB1B-52806624287A}"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Date Placeholder 3"/>
          <p:cNvSpPr>
            <a:spLocks noGrp="1"/>
          </p:cNvSpPr>
          <p:nvPr>
            <p:ph type="dt" sz="half" idx="10"/>
          </p:nvPr>
        </p:nvSpPr>
        <p:spPr/>
        <p:txBody>
          <a:bodyPr/>
          <a:lstStyle/>
          <a:p>
            <a:fld id="{47FB670C-0360-A842-B2BA-A0594B0A3149}" type="datetime1">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F60CA0-F482-1A4C-AB1B-52806624287A}"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Date Placeholder 3"/>
          <p:cNvSpPr>
            <a:spLocks noGrp="1"/>
          </p:cNvSpPr>
          <p:nvPr>
            <p:ph type="dt" sz="half" idx="10"/>
          </p:nvPr>
        </p:nvSpPr>
        <p:spPr/>
        <p:txBody>
          <a:bodyPr/>
          <a:lstStyle/>
          <a:p>
            <a:fld id="{AE6B86BD-CA9B-A041-B262-058B468B6D11}" type="datetime1">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F60CA0-F482-1A4C-AB1B-52806624287A}"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Date Placeholder 3"/>
          <p:cNvSpPr>
            <a:spLocks noGrp="1"/>
          </p:cNvSpPr>
          <p:nvPr>
            <p:ph type="dt" sz="half" idx="10"/>
          </p:nvPr>
        </p:nvSpPr>
        <p:spPr/>
        <p:txBody>
          <a:bodyPr/>
          <a:lstStyle/>
          <a:p>
            <a:fld id="{70AA09C8-988B-5B44-83B2-D2296B4AD0A9}" type="datetime1">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F60CA0-F482-1A4C-AB1B-52806624287A}"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endParaRPr lang="en-GB"/>
          </a:p>
        </p:txBody>
      </p:sp>
      <p:sp>
        <p:nvSpPr>
          <p:cNvPr id="4" name="Date Placeholder 3"/>
          <p:cNvSpPr>
            <a:spLocks noGrp="1"/>
          </p:cNvSpPr>
          <p:nvPr>
            <p:ph type="dt" sz="half" idx="10"/>
          </p:nvPr>
        </p:nvSpPr>
        <p:spPr/>
        <p:txBody>
          <a:bodyPr/>
          <a:lstStyle/>
          <a:p>
            <a:fld id="{F3970D88-20A8-5841-9646-80846C04C7D7}" type="datetime1">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F60CA0-F482-1A4C-AB1B-52806624287A}"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5" name="Date Placeholder 4"/>
          <p:cNvSpPr>
            <a:spLocks noGrp="1"/>
          </p:cNvSpPr>
          <p:nvPr>
            <p:ph type="dt" sz="half" idx="10"/>
          </p:nvPr>
        </p:nvSpPr>
        <p:spPr/>
        <p:txBody>
          <a:bodyPr/>
          <a:lstStyle/>
          <a:p>
            <a:fld id="{6C05DFF9-0B84-7F44-957E-A2C59F41FD92}" type="datetime1">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F60CA0-F482-1A4C-AB1B-52806624287A}"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endParaRPr lang="en-GB"/>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endParaRPr lang="en-GB"/>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7" name="Date Placeholder 6"/>
          <p:cNvSpPr>
            <a:spLocks noGrp="1"/>
          </p:cNvSpPr>
          <p:nvPr>
            <p:ph type="dt" sz="half" idx="10"/>
          </p:nvPr>
        </p:nvSpPr>
        <p:spPr/>
        <p:txBody>
          <a:bodyPr/>
          <a:lstStyle/>
          <a:p>
            <a:fld id="{0BD2DD2A-DF7C-F242-889A-F0A82DB5EE06}" type="datetime1">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F60CA0-F482-1A4C-AB1B-52806624287A}"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06EEB3E8-2E84-0F4F-A78A-87AC0407512E}" type="datetime1">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F60CA0-F482-1A4C-AB1B-52806624287A}"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6B99B6-08B9-4E47-B5B7-A1CB3A472A26}" type="datetime1">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F60CA0-F482-1A4C-AB1B-52806624287A}"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endParaRPr lang="en-GB"/>
          </a:p>
        </p:txBody>
      </p:sp>
      <p:sp>
        <p:nvSpPr>
          <p:cNvPr id="5" name="Date Placeholder 4"/>
          <p:cNvSpPr>
            <a:spLocks noGrp="1"/>
          </p:cNvSpPr>
          <p:nvPr>
            <p:ph type="dt" sz="half" idx="10"/>
          </p:nvPr>
        </p:nvSpPr>
        <p:spPr/>
        <p:txBody>
          <a:bodyPr/>
          <a:lstStyle/>
          <a:p>
            <a:fld id="{93141BF6-8ECE-E64B-8736-77EE1FC8193B}" type="datetime1">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F60CA0-F482-1A4C-AB1B-52806624287A}"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endParaRPr lang="en-GB"/>
          </a:p>
        </p:txBody>
      </p:sp>
      <p:sp>
        <p:nvSpPr>
          <p:cNvPr id="5" name="Date Placeholder 4"/>
          <p:cNvSpPr>
            <a:spLocks noGrp="1"/>
          </p:cNvSpPr>
          <p:nvPr>
            <p:ph type="dt" sz="half" idx="10"/>
          </p:nvPr>
        </p:nvSpPr>
        <p:spPr/>
        <p:txBody>
          <a:bodyPr/>
          <a:lstStyle/>
          <a:p>
            <a:fld id="{743A7882-FC6B-1A46-B7EC-D84DFEC37C71}" type="datetime1">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F60CA0-F482-1A4C-AB1B-52806624287A}"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AA3F16-B96E-D547-A416-D67682FB3F68}" type="datetime1">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F60CA0-F482-1A4C-AB1B-52806624287A}"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325" y="170121"/>
            <a:ext cx="11919097" cy="2466753"/>
          </a:xfrm>
        </p:spPr>
        <p:txBody>
          <a:bodyPr>
            <a:normAutofit fontScale="90000"/>
          </a:bodyPr>
          <a:lstStyle/>
          <a:p>
            <a:r>
              <a:rPr lang="en-US" dirty="0"/>
              <a:t>GROUP 3: Decentralised Planning and Coordination/Popular Participation and Accountability</a:t>
            </a:r>
            <a:endParaRPr lang="en-US" dirty="0"/>
          </a:p>
        </p:txBody>
      </p:sp>
      <p:sp>
        <p:nvSpPr>
          <p:cNvPr id="3" name="Subtitle 2"/>
          <p:cNvSpPr>
            <a:spLocks noGrp="1"/>
          </p:cNvSpPr>
          <p:nvPr>
            <p:ph type="subTitle" idx="1"/>
          </p:nvPr>
        </p:nvSpPr>
        <p:spPr>
          <a:xfrm>
            <a:off x="531628" y="3602038"/>
            <a:ext cx="11121656" cy="2713702"/>
          </a:xfrm>
        </p:spPr>
        <p:txBody>
          <a:bodyPr>
            <a:normAutofit/>
          </a:bodyPr>
          <a:lstStyle/>
          <a:p>
            <a:endParaRPr lang="en-US" dirty="0"/>
          </a:p>
          <a:p>
            <a:r>
              <a:rPr lang="en-US" dirty="0"/>
              <a:t>20 02 2024</a:t>
            </a:r>
            <a:endParaRPr lang="en-US" dirty="0"/>
          </a:p>
          <a:p>
            <a:r>
              <a:rPr lang="en-US" dirty="0"/>
              <a:t>Blue Hill Hotel</a:t>
            </a:r>
            <a:endParaRPr lang="en-US" dirty="0"/>
          </a:p>
          <a:p>
            <a:r>
              <a:rPr lang="en-US" dirty="0"/>
              <a:t>Upper West Region</a:t>
            </a:r>
            <a:endParaRPr lang="en-US" dirty="0"/>
          </a:p>
          <a:p>
            <a:r>
              <a:rPr lang="en-US" dirty="0"/>
              <a:t>Wa</a:t>
            </a:r>
            <a:endParaRPr lang="en-US" dirty="0"/>
          </a:p>
        </p:txBody>
      </p:sp>
      <p:sp>
        <p:nvSpPr>
          <p:cNvPr id="4" name="Date Placeholder 3"/>
          <p:cNvSpPr>
            <a:spLocks noGrp="1"/>
          </p:cNvSpPr>
          <p:nvPr>
            <p:ph type="dt" sz="half" idx="10"/>
          </p:nvPr>
        </p:nvSpPr>
        <p:spPr/>
        <p:txBody>
          <a:bodyPr/>
          <a:lstStyle/>
          <a:p>
            <a:fld id="{625D4F2F-E619-9B4C-B4F9-A8170DCD581B}" type="datetime1">
              <a:rPr lang="en-US" smtClean="0"/>
            </a:fld>
            <a:endParaRPr lang="en-US"/>
          </a:p>
        </p:txBody>
      </p:sp>
      <p:sp>
        <p:nvSpPr>
          <p:cNvPr id="5" name="Slide Number Placeholder 4"/>
          <p:cNvSpPr>
            <a:spLocks noGrp="1"/>
          </p:cNvSpPr>
          <p:nvPr>
            <p:ph type="sldNum" sz="quarter" idx="12"/>
          </p:nvPr>
        </p:nvSpPr>
        <p:spPr/>
        <p:txBody>
          <a:bodyPr/>
          <a:lstStyle/>
          <a:p>
            <a:fld id="{9BF60CA0-F482-1A4C-AB1B-52806624287A}" type="slidenum">
              <a:rPr lang="en-US" smtClean="0"/>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1.1 Policy Planning and Implementation (1/2)</a:t>
            </a:r>
            <a:br>
              <a:rPr lang="en-US" dirty="0"/>
            </a:br>
            <a:endParaRPr lang="en-US" dirty="0"/>
          </a:p>
        </p:txBody>
      </p:sp>
      <p:sp>
        <p:nvSpPr>
          <p:cNvPr id="3" name="Content Placeholder 2"/>
          <p:cNvSpPr>
            <a:spLocks noGrp="1"/>
          </p:cNvSpPr>
          <p:nvPr>
            <p:ph idx="1"/>
          </p:nvPr>
        </p:nvSpPr>
        <p:spPr/>
        <p:txBody>
          <a:bodyPr>
            <a:normAutofit/>
          </a:bodyPr>
          <a:lstStyle/>
          <a:p>
            <a:pPr algn="just"/>
            <a:r>
              <a:rPr lang="en-US" dirty="0"/>
              <a:t>Inadequate staffing to implement critical activities and responsibilities at the department of agriculture </a:t>
            </a:r>
            <a:r>
              <a:rPr lang="en-US" dirty="0">
                <a:solidFill>
                  <a:srgbClr val="FF0000"/>
                </a:solidFill>
              </a:rPr>
              <a:t>(Accurate-eg 1 AEA : 5000 farmers instead 1 AEA: 1,500).</a:t>
            </a:r>
            <a:endParaRPr lang="en-US" dirty="0">
              <a:solidFill>
                <a:srgbClr val="FF0000"/>
              </a:solidFill>
            </a:endParaRPr>
          </a:p>
          <a:p>
            <a:pPr marL="0" indent="0" algn="just">
              <a:buNone/>
            </a:pPr>
            <a:endParaRPr lang="en-US" dirty="0">
              <a:solidFill>
                <a:srgbClr val="FF0000"/>
              </a:solidFill>
            </a:endParaRPr>
          </a:p>
          <a:p>
            <a:pPr algn="just"/>
            <a:r>
              <a:rPr lang="en-US" dirty="0"/>
              <a:t>Setbacks in staff recruitment into the local government service have implications for quality extension service delivery </a:t>
            </a:r>
            <a:r>
              <a:rPr lang="en-US" dirty="0">
                <a:solidFill>
                  <a:srgbClr val="FF0000"/>
                </a:solidFill>
              </a:rPr>
              <a:t>(Accurate-no orientation for newly recruited staff. There has some exclusion of newly recruited staff of the department of agric during the orientation programme of the district assemblies nationwide).</a:t>
            </a:r>
            <a:endParaRPr lang="en-US" dirty="0">
              <a:solidFill>
                <a:srgbClr val="FF0000"/>
              </a:solidFill>
            </a:endParaRPr>
          </a:p>
          <a:p>
            <a:endParaRPr lang="en-US" dirty="0"/>
          </a:p>
        </p:txBody>
      </p:sp>
      <p:sp>
        <p:nvSpPr>
          <p:cNvPr id="4" name="Date Placeholder 3"/>
          <p:cNvSpPr>
            <a:spLocks noGrp="1"/>
          </p:cNvSpPr>
          <p:nvPr>
            <p:ph type="dt" sz="half" idx="10"/>
          </p:nvPr>
        </p:nvSpPr>
        <p:spPr/>
        <p:txBody>
          <a:bodyPr/>
          <a:lstStyle/>
          <a:p>
            <a:fld id="{1BFDF3A1-D7B6-5041-AAE4-8DDA1FC64B43}" type="datetime1">
              <a:rPr lang="en-US" smtClean="0"/>
            </a:fld>
            <a:endParaRPr lang="en-US"/>
          </a:p>
        </p:txBody>
      </p:sp>
      <p:sp>
        <p:nvSpPr>
          <p:cNvPr id="5" name="Slide Number Placeholder 4"/>
          <p:cNvSpPr>
            <a:spLocks noGrp="1"/>
          </p:cNvSpPr>
          <p:nvPr>
            <p:ph type="sldNum" sz="quarter" idx="12"/>
          </p:nvPr>
        </p:nvSpPr>
        <p:spPr/>
        <p:txBody>
          <a:bodyPr/>
          <a:lstStyle/>
          <a:p>
            <a:fld id="{9BF60CA0-F482-1A4C-AB1B-52806624287A}" type="slidenum">
              <a:rPr lang="en-US" smtClean="0"/>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1.1 Policy Planning and Implementation (2/2)</a:t>
            </a:r>
            <a:endParaRPr lang="en-US" dirty="0"/>
          </a:p>
        </p:txBody>
      </p:sp>
      <p:sp>
        <p:nvSpPr>
          <p:cNvPr id="3" name="Content Placeholder 2"/>
          <p:cNvSpPr>
            <a:spLocks noGrp="1"/>
          </p:cNvSpPr>
          <p:nvPr>
            <p:ph idx="1"/>
          </p:nvPr>
        </p:nvSpPr>
        <p:spPr/>
        <p:txBody>
          <a:bodyPr/>
          <a:lstStyle/>
          <a:p>
            <a:pPr algn="just"/>
            <a:endParaRPr lang="en-US" dirty="0"/>
          </a:p>
          <a:p>
            <a:pPr algn="just"/>
            <a:r>
              <a:rPr lang="en-US" dirty="0"/>
              <a:t>Inadequate logistical constraints affects staff performance and moral </a:t>
            </a:r>
            <a:r>
              <a:rPr lang="en-US" dirty="0">
                <a:solidFill>
                  <a:srgbClr val="FF0000"/>
                </a:solidFill>
              </a:rPr>
              <a:t>(Accurate- but the MAG project have come to solve some of the logistical constraints)</a:t>
            </a:r>
            <a:endParaRPr lang="en-US" dirty="0">
              <a:solidFill>
                <a:srgbClr val="FF0000"/>
              </a:solidFill>
            </a:endParaRPr>
          </a:p>
          <a:p>
            <a:pPr marL="0" indent="0" algn="just">
              <a:buNone/>
            </a:pPr>
            <a:endParaRPr lang="en-US" dirty="0"/>
          </a:p>
          <a:p>
            <a:pPr algn="just"/>
            <a:r>
              <a:rPr lang="en-US" dirty="0"/>
              <a:t>There is widespread dissatisfaction with the state of participation in decision-making platforms to promote ownership and accountability</a:t>
            </a:r>
            <a:r>
              <a:rPr lang="en-US" dirty="0">
                <a:solidFill>
                  <a:srgbClr val="FF0000"/>
                </a:solidFill>
              </a:rPr>
              <a:t>.(Accurate-Some staff of the DoA do not even know how the PFJ2 is being implemented).</a:t>
            </a:r>
            <a:endParaRPr lang="en-US" dirty="0">
              <a:solidFill>
                <a:srgbClr val="FF0000"/>
              </a:solidFill>
            </a:endParaRPr>
          </a:p>
        </p:txBody>
      </p:sp>
      <p:sp>
        <p:nvSpPr>
          <p:cNvPr id="4" name="Date Placeholder 3"/>
          <p:cNvSpPr>
            <a:spLocks noGrp="1"/>
          </p:cNvSpPr>
          <p:nvPr>
            <p:ph type="dt" sz="half" idx="10"/>
          </p:nvPr>
        </p:nvSpPr>
        <p:spPr/>
        <p:txBody>
          <a:bodyPr/>
          <a:lstStyle/>
          <a:p>
            <a:fld id="{00F1258B-A6D2-DD45-A462-7933D6892EEC}" type="datetime1">
              <a:rPr lang="en-US" smtClean="0"/>
            </a:fld>
            <a:endParaRPr lang="en-US"/>
          </a:p>
        </p:txBody>
      </p:sp>
      <p:sp>
        <p:nvSpPr>
          <p:cNvPr id="5" name="Slide Number Placeholder 4"/>
          <p:cNvSpPr>
            <a:spLocks noGrp="1"/>
          </p:cNvSpPr>
          <p:nvPr>
            <p:ph type="sldNum" sz="quarter" idx="12"/>
          </p:nvPr>
        </p:nvSpPr>
        <p:spPr/>
        <p:txBody>
          <a:bodyPr/>
          <a:lstStyle/>
          <a:p>
            <a:fld id="{9BF60CA0-F482-1A4C-AB1B-52806624287A}" type="slidenum">
              <a:rPr lang="en-US" smtClean="0"/>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1.2 Cross Cutting</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a:t>Some local government staff have not internalised the institutional shift from central government to local assembly, amidst a lack of appreciation of the civil service organogram </a:t>
            </a:r>
            <a:r>
              <a:rPr lang="en-US" dirty="0">
                <a:solidFill>
                  <a:srgbClr val="FF0000"/>
                </a:solidFill>
              </a:rPr>
              <a:t>(Partially Accurate- Some department and units of the local government have not internalised the institutional shift from central government to local assembly, amidst a lack of appreciation of the civil service organogram). </a:t>
            </a:r>
            <a:endParaRPr lang="en-US" dirty="0">
              <a:solidFill>
                <a:srgbClr val="FF0000"/>
              </a:solidFill>
            </a:endParaRPr>
          </a:p>
          <a:p>
            <a:pPr algn="just"/>
            <a:r>
              <a:rPr lang="en-US" dirty="0"/>
              <a:t>Creation of new local authorities without due recourse to available resources is a major challenge (</a:t>
            </a:r>
            <a:r>
              <a:rPr lang="en-US" dirty="0">
                <a:solidFill>
                  <a:srgbClr val="FF0000"/>
                </a:solidFill>
              </a:rPr>
              <a:t>Accurate)</a:t>
            </a:r>
            <a:endParaRPr lang="en-US" dirty="0">
              <a:solidFill>
                <a:srgbClr val="FF0000"/>
              </a:solidFill>
            </a:endParaRPr>
          </a:p>
          <a:p>
            <a:pPr algn="just"/>
            <a:r>
              <a:rPr lang="en-US" dirty="0"/>
              <a:t>Lack of formal spaces…..</a:t>
            </a:r>
            <a:r>
              <a:rPr lang="en-US" dirty="0">
                <a:solidFill>
                  <a:srgbClr val="FF0000"/>
                </a:solidFill>
              </a:rPr>
              <a:t>Partially accurate- Traditional authorities and CSO’s easily penetrade through the local assemblies</a:t>
            </a:r>
            <a:endParaRPr lang="en-US" dirty="0">
              <a:solidFill>
                <a:srgbClr val="FF0000"/>
              </a:solidFill>
            </a:endParaRPr>
          </a:p>
          <a:p>
            <a:pPr algn="just"/>
            <a:r>
              <a:rPr lang="en-US" dirty="0"/>
              <a:t>Lack of formal spaces for privates………</a:t>
            </a:r>
            <a:r>
              <a:rPr lang="en-US" dirty="0">
                <a:solidFill>
                  <a:srgbClr val="FF0000"/>
                </a:solidFill>
              </a:rPr>
              <a:t>(Inadequate…….. </a:t>
            </a:r>
            <a:r>
              <a:rPr lang="en-GB" dirty="0">
                <a:solidFill>
                  <a:srgbClr val="FF0000"/>
                </a:solidFill>
              </a:rPr>
              <a:t>E</a:t>
            </a:r>
            <a:r>
              <a:rPr lang="en-US" dirty="0">
                <a:solidFill>
                  <a:srgbClr val="FF0000"/>
                </a:solidFill>
              </a:rPr>
              <a:t>g is the BAC as structures in the assemblies).</a:t>
            </a:r>
            <a:endParaRPr lang="en-US" dirty="0">
              <a:solidFill>
                <a:srgbClr val="FF0000"/>
              </a:solidFill>
            </a:endParaRPr>
          </a:p>
          <a:p>
            <a:pPr algn="just"/>
            <a:endParaRPr lang="en-US" dirty="0">
              <a:solidFill>
                <a:srgbClr val="FF0000"/>
              </a:solidFill>
            </a:endParaRPr>
          </a:p>
          <a:p>
            <a:pPr algn="just"/>
            <a:endParaRPr lang="en-US" dirty="0">
              <a:solidFill>
                <a:srgbClr val="FF0000"/>
              </a:solidFill>
            </a:endParaRPr>
          </a:p>
        </p:txBody>
      </p:sp>
      <p:sp>
        <p:nvSpPr>
          <p:cNvPr id="4" name="Date Placeholder 3"/>
          <p:cNvSpPr>
            <a:spLocks noGrp="1"/>
          </p:cNvSpPr>
          <p:nvPr>
            <p:ph type="dt" sz="half" idx="10"/>
          </p:nvPr>
        </p:nvSpPr>
        <p:spPr/>
        <p:txBody>
          <a:bodyPr/>
          <a:lstStyle/>
          <a:p>
            <a:fld id="{AC8FD928-9BD3-664D-B996-D22C217E6CFF}" type="datetime1">
              <a:rPr lang="en-US" smtClean="0"/>
            </a:fld>
            <a:endParaRPr lang="en-US"/>
          </a:p>
        </p:txBody>
      </p:sp>
      <p:sp>
        <p:nvSpPr>
          <p:cNvPr id="5" name="Slide Number Placeholder 4"/>
          <p:cNvSpPr>
            <a:spLocks noGrp="1"/>
          </p:cNvSpPr>
          <p:nvPr>
            <p:ph type="sldNum" sz="quarter" idx="12"/>
          </p:nvPr>
        </p:nvSpPr>
        <p:spPr/>
        <p:txBody>
          <a:bodyPr/>
          <a:lstStyle/>
          <a:p>
            <a:fld id="{9BF60CA0-F482-1A4C-AB1B-52806624287A}" type="slidenum">
              <a:rPr lang="en-US" smtClean="0"/>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9312"/>
            <a:ext cx="10515600" cy="676866"/>
          </a:xfrm>
        </p:spPr>
        <p:txBody>
          <a:bodyPr>
            <a:normAutofit fontScale="90000"/>
          </a:bodyPr>
          <a:lstStyle/>
          <a:p>
            <a:r>
              <a:rPr lang="en-US" dirty="0"/>
              <a:t>2. Conclusions (1/2)</a:t>
            </a:r>
            <a:endParaRPr lang="en-US" dirty="0"/>
          </a:p>
        </p:txBody>
      </p:sp>
      <p:sp>
        <p:nvSpPr>
          <p:cNvPr id="3" name="Content Placeholder 2"/>
          <p:cNvSpPr>
            <a:spLocks noGrp="1"/>
          </p:cNvSpPr>
          <p:nvPr>
            <p:ph idx="1"/>
          </p:nvPr>
        </p:nvSpPr>
        <p:spPr>
          <a:xfrm>
            <a:off x="85060" y="691116"/>
            <a:ext cx="12106940" cy="5485847"/>
          </a:xfrm>
        </p:spPr>
        <p:txBody>
          <a:bodyPr>
            <a:normAutofit/>
          </a:bodyPr>
          <a:lstStyle/>
          <a:p>
            <a:pPr algn="just"/>
            <a:r>
              <a:rPr lang="en-US" dirty="0">
                <a:latin typeface="Times New Roman" panose="02020603050405020304" pitchFamily="18" charset="0"/>
                <a:cs typeface="Times New Roman" panose="02020603050405020304" pitchFamily="18" charset="0"/>
              </a:rPr>
              <a:t>Insufficient and irregular flow of funds through the IGF and DACF poses challenges for MMDAs to allocate funds towards engaging sub-district structures in agricultural development planning, design and management </a:t>
            </a:r>
            <a:r>
              <a:rPr lang="en-US" dirty="0">
                <a:solidFill>
                  <a:srgbClr val="FF0000"/>
                </a:solidFill>
                <a:latin typeface="Times New Roman" panose="02020603050405020304" pitchFamily="18" charset="0"/>
                <a:cs typeface="Times New Roman" panose="02020603050405020304" pitchFamily="18" charset="0"/>
              </a:rPr>
              <a:t>(accurate-Some district lack facilities and resources (markets, livestock-cattle, etc).</a:t>
            </a:r>
            <a:endParaRPr lang="en-US" dirty="0">
              <a:solidFill>
                <a:srgbClr val="FF0000"/>
              </a:solidFill>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The government’s flagship programmes such as PFJs, the source deductions from the DACF for central government expenditures, and the activities of certain donors and development partners seem to hinder the decentralisation process and efforts.</a:t>
            </a:r>
            <a:endParaRPr lang="en-US" dirty="0">
              <a:latin typeface="Times New Roman" panose="02020603050405020304" pitchFamily="18" charset="0"/>
              <a:cs typeface="Times New Roman" panose="02020603050405020304" pitchFamily="18" charset="0"/>
            </a:endParaRPr>
          </a:p>
          <a:p>
            <a:pPr lvl="1" algn="just"/>
            <a:r>
              <a:rPr lang="en-US" dirty="0">
                <a:solidFill>
                  <a:srgbClr val="FF0000"/>
                </a:solidFill>
                <a:latin typeface="Times New Roman" panose="02020603050405020304" pitchFamily="18" charset="0"/>
                <a:cs typeface="Times New Roman" panose="02020603050405020304" pitchFamily="18" charset="0"/>
              </a:rPr>
              <a:t>PFJ-Inaccurate: DoA roles was clear from the beginning (sensitization, registration and distribution of inputs) and the DoA executed it.</a:t>
            </a:r>
            <a:endParaRPr lang="en-US" dirty="0">
              <a:solidFill>
                <a:srgbClr val="FF0000"/>
              </a:solidFill>
              <a:latin typeface="Times New Roman" panose="02020603050405020304" pitchFamily="18" charset="0"/>
              <a:cs typeface="Times New Roman" panose="02020603050405020304" pitchFamily="18" charset="0"/>
            </a:endParaRPr>
          </a:p>
          <a:p>
            <a:pPr lvl="1" algn="just"/>
            <a:r>
              <a:rPr lang="en-US" dirty="0">
                <a:solidFill>
                  <a:srgbClr val="FF0000"/>
                </a:solidFill>
                <a:latin typeface="Times New Roman" panose="02020603050405020304" pitchFamily="18" charset="0"/>
                <a:cs typeface="Times New Roman" panose="02020603050405020304" pitchFamily="18" charset="0"/>
              </a:rPr>
              <a:t>PFJ-Accurate: because of the emergence of political farmers.</a:t>
            </a:r>
            <a:endParaRPr lang="en-US" dirty="0">
              <a:solidFill>
                <a:srgbClr val="FF0000"/>
              </a:solidFill>
              <a:latin typeface="Times New Roman" panose="02020603050405020304" pitchFamily="18" charset="0"/>
              <a:cs typeface="Times New Roman" panose="02020603050405020304" pitchFamily="18" charset="0"/>
            </a:endParaRPr>
          </a:p>
          <a:p>
            <a:pPr lvl="1" algn="just"/>
            <a:r>
              <a:rPr lang="en-US" dirty="0">
                <a:solidFill>
                  <a:srgbClr val="FF0000"/>
                </a:solidFill>
                <a:latin typeface="Times New Roman" panose="02020603050405020304" pitchFamily="18" charset="0"/>
                <a:cs typeface="Times New Roman" panose="02020603050405020304" pitchFamily="18" charset="0"/>
              </a:rPr>
              <a:t>Source deductions: Accurate</a:t>
            </a:r>
            <a:endParaRPr lang="en-US" dirty="0">
              <a:solidFill>
                <a:srgbClr val="FF0000"/>
              </a:solidFill>
              <a:latin typeface="Times New Roman" panose="02020603050405020304" pitchFamily="18" charset="0"/>
              <a:cs typeface="Times New Roman" panose="02020603050405020304" pitchFamily="18" charset="0"/>
            </a:endParaRPr>
          </a:p>
          <a:p>
            <a:pPr lvl="1" algn="just"/>
            <a:r>
              <a:rPr lang="en-US" dirty="0">
                <a:solidFill>
                  <a:srgbClr val="FF0000"/>
                </a:solidFill>
                <a:latin typeface="Times New Roman" panose="02020603050405020304" pitchFamily="18" charset="0"/>
                <a:cs typeface="Times New Roman" panose="02020603050405020304" pitchFamily="18" charset="0"/>
              </a:rPr>
              <a:t>Activities of donors and development partners: Accurate</a:t>
            </a:r>
            <a:endParaRPr lang="en-US" dirty="0">
              <a:solidFill>
                <a:srgbClr val="FF0000"/>
              </a:solidFill>
              <a:latin typeface="Times New Roman" panose="02020603050405020304" pitchFamily="18" charset="0"/>
              <a:cs typeface="Times New Roman" panose="02020603050405020304" pitchFamily="18" charset="0"/>
            </a:endParaRPr>
          </a:p>
          <a:p>
            <a:pPr marL="457200" lvl="1" indent="0" algn="just">
              <a:buNone/>
            </a:pPr>
            <a:endParaRPr lang="en-US" dirty="0">
              <a:solidFill>
                <a:srgbClr val="FF0000"/>
              </a:solidFill>
              <a:latin typeface="Times New Roman" panose="02020603050405020304" pitchFamily="18" charset="0"/>
              <a:cs typeface="Times New Roman" panose="02020603050405020304" pitchFamily="18" charset="0"/>
            </a:endParaRPr>
          </a:p>
          <a:p>
            <a:pPr lvl="1" algn="just"/>
            <a:endParaRPr lang="en-US" dirty="0"/>
          </a:p>
          <a:p>
            <a:endParaRPr lang="en-US" dirty="0"/>
          </a:p>
        </p:txBody>
      </p:sp>
      <p:sp>
        <p:nvSpPr>
          <p:cNvPr id="4" name="Date Placeholder 3"/>
          <p:cNvSpPr>
            <a:spLocks noGrp="1"/>
          </p:cNvSpPr>
          <p:nvPr>
            <p:ph type="dt" sz="half" idx="10"/>
          </p:nvPr>
        </p:nvSpPr>
        <p:spPr/>
        <p:txBody>
          <a:bodyPr/>
          <a:lstStyle/>
          <a:p>
            <a:fld id="{14C491F0-63D1-1D42-A844-FED030076C74}" type="datetime1">
              <a:rPr lang="en-US" smtClean="0"/>
            </a:fld>
            <a:endParaRPr lang="en-US"/>
          </a:p>
        </p:txBody>
      </p:sp>
      <p:sp>
        <p:nvSpPr>
          <p:cNvPr id="5" name="Slide Number Placeholder 4"/>
          <p:cNvSpPr>
            <a:spLocks noGrp="1"/>
          </p:cNvSpPr>
          <p:nvPr>
            <p:ph type="sldNum" sz="quarter" idx="12"/>
          </p:nvPr>
        </p:nvSpPr>
        <p:spPr/>
        <p:txBody>
          <a:bodyPr/>
          <a:lstStyle/>
          <a:p>
            <a:fld id="{9BF60CA0-F482-1A4C-AB1B-52806624287A}" type="slidenum">
              <a:rPr lang="en-US" smtClean="0"/>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Conclusions (2/2)</a:t>
            </a:r>
            <a:endParaRPr lang="en-US" dirty="0"/>
          </a:p>
        </p:txBody>
      </p:sp>
      <p:sp>
        <p:nvSpPr>
          <p:cNvPr id="3" name="Content Placeholder 2"/>
          <p:cNvSpPr>
            <a:spLocks noGrp="1"/>
          </p:cNvSpPr>
          <p:nvPr>
            <p:ph idx="1"/>
          </p:nvPr>
        </p:nvSpPr>
        <p:spPr/>
        <p:txBody>
          <a:bodyPr/>
          <a:lstStyle/>
          <a:p>
            <a:pPr algn="just"/>
            <a:r>
              <a:rPr lang="en-US" dirty="0"/>
              <a:t>Inadequate local participation will hinder accountability, policy implementation, and coordination necessary for sustainable local economic development </a:t>
            </a:r>
            <a:r>
              <a:rPr lang="en-US" dirty="0">
                <a:solidFill>
                  <a:srgbClr val="FF0000"/>
                </a:solidFill>
              </a:rPr>
              <a:t>(Accurate).</a:t>
            </a:r>
            <a:endParaRPr lang="en-US" dirty="0">
              <a:solidFill>
                <a:srgbClr val="FF0000"/>
              </a:solidFill>
            </a:endParaRPr>
          </a:p>
          <a:p>
            <a:pPr algn="just"/>
            <a:r>
              <a:rPr lang="en-US" dirty="0"/>
              <a:t>The apparent discordance between some of the DDAs and the Assemblies may be attributed to individual actors involved rather than a systemic challenge </a:t>
            </a:r>
            <a:r>
              <a:rPr lang="en-US" dirty="0">
                <a:solidFill>
                  <a:srgbClr val="FF0000"/>
                </a:solidFill>
              </a:rPr>
              <a:t>(Accurate).</a:t>
            </a:r>
            <a:endParaRPr lang="en-US" dirty="0">
              <a:solidFill>
                <a:srgbClr val="FF0000"/>
              </a:solidFill>
            </a:endParaRPr>
          </a:p>
        </p:txBody>
      </p:sp>
      <p:sp>
        <p:nvSpPr>
          <p:cNvPr id="4" name="Date Placeholder 3"/>
          <p:cNvSpPr>
            <a:spLocks noGrp="1"/>
          </p:cNvSpPr>
          <p:nvPr>
            <p:ph type="dt" sz="half" idx="10"/>
          </p:nvPr>
        </p:nvSpPr>
        <p:spPr/>
        <p:txBody>
          <a:bodyPr/>
          <a:lstStyle/>
          <a:p>
            <a:fld id="{DE5F8956-9FFC-7C46-90BD-BBA0E7BF0DDF}" type="datetime1">
              <a:rPr lang="en-US" smtClean="0"/>
            </a:fld>
            <a:endParaRPr lang="en-US"/>
          </a:p>
        </p:txBody>
      </p:sp>
      <p:sp>
        <p:nvSpPr>
          <p:cNvPr id="5" name="Slide Number Placeholder 4"/>
          <p:cNvSpPr>
            <a:spLocks noGrp="1"/>
          </p:cNvSpPr>
          <p:nvPr>
            <p:ph type="sldNum" sz="quarter" idx="12"/>
          </p:nvPr>
        </p:nvSpPr>
        <p:spPr/>
        <p:txBody>
          <a:bodyPr/>
          <a:lstStyle/>
          <a:p>
            <a:fld id="{9BF60CA0-F482-1A4C-AB1B-52806624287A}" type="slidenum">
              <a:rPr lang="en-US" smtClean="0"/>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813" y="365125"/>
            <a:ext cx="11717079" cy="5812391"/>
          </a:xfrm>
        </p:spPr>
        <p:txBody>
          <a:bodyPr>
            <a:normAutofit/>
          </a:bodyPr>
          <a:lstStyle/>
          <a:p>
            <a:pPr algn="ctr"/>
            <a:r>
              <a:rPr lang="en-US" sz="4800" b="1" dirty="0"/>
              <a:t>Thank for Your Attention</a:t>
            </a:r>
            <a:endParaRPr lang="en-US" sz="4800" b="1" dirty="0"/>
          </a:p>
        </p:txBody>
      </p:sp>
      <p:sp>
        <p:nvSpPr>
          <p:cNvPr id="4" name="Date Placeholder 3"/>
          <p:cNvSpPr>
            <a:spLocks noGrp="1"/>
          </p:cNvSpPr>
          <p:nvPr>
            <p:ph type="dt" sz="half" idx="10"/>
          </p:nvPr>
        </p:nvSpPr>
        <p:spPr/>
        <p:txBody>
          <a:bodyPr/>
          <a:lstStyle/>
          <a:p>
            <a:fld id="{70AA09C8-988B-5B44-83B2-D2296B4AD0A9}" type="datetime1">
              <a:rPr lang="en-US" smtClean="0"/>
            </a:fld>
            <a:endParaRPr lang="en-US"/>
          </a:p>
        </p:txBody>
      </p:sp>
      <p:sp>
        <p:nvSpPr>
          <p:cNvPr id="5" name="Slide Number Placeholder 4"/>
          <p:cNvSpPr>
            <a:spLocks noGrp="1"/>
          </p:cNvSpPr>
          <p:nvPr>
            <p:ph type="sldNum" sz="quarter" idx="12"/>
          </p:nvPr>
        </p:nvSpPr>
        <p:spPr/>
        <p:txBody>
          <a:bodyPr/>
          <a:lstStyle/>
          <a:p>
            <a:fld id="{9BF60CA0-F482-1A4C-AB1B-52806624287A}" type="slidenum">
              <a:rPr lang="en-US" smtClean="0"/>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3058</Words>
  <Application>WPS Presentation</Application>
  <PresentationFormat>Widescreen</PresentationFormat>
  <Paragraphs>76</Paragraphs>
  <Slides>7</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7</vt:i4>
      </vt:variant>
    </vt:vector>
  </HeadingPairs>
  <TitlesOfParts>
    <vt:vector size="16" baseType="lpstr">
      <vt:lpstr>Arial</vt:lpstr>
      <vt:lpstr>SimSun</vt:lpstr>
      <vt:lpstr>Wingdings</vt:lpstr>
      <vt:lpstr>Times New Roman</vt:lpstr>
      <vt:lpstr>Calibri Light</vt:lpstr>
      <vt:lpstr>Calibri</vt:lpstr>
      <vt:lpstr>Microsoft YaHei</vt:lpstr>
      <vt:lpstr>Arial Unicode MS</vt:lpstr>
      <vt:lpstr>Office Theme</vt:lpstr>
      <vt:lpstr>GROUP 3: Decentralised Planning and Coordination/Popular Participation and Accountability</vt:lpstr>
      <vt:lpstr>1.1 Policy Planning and Implementation (1/2) </vt:lpstr>
      <vt:lpstr>1.1 Policy Planning and Implementation (2/2)</vt:lpstr>
      <vt:lpstr>1.2 Cross Cutting</vt:lpstr>
      <vt:lpstr>2. Conclusions (1/2)</vt:lpstr>
      <vt:lpstr>2. Conclusions (2/2)</vt:lpstr>
      <vt:lpstr>Thank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 3: Decentralised Planning and Coordination/Popular Participation and Accountability</dc:title>
  <dc:creator>shaibu mohammed tiyumtaba</dc:creator>
  <cp:lastModifiedBy>Author</cp:lastModifiedBy>
  <cp:revision>4</cp:revision>
  <dcterms:created xsi:type="dcterms:W3CDTF">2024-02-20T12:45:00Z</dcterms:created>
  <dcterms:modified xsi:type="dcterms:W3CDTF">2026-04-20T14:45:50Z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27A54A4F3A204A1AA60820F30B6C0915_13</vt:lpwstr>
  </property>
  <property fmtid="{D5CDD505-2E9C-101B-9397-08002B2CF9AE}" pid="3" name="KSOProductBuildVer">
    <vt:lpwstr>1033-12.2.0.23201</vt:lpwstr>
  </property>
</Properties>
</file>