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presProps" Target="presProps.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1" Type="http://schemas.openxmlformats.org/officeDocument/2006/relationships/tableStyles" Target="tableStyles.xml"/><Relationship Id="rId10" Type="http://schemas.openxmlformats.org/officeDocument/2006/relationships/viewProps" Target="viewProps.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a:p>
        </p:txBody>
      </p:sp>
      <p:sp>
        <p:nvSpPr>
          <p:cNvPr id="4" name="Date Placeholder 3"/>
          <p:cNvSpPr>
            <a:spLocks noGrp="1"/>
          </p:cNvSpPr>
          <p:nvPr>
            <p:ph type="dt" sz="half" idx="10"/>
          </p:nvPr>
        </p:nvSpPr>
        <p:spPr/>
        <p:txBody>
          <a:bodyPr/>
          <a:lstStyle/>
          <a:p>
            <a:fld id="{02E8AFBA-166D-4519-82F9-640D92663A3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02E8AFBA-166D-4519-82F9-640D92663A3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02E8AFBA-166D-4519-82F9-640D92663A3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lstStyle/>
          <a:p>
            <a:fld id="{02E8AFBA-166D-4519-82F9-640D92663A3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lstStyle/>
          <a:p>
            <a:fld id="{02E8AFBA-166D-4519-82F9-640D92663A3B}"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lstStyle/>
          <a:p>
            <a:fld id="{02E8AFBA-166D-4519-82F9-640D92663A3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lstStyle/>
          <a:p>
            <a:fld id="{02E8AFBA-166D-4519-82F9-640D92663A3B}"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02E8AFBA-166D-4519-82F9-640D92663A3B}"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E8AFBA-166D-4519-82F9-640D92663A3B}"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02E8AFBA-166D-4519-82F9-640D92663A3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endParaRPr lang="en-US"/>
          </a:p>
        </p:txBody>
      </p:sp>
      <p:sp>
        <p:nvSpPr>
          <p:cNvPr id="5" name="Date Placeholder 4"/>
          <p:cNvSpPr>
            <a:spLocks noGrp="1"/>
          </p:cNvSpPr>
          <p:nvPr>
            <p:ph type="dt" sz="half" idx="10"/>
          </p:nvPr>
        </p:nvSpPr>
        <p:spPr/>
        <p:txBody>
          <a:bodyPr/>
          <a:lstStyle/>
          <a:p>
            <a:fld id="{02E8AFBA-166D-4519-82F9-640D92663A3B}"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C95453-7B61-4081-A6D8-5AD6EF413E04}"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E8AFBA-166D-4519-82F9-640D92663A3B}"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C95453-7B61-4081-A6D8-5AD6EF413E04}"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4082" y="170640"/>
            <a:ext cx="9144000" cy="2387600"/>
          </a:xfrm>
        </p:spPr>
        <p:txBody>
          <a:bodyPr/>
          <a:lstStyle/>
          <a:p>
            <a:r>
              <a:rPr lang="en-US" b="1" dirty="0">
                <a:latin typeface="+mn-lt"/>
              </a:rPr>
              <a:t>GROUP 3</a:t>
            </a:r>
            <a:endParaRPr lang="en-US" b="1" dirty="0">
              <a:latin typeface="+mn-lt"/>
            </a:endParaRPr>
          </a:p>
        </p:txBody>
      </p:sp>
      <p:sp>
        <p:nvSpPr>
          <p:cNvPr id="3" name="Subtitle 2"/>
          <p:cNvSpPr>
            <a:spLocks noGrp="1"/>
          </p:cNvSpPr>
          <p:nvPr>
            <p:ph type="subTitle" idx="1"/>
          </p:nvPr>
        </p:nvSpPr>
        <p:spPr/>
        <p:txBody>
          <a:bodyPr>
            <a:normAutofit/>
          </a:bodyPr>
          <a:lstStyle/>
          <a:p>
            <a:r>
              <a:rPr lang="en-US" sz="3200" b="1" dirty="0">
                <a:effectLst/>
                <a:ea typeface="SimSun" panose="02010600030101010101" pitchFamily="2" charset="-122"/>
              </a:rPr>
              <a:t>Decentralized planning and Coordination/Popular participation and Accountability</a:t>
            </a:r>
            <a:r>
              <a:rPr lang="en-US" sz="3200" b="1" dirty="0">
                <a:effectLst/>
                <a:ea typeface="Times New Roman" panose="02020603050405020304" pitchFamily="18" charset="0"/>
              </a:rPr>
              <a:t>.</a:t>
            </a:r>
            <a:endParaRPr lang="en-US" sz="32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spcBef>
                <a:spcPts val="0"/>
              </a:spcBef>
              <a:spcAft>
                <a:spcPts val="0"/>
              </a:spcAft>
            </a:pPr>
            <a:r>
              <a:rPr lang="en-US" sz="4400" b="1" dirty="0">
                <a:effectLst/>
                <a:latin typeface="+mn-lt"/>
                <a:ea typeface="SimSun" panose="02010600030101010101" pitchFamily="2" charset="-122"/>
                <a:cs typeface="Times New Roman" panose="02020603050405020304" pitchFamily="18" charset="0"/>
              </a:rPr>
              <a:t>1.0 Key Findings</a:t>
            </a:r>
            <a:br>
              <a:rPr lang="en-US" sz="4400" dirty="0">
                <a:effectLst/>
                <a:latin typeface="+mn-lt"/>
                <a:ea typeface="SimSun" panose="02010600030101010101" pitchFamily="2" charset="-122"/>
                <a:cs typeface="Times New Roman" panose="02020603050405020304" pitchFamily="18" charset="0"/>
              </a:rPr>
            </a:br>
            <a:r>
              <a:rPr lang="en-US" sz="4400" b="1" dirty="0">
                <a:effectLst/>
                <a:latin typeface="+mn-lt"/>
                <a:ea typeface="SimSun" panose="02010600030101010101" pitchFamily="2" charset="-122"/>
                <a:cs typeface="Times New Roman" panose="02020603050405020304" pitchFamily="18" charset="0"/>
              </a:rPr>
              <a:t>1.1 Policy Planning &amp; Implementation</a:t>
            </a:r>
            <a:br>
              <a:rPr lang="en-US" sz="4400" dirty="0">
                <a:effectLst/>
                <a:latin typeface="+mn-lt"/>
                <a:ea typeface="SimSun" panose="02010600030101010101" pitchFamily="2" charset="-122"/>
                <a:cs typeface="Times New Roman" panose="02020603050405020304" pitchFamily="18" charset="0"/>
              </a:rPr>
            </a:br>
            <a:endParaRPr lang="en-US" dirty="0">
              <a:latin typeface="+mn-lt"/>
            </a:endParaRPr>
          </a:p>
        </p:txBody>
      </p:sp>
      <p:sp>
        <p:nvSpPr>
          <p:cNvPr id="3" name="Content Placeholder 2"/>
          <p:cNvSpPr>
            <a:spLocks noGrp="1"/>
          </p:cNvSpPr>
          <p:nvPr>
            <p:ph idx="1"/>
          </p:nvPr>
        </p:nvSpPr>
        <p:spPr/>
        <p:txBody>
          <a:bodyPr/>
          <a:lstStyle/>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ea typeface="SimSun" panose="02010600030101010101" pitchFamily="2" charset="-122"/>
                <a:cs typeface="Times New Roman" panose="02020603050405020304" pitchFamily="18" charset="0"/>
              </a:rPr>
              <a:t>Inadequate staffing to implement critical activities and responsibilities at the Department of Agriculture.</a:t>
            </a:r>
            <a:endParaRPr lang="en-US" sz="1800" dirty="0">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ea typeface="SimSun" panose="02010600030101010101" pitchFamily="2" charset="-122"/>
                <a:cs typeface="Times New Roman" panose="02020603050405020304" pitchFamily="18" charset="0"/>
              </a:rPr>
              <a:t>The statement is valid. However, lack of </a:t>
            </a:r>
            <a:r>
              <a:rPr lang="en-US" sz="1800" dirty="0">
                <a:solidFill>
                  <a:srgbClr val="FF0000"/>
                </a:solidFill>
                <a:effectLst/>
                <a:ea typeface="SimSun" panose="02010600030101010101" pitchFamily="2" charset="-122"/>
                <a:cs typeface="Times New Roman" panose="02020603050405020304" pitchFamily="18" charset="0"/>
              </a:rPr>
              <a:t> distribution of staff also hinder the department’s ability to implement critical activities and </a:t>
            </a:r>
            <a:r>
              <a:rPr lang="en-US" sz="1800" dirty="0" err="1">
                <a:solidFill>
                  <a:srgbClr val="FF0000"/>
                </a:solidFill>
                <a:effectLst/>
                <a:ea typeface="SimSun" panose="02010600030101010101" pitchFamily="2" charset="-122"/>
                <a:cs typeface="Times New Roman" panose="02020603050405020304" pitchFamily="18" charset="0"/>
              </a:rPr>
              <a:t>responsibilies</a:t>
            </a:r>
            <a:r>
              <a:rPr lang="en-US" sz="1800" dirty="0">
                <a:solidFill>
                  <a:srgbClr val="FF0000"/>
                </a:solidFill>
                <a:effectLst/>
                <a:ea typeface="SimSun" panose="02010600030101010101" pitchFamily="2" charset="-122"/>
                <a:cs typeface="Times New Roman" panose="02020603050405020304" pitchFamily="18" charset="0"/>
              </a:rPr>
              <a:t>.</a:t>
            </a:r>
            <a:endParaRPr lang="en-US" sz="1800" dirty="0">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ea typeface="SimSun" panose="02010600030101010101" pitchFamily="2" charset="-122"/>
                <a:cs typeface="Times New Roman" panose="02020603050405020304" pitchFamily="18" charset="0"/>
              </a:rPr>
              <a:t>Setbacks in staff recruitment into the Local Government Service have implications for quality extension service delivery.</a:t>
            </a:r>
            <a:endParaRPr lang="en-US" sz="1800" dirty="0">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ea typeface="SimSun" panose="02010600030101010101" pitchFamily="2" charset="-122"/>
                <a:cs typeface="Times New Roman" panose="02020603050405020304" pitchFamily="18" charset="0"/>
              </a:rPr>
              <a:t>The statement is valid because ,Centralization and protocol recruitment affects quality extension services of the department of Agric</a:t>
            </a:r>
            <a:endParaRPr lang="en-US" sz="1800" dirty="0">
              <a:solidFill>
                <a:srgbClr val="FF0000"/>
              </a:solidFill>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endParaRPr lang="en-US" sz="1800" dirty="0">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ea typeface="SimSun" panose="02010600030101010101" pitchFamily="2" charset="-122"/>
                <a:cs typeface="Times New Roman" panose="02020603050405020304" pitchFamily="18" charset="0"/>
              </a:rPr>
              <a:t>Inadequate logistical constraints affect staff performance and morale.</a:t>
            </a:r>
            <a:endParaRPr lang="en-US" sz="1800" dirty="0">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b="1" dirty="0">
                <a:solidFill>
                  <a:srgbClr val="FF0000"/>
                </a:solidFill>
                <a:ea typeface="SimSun" panose="02010600030101010101" pitchFamily="2" charset="-122"/>
                <a:cs typeface="Times New Roman" panose="02020603050405020304" pitchFamily="18" charset="0"/>
              </a:rPr>
              <a:t>The statement is valid. </a:t>
            </a:r>
            <a:endParaRPr lang="en-US" sz="1800" b="1" dirty="0">
              <a:solidFill>
                <a:srgbClr val="FF0000"/>
              </a:solidFill>
              <a:effectLst/>
              <a:ea typeface="SimSun" panose="02010600030101010101" pitchFamily="2" charset="-122"/>
              <a:cs typeface="Times New Roman" panose="02020603050405020304" pitchFamily="18" charset="0"/>
            </a:endParaRPr>
          </a:p>
          <a:p>
            <a:r>
              <a:rPr lang="en-US" sz="1800" dirty="0">
                <a:effectLst/>
                <a:ea typeface="SimSun" panose="02010600030101010101" pitchFamily="2" charset="-122"/>
              </a:rPr>
              <a:t>There is widespread dissatisfaction with the state of participation in decision-making platforms to promote ownership and accountability (</a:t>
            </a:r>
            <a:r>
              <a:rPr lang="en-US" sz="1800" dirty="0" err="1">
                <a:effectLst/>
                <a:ea typeface="SimSun" panose="02010600030101010101" pitchFamily="2" charset="-122"/>
              </a:rPr>
              <a:t>i.e</a:t>
            </a:r>
            <a:r>
              <a:rPr lang="en-US" sz="1800" dirty="0">
                <a:effectLst/>
                <a:ea typeface="SimSun" panose="02010600030101010101" pitchFamily="2" charset="-122"/>
              </a:rPr>
              <a:t> Town Hall meetings, Area Council meetings, and Agric review/planning workshops).</a:t>
            </a:r>
            <a:endParaRPr lang="en-US" sz="1800" dirty="0">
              <a:effectLst/>
              <a:ea typeface="SimSun" panose="02010600030101010101" pitchFamily="2" charset="-122"/>
            </a:endParaRPr>
          </a:p>
          <a:p>
            <a:r>
              <a:rPr lang="en-US" sz="1800">
                <a:solidFill>
                  <a:srgbClr val="FF0000"/>
                </a:solidFill>
                <a:ea typeface="SimSun" panose="02010600030101010101" pitchFamily="2" charset="-122"/>
              </a:rPr>
              <a:t>District Assemblies </a:t>
            </a:r>
            <a:r>
              <a:rPr lang="en-US" sz="1800" dirty="0">
                <a:solidFill>
                  <a:srgbClr val="FF0000"/>
                </a:solidFill>
                <a:ea typeface="SimSun" panose="02010600030101010101" pitchFamily="2" charset="-122"/>
              </a:rPr>
              <a:t>lack commitment in implementing decisions and recommendations from meetings of sub-structures and Town Hall meetings</a:t>
            </a:r>
            <a:endParaRPr lang="en-US"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16698" y="411778"/>
            <a:ext cx="10515600" cy="1325563"/>
          </a:xfrm>
        </p:spPr>
        <p:txBody>
          <a:bodyPr>
            <a:noAutofit/>
          </a:bodyPr>
          <a:lstStyle/>
          <a:p>
            <a:r>
              <a:rPr lang="en-US" sz="4800" b="1" dirty="0">
                <a:effectLst/>
                <a:latin typeface="+mn-lt"/>
                <a:ea typeface="SimSun" panose="02010600030101010101" pitchFamily="2" charset="-122"/>
                <a:cs typeface="Times New Roman" panose="02020603050405020304" pitchFamily="18" charset="0"/>
              </a:rPr>
              <a:t>1.2 Cross cutting</a:t>
            </a:r>
            <a:br>
              <a:rPr lang="en-US" sz="4800" dirty="0">
                <a:effectLst/>
                <a:latin typeface="+mn-lt"/>
                <a:ea typeface="SimSun" panose="02010600030101010101" pitchFamily="2" charset="-122"/>
                <a:cs typeface="Times New Roman" panose="02020603050405020304" pitchFamily="18" charset="0"/>
              </a:rPr>
            </a:br>
            <a:endParaRPr lang="en-US" sz="4800" dirty="0">
              <a:latin typeface="+mn-lt"/>
            </a:endParaRPr>
          </a:p>
        </p:txBody>
      </p:sp>
      <p:sp>
        <p:nvSpPr>
          <p:cNvPr id="3" name="Content Placeholder 2"/>
          <p:cNvSpPr>
            <a:spLocks noGrp="1"/>
          </p:cNvSpPr>
          <p:nvPr>
            <p:ph idx="1"/>
          </p:nvPr>
        </p:nvSpPr>
        <p:spPr/>
        <p:txBody>
          <a:bodyPr/>
          <a:lstStyle/>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Some Local Government staff have not internalized the institutional shift from central government to local-</a:t>
            </a:r>
            <a:endParaRPr lang="en-US" sz="1800" dirty="0">
              <a:solidFill>
                <a:srgbClr val="FF0000"/>
              </a:solidFill>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 Assembly, amidst a lack of appreciation of the civil service organogram.</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rPr>
              <a:t>LGS staff have not only internalized the institutional shift and lack of appreciation of the service organogram but human </a:t>
            </a:r>
            <a:r>
              <a:rPr lang="en-US" sz="1800" dirty="0" err="1">
                <a:solidFill>
                  <a:srgbClr val="FF0000"/>
                </a:solidFill>
                <a:effectLst/>
                <a:latin typeface="Calibri" panose="020F0502020204030204" pitchFamily="34" charset="0"/>
                <a:ea typeface="SimSun" panose="02010600030101010101" pitchFamily="2" charset="-122"/>
                <a:cs typeface="Times New Roman" panose="02020603050405020304" pitchFamily="18" charset="0"/>
              </a:rPr>
              <a:t>behaviours</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Inadequate capacity and structural issues render sub-district structures practically invisible.</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The group agrees with the fundings but further lamented on lack of resources for the operationalization of the sub-structures</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Creation of new local authorities without due recourse to available resources is a major challenge.</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b="1"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The group agrees with the fundings</a:t>
            </a:r>
            <a:endParaRPr lang="en-US" sz="1800" b="1"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effectLst/>
                <a:latin typeface="Times New Roman" panose="02020603050405020304" pitchFamily="18" charset="0"/>
                <a:ea typeface="SimSun" panose="02010600030101010101" pitchFamily="2" charset="-122"/>
                <a:cs typeface="Times New Roman" panose="02020603050405020304" pitchFamily="18" charset="0"/>
              </a:rPr>
              <a:t>Lack of formal spaces to mainstream local governance structures for both traditional authorities and Civil Society Organizations to engage with MMDAs.</a:t>
            </a:r>
            <a:endParaRPr lang="en-US" sz="1800" dirty="0">
              <a:effectLst/>
              <a:latin typeface="Times New Roman" panose="02020603050405020304" pitchFamily="18" charset="0"/>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Wingdings" panose="05000000000000000000" pitchFamily="2" charset="2"/>
              <a:buChar char=""/>
              <a:tabLst>
                <a:tab pos="266700" algn="l"/>
              </a:tabLst>
            </a:pPr>
            <a:r>
              <a:rPr lang="en-US" sz="1800" dirty="0">
                <a:solidFill>
                  <a:srgbClr val="FF0000"/>
                </a:solidFill>
                <a:latin typeface="Times New Roman" panose="02020603050405020304" pitchFamily="18" charset="0"/>
                <a:ea typeface="SimSun" panose="02010600030101010101" pitchFamily="2" charset="-122"/>
                <a:cs typeface="Times New Roman" panose="02020603050405020304" pitchFamily="18" charset="0"/>
              </a:rPr>
              <a:t>This finding is not accurate. Traditional authorities and CSOs are part of DPCU, DEOC, DHC</a:t>
            </a:r>
            <a:endParaRPr lang="en-US" sz="1800" dirty="0">
              <a:solidFill>
                <a:srgbClr val="FF0000"/>
              </a:solidFill>
              <a:effectLst/>
              <a:latin typeface="Calibri" panose="020F0502020204030204" pitchFamily="34" charset="0"/>
              <a:ea typeface="SimSun" panose="02010600030101010101" pitchFamily="2" charset="-122"/>
              <a:cs typeface="Times New Roman" panose="02020603050405020304" pitchFamily="18" charset="0"/>
            </a:endParaRPr>
          </a:p>
          <a:p>
            <a:r>
              <a:rPr lang="en-US" sz="1800" dirty="0">
                <a:effectLst/>
                <a:latin typeface="Times New Roman" panose="02020603050405020304" pitchFamily="18" charset="0"/>
                <a:ea typeface="SimSun" panose="02010600030101010101" pitchFamily="2" charset="-122"/>
              </a:rPr>
              <a:t>Lack of formal spaces for private sector actors to engage with MMDAs to foster an enabling business environment to increase commercialization and profitability</a:t>
            </a:r>
            <a:endParaRPr lang="en-US" sz="1800" dirty="0">
              <a:effectLst/>
              <a:latin typeface="Times New Roman" panose="02020603050405020304" pitchFamily="18" charset="0"/>
              <a:ea typeface="SimSun" panose="02010600030101010101" pitchFamily="2" charset="-122"/>
            </a:endParaRPr>
          </a:p>
          <a:p>
            <a:r>
              <a:rPr lang="en-US" sz="1800" dirty="0">
                <a:solidFill>
                  <a:srgbClr val="FF0000"/>
                </a:solidFill>
                <a:latin typeface="Times New Roman" panose="02020603050405020304" pitchFamily="18" charset="0"/>
                <a:ea typeface="SimSun" panose="02010600030101010101" pitchFamily="2" charset="-122"/>
              </a:rPr>
              <a:t>The group agrees with the findings</a:t>
            </a:r>
            <a:endParaRPr lang="en-US"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effectLst/>
                <a:latin typeface="+mn-lt"/>
                <a:ea typeface="SimSun" panose="02010600030101010101" pitchFamily="2" charset="-122"/>
                <a:cs typeface="Times New Roman" panose="02020603050405020304" pitchFamily="18" charset="0"/>
              </a:rPr>
              <a:t>2.0 Conclusions</a:t>
            </a:r>
            <a:br>
              <a:rPr lang="en-US" sz="4400" dirty="0">
                <a:effectLst/>
                <a:latin typeface="+mn-lt"/>
                <a:ea typeface="SimSun" panose="02010600030101010101" pitchFamily="2" charset="-122"/>
                <a:cs typeface="Times New Roman" panose="02020603050405020304" pitchFamily="18" charset="0"/>
              </a:rPr>
            </a:br>
            <a:endParaRPr lang="en-US" dirty="0">
              <a:latin typeface="+mn-lt"/>
            </a:endParaRPr>
          </a:p>
        </p:txBody>
      </p:sp>
      <p:sp>
        <p:nvSpPr>
          <p:cNvPr id="3" name="Content Placeholder 2"/>
          <p:cNvSpPr>
            <a:spLocks noGrp="1"/>
          </p:cNvSpPr>
          <p:nvPr>
            <p:ph idx="1"/>
          </p:nvPr>
        </p:nvSpPr>
        <p:spPr>
          <a:xfrm>
            <a:off x="838200" y="1427584"/>
            <a:ext cx="10515600" cy="4749379"/>
          </a:xfrm>
        </p:spPr>
        <p:txBody>
          <a:bodyPr>
            <a:normAutofit/>
          </a:bodyPr>
          <a:lstStyle/>
          <a:p>
            <a:pPr algn="just">
              <a:spcBef>
                <a:spcPts val="0"/>
              </a:spcBef>
              <a:tabLst>
                <a:tab pos="269875" algn="l"/>
              </a:tabLst>
            </a:pPr>
            <a:r>
              <a:rPr lang="en-US" sz="1800" dirty="0">
                <a:effectLst/>
                <a:ea typeface="SimSun" panose="02010600030101010101" pitchFamily="2" charset="-122"/>
                <a:cs typeface="Times New Roman" panose="02020603050405020304" pitchFamily="18" charset="0"/>
              </a:rPr>
              <a:t>Insufficient and irregular flow of funds through the IGF and DACF poses challenges for MMDAs to allocate funds towards engaging sub-district structures in agricultural development planning, design, and management.</a:t>
            </a: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ffectLst/>
                <a:ea typeface="SimSun" panose="02010600030101010101" pitchFamily="2" charset="-122"/>
                <a:cs typeface="Times New Roman" panose="02020603050405020304" pitchFamily="18" charset="0"/>
              </a:rPr>
              <a:t>       This finding is valid because agricultures activities implementation is time bound.</a:t>
            </a:r>
            <a:endParaRPr lang="en-US" sz="1800" dirty="0">
              <a:solidFill>
                <a:srgbClr val="FF0000"/>
              </a:solidFill>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effectLst/>
                <a:ea typeface="SimSun" panose="02010600030101010101" pitchFamily="2" charset="-122"/>
                <a:cs typeface="Times New Roman" panose="02020603050405020304" pitchFamily="18" charset="0"/>
              </a:rPr>
              <a:t>The government's flagship programs such as PFJ, the source deductions from the DACF for central government expenditures, and the activities of certain donors and development partners seem to hinder the decentralization process and efforts.</a:t>
            </a: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a typeface="SimSun" panose="02010600030101010101" pitchFamily="2" charset="-122"/>
                <a:cs typeface="Times New Roman" panose="02020603050405020304" pitchFamily="18" charset="0"/>
              </a:rPr>
              <a:t>This statement is valid because of the following reasons;</a:t>
            </a:r>
            <a:endParaRPr lang="en-US" sz="1800" dirty="0">
              <a:solidFill>
                <a:srgbClr val="FF0000"/>
              </a:solidFill>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a typeface="SimSun" panose="02010600030101010101" pitchFamily="2" charset="-122"/>
                <a:cs typeface="Times New Roman" panose="02020603050405020304" pitchFamily="18" charset="0"/>
              </a:rPr>
              <a:t> a. lack of proper consultations before the implementation of PFJ</a:t>
            </a:r>
            <a:endParaRPr lang="en-US" sz="1800" dirty="0">
              <a:solidFill>
                <a:srgbClr val="FF0000"/>
              </a:solidFill>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a typeface="SimSun" panose="02010600030101010101" pitchFamily="2" charset="-122"/>
                <a:cs typeface="Times New Roman" panose="02020603050405020304" pitchFamily="18" charset="0"/>
              </a:rPr>
              <a:t> b. further </a:t>
            </a:r>
            <a:r>
              <a:rPr lang="en-US" sz="1800" dirty="0" err="1">
                <a:solidFill>
                  <a:srgbClr val="FF0000"/>
                </a:solidFill>
                <a:ea typeface="SimSun" panose="02010600030101010101" pitchFamily="2" charset="-122"/>
                <a:cs typeface="Times New Roman" panose="02020603050405020304" pitchFamily="18" charset="0"/>
              </a:rPr>
              <a:t>crppling</a:t>
            </a:r>
            <a:r>
              <a:rPr lang="en-US" sz="1800" dirty="0">
                <a:solidFill>
                  <a:srgbClr val="FF0000"/>
                </a:solidFill>
                <a:ea typeface="SimSun" panose="02010600030101010101" pitchFamily="2" charset="-122"/>
                <a:cs typeface="Times New Roman" panose="02020603050405020304" pitchFamily="18" charset="0"/>
              </a:rPr>
              <a:t> assembly by deducting from source the  mega DACF </a:t>
            </a:r>
            <a:endParaRPr lang="en-US" sz="1800" dirty="0">
              <a:solidFill>
                <a:srgbClr val="FF0000"/>
              </a:solidFill>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ffectLst/>
                <a:ea typeface="SimSun" panose="02010600030101010101" pitchFamily="2" charset="-122"/>
                <a:cs typeface="Times New Roman" panose="02020603050405020304" pitchFamily="18" charset="0"/>
              </a:rPr>
              <a:t>C. donors fail to use Assembly structures</a:t>
            </a:r>
            <a:endParaRPr lang="en-US" sz="1800" dirty="0">
              <a:solidFill>
                <a:srgbClr val="FF0000"/>
              </a:solidFill>
              <a:effectLst/>
              <a:ea typeface="SimSun" panose="02010600030101010101" pitchFamily="2" charset="-122"/>
              <a:cs typeface="Times New Roman" panose="02020603050405020304" pitchFamily="18" charset="0"/>
            </a:endParaRPr>
          </a:p>
          <a:p>
            <a:pPr algn="just">
              <a:spcBef>
                <a:spcPts val="0"/>
              </a:spcBef>
              <a:tabLst>
                <a:tab pos="269875" algn="l"/>
              </a:tabLst>
            </a:pPr>
            <a:endParaRPr lang="en-US" sz="1800" dirty="0">
              <a:solidFill>
                <a:srgbClr val="FF0000"/>
              </a:solidFill>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effectLst/>
                <a:ea typeface="SimSun" panose="02010600030101010101" pitchFamily="2" charset="-122"/>
                <a:cs typeface="Times New Roman" panose="02020603050405020304" pitchFamily="18" charset="0"/>
              </a:rPr>
              <a:t>Inadequate local participation will hinder accountability, policy implementation, and coordination necessary for sustainable local economic development.</a:t>
            </a: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a typeface="SimSun" panose="02010600030101010101" pitchFamily="2" charset="-122"/>
                <a:cs typeface="Times New Roman" panose="02020603050405020304" pitchFamily="18" charset="0"/>
              </a:rPr>
              <a:t>The statement is valid</a:t>
            </a:r>
            <a:endParaRPr lang="en-US" sz="1800" dirty="0">
              <a:solidFill>
                <a:srgbClr val="FF0000"/>
              </a:solidFill>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effectLst/>
                <a:ea typeface="SimSun" panose="02010600030101010101" pitchFamily="2" charset="-122"/>
              </a:rPr>
              <a:t>The apparent discordance between some of the DDAs and the Assemblies may be attributed to individual actors involved rather than a systemic challenge</a:t>
            </a:r>
            <a:endParaRPr lang="en-US" sz="1800" dirty="0">
              <a:effectLst/>
              <a:ea typeface="SimSun" panose="02010600030101010101" pitchFamily="2" charset="-122"/>
            </a:endParaRPr>
          </a:p>
          <a:p>
            <a:pPr algn="just">
              <a:spcBef>
                <a:spcPts val="0"/>
              </a:spcBef>
              <a:tabLst>
                <a:tab pos="269875" algn="l"/>
              </a:tabLst>
            </a:pPr>
            <a:r>
              <a:rPr lang="en-US" sz="1800" dirty="0">
                <a:solidFill>
                  <a:srgbClr val="FF0000"/>
                </a:solidFill>
                <a:ea typeface="SimSun" panose="02010600030101010101" pitchFamily="2" charset="-122"/>
              </a:rPr>
              <a:t>The statement is valid</a:t>
            </a:r>
            <a:endParaRPr lang="en-US" dirty="0">
              <a:solidFill>
                <a:srgbClr val="FF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effectLst/>
                <a:latin typeface="+mn-lt"/>
                <a:ea typeface="SimSun" panose="02010600030101010101" pitchFamily="2" charset="-122"/>
                <a:cs typeface="Times New Roman" panose="02020603050405020304" pitchFamily="18" charset="0"/>
              </a:rPr>
              <a:t>3.0 Suggested Recommendations</a:t>
            </a:r>
            <a:br>
              <a:rPr lang="en-US" sz="4400" dirty="0">
                <a:effectLst/>
                <a:latin typeface="+mn-lt"/>
                <a:ea typeface="SimSun" panose="02010600030101010101" pitchFamily="2" charset="-122"/>
                <a:cs typeface="Times New Roman" panose="02020603050405020304" pitchFamily="18" charset="0"/>
              </a:rPr>
            </a:br>
            <a:endParaRPr lang="en-US" dirty="0">
              <a:latin typeface="+mn-lt"/>
            </a:endParaRPr>
          </a:p>
        </p:txBody>
      </p:sp>
      <p:sp>
        <p:nvSpPr>
          <p:cNvPr id="3" name="Content Placeholder 2"/>
          <p:cNvSpPr>
            <a:spLocks noGrp="1"/>
          </p:cNvSpPr>
          <p:nvPr>
            <p:ph idx="1"/>
          </p:nvPr>
        </p:nvSpPr>
        <p:spPr>
          <a:xfrm>
            <a:off x="838200" y="1377755"/>
            <a:ext cx="10515600" cy="5228317"/>
          </a:xfrm>
        </p:spPr>
        <p:txBody>
          <a:bodyPr>
            <a:normAutofit/>
          </a:bodyPr>
          <a:lstStyle/>
          <a:p>
            <a:pPr algn="just">
              <a:spcBef>
                <a:spcPts val="0"/>
              </a:spcBef>
              <a:tabLst>
                <a:tab pos="269875" algn="l"/>
              </a:tabLst>
            </a:pPr>
            <a:r>
              <a:rPr lang="en-US" sz="1800" b="1" dirty="0">
                <a:effectLst/>
                <a:ea typeface="SimSun" panose="02010600030101010101" pitchFamily="2" charset="-122"/>
                <a:cs typeface="Times New Roman" panose="02020603050405020304" pitchFamily="18" charset="0"/>
              </a:rPr>
              <a:t>The District Assemblies should promote Local Economic Development</a:t>
            </a:r>
            <a:r>
              <a:rPr lang="en-US" sz="1800" dirty="0">
                <a:effectLst/>
                <a:ea typeface="SimSun" panose="02010600030101010101" pitchFamily="2" charset="-122"/>
                <a:cs typeface="Times New Roman" panose="02020603050405020304" pitchFamily="18" charset="0"/>
              </a:rPr>
              <a:t> by forging partnerships with the private sector and civil society to harness and accelerate the economic potentials of the districts and strengthen the competitiveness of the local private sector. </a:t>
            </a: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ffectLst/>
                <a:ea typeface="SimSun" panose="02010600030101010101" pitchFamily="2" charset="-122"/>
                <a:cs typeface="Times New Roman" panose="02020603050405020304" pitchFamily="18" charset="0"/>
              </a:rPr>
              <a:t>The suggestion is factual</a:t>
            </a:r>
            <a:endParaRPr lang="en-US" sz="1800" dirty="0">
              <a:solidFill>
                <a:srgbClr val="FF0000"/>
              </a:solidFill>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b="1" dirty="0">
                <a:effectLst/>
                <a:ea typeface="SimSun" panose="02010600030101010101" pitchFamily="2" charset="-122"/>
                <a:cs typeface="Times New Roman" panose="02020603050405020304" pitchFamily="18" charset="0"/>
              </a:rPr>
              <a:t>The District Assemblies should leverage digital innovations to improve Internally Generated Funds (IGF)</a:t>
            </a:r>
            <a:r>
              <a:rPr lang="en-US" sz="1800" dirty="0">
                <a:effectLst/>
                <a:ea typeface="SimSun" panose="02010600030101010101" pitchFamily="2" charset="-122"/>
                <a:cs typeface="Times New Roman" panose="02020603050405020304" pitchFamily="18" charset="0"/>
              </a:rPr>
              <a:t> to deal with revenue leakages, enforcing tax laws, maintaining robust data of revenue sources in the district, and implementing effective monitoring systems.</a:t>
            </a: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ffectLst/>
                <a:ea typeface="SimSun" panose="02010600030101010101" pitchFamily="2" charset="-122"/>
                <a:cs typeface="Times New Roman" panose="02020603050405020304" pitchFamily="18" charset="0"/>
              </a:rPr>
              <a:t>The recommendation is appropriate but there could funds </a:t>
            </a:r>
            <a:r>
              <a:rPr lang="en-US" sz="1800" dirty="0" err="1">
                <a:solidFill>
                  <a:srgbClr val="FF0000"/>
                </a:solidFill>
                <a:effectLst/>
                <a:ea typeface="SimSun" panose="02010600030101010101" pitchFamily="2" charset="-122"/>
                <a:cs typeface="Times New Roman" panose="02020603050405020304" pitchFamily="18" charset="0"/>
              </a:rPr>
              <a:t>leackages</a:t>
            </a:r>
            <a:endParaRPr lang="en-US" sz="1800" dirty="0">
              <a:solidFill>
                <a:srgbClr val="FF0000"/>
              </a:solidFill>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b="1" dirty="0">
                <a:effectLst/>
                <a:ea typeface="SimSun" panose="02010600030101010101" pitchFamily="2" charset="-122"/>
                <a:cs typeface="Times New Roman" panose="02020603050405020304" pitchFamily="18" charset="0"/>
              </a:rPr>
              <a:t>CSO &amp; </a:t>
            </a:r>
            <a:r>
              <a:rPr lang="en-US" sz="1800" b="1" dirty="0" err="1">
                <a:effectLst/>
                <a:ea typeface="SimSun" panose="02010600030101010101" pitchFamily="2" charset="-122"/>
                <a:cs typeface="Times New Roman" panose="02020603050405020304" pitchFamily="18" charset="0"/>
              </a:rPr>
              <a:t>Dev’t</a:t>
            </a:r>
            <a:r>
              <a:rPr lang="en-US" sz="1800" b="1" dirty="0">
                <a:effectLst/>
                <a:ea typeface="SimSun" panose="02010600030101010101" pitchFamily="2" charset="-122"/>
                <a:cs typeface="Times New Roman" panose="02020603050405020304" pitchFamily="18" charset="0"/>
              </a:rPr>
              <a:t> Partners should initiate Advocacy action for Government to ensure regular and timely disbursement of funds to the DACF</a:t>
            </a:r>
            <a:r>
              <a:rPr lang="en-US" sz="1800" dirty="0">
                <a:effectLst/>
                <a:ea typeface="SimSun" panose="02010600030101010101" pitchFamily="2" charset="-122"/>
                <a:cs typeface="Times New Roman" panose="02020603050405020304" pitchFamily="18" charset="0"/>
              </a:rPr>
              <a:t> to facilitate efficient functioning of the District Assemblies</a:t>
            </a:r>
            <a:r>
              <a:rPr lang="en-US" sz="1800" dirty="0">
                <a:solidFill>
                  <a:srgbClr val="2E74B5"/>
                </a:solidFill>
                <a:effectLst/>
                <a:ea typeface="SimSun" panose="02010600030101010101" pitchFamily="2" charset="-122"/>
                <a:cs typeface="Times New Roman" panose="02020603050405020304" pitchFamily="18" charset="0"/>
              </a:rPr>
              <a:t>.</a:t>
            </a:r>
            <a:endParaRPr lang="en-US" sz="1800" dirty="0">
              <a:solidFill>
                <a:srgbClr val="2E74B5"/>
              </a:solidFill>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ffectLst/>
                <a:ea typeface="SimSun" panose="02010600030101010101" pitchFamily="2" charset="-122"/>
                <a:cs typeface="Times New Roman" panose="02020603050405020304" pitchFamily="18" charset="0"/>
              </a:rPr>
              <a:t>The recommendation is appropriate and feasible</a:t>
            </a:r>
            <a:endParaRPr lang="en-US" sz="1800" dirty="0">
              <a:solidFill>
                <a:srgbClr val="FF0000"/>
              </a:solidFill>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b="1" dirty="0">
                <a:effectLst/>
                <a:ea typeface="SimSun" panose="02010600030101010101" pitchFamily="2" charset="-122"/>
                <a:cs typeface="Times New Roman" panose="02020603050405020304" pitchFamily="18" charset="0"/>
              </a:rPr>
              <a:t>The DACF Administrator should review the formula for sharing the DACF</a:t>
            </a:r>
            <a:r>
              <a:rPr lang="en-US" sz="1800" dirty="0">
                <a:effectLst/>
                <a:ea typeface="SimSun" panose="02010600030101010101" pitchFamily="2" charset="-122"/>
                <a:cs typeface="Times New Roman" panose="02020603050405020304" pitchFamily="18" charset="0"/>
              </a:rPr>
              <a:t> by incorporating food security as a critical indicator within the "Basic Needs" approach to development.</a:t>
            </a:r>
            <a:endParaRPr lang="en-US" sz="1800" dirty="0">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mj-lt"/>
              <a:buAutoNum type="romanLcPeriod"/>
              <a:tabLst>
                <a:tab pos="269875" algn="l"/>
              </a:tabLst>
            </a:pP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ffectLst/>
                <a:ea typeface="SimSun" panose="02010600030101010101" pitchFamily="2" charset="-122"/>
                <a:cs typeface="Times New Roman" panose="02020603050405020304" pitchFamily="18" charset="0"/>
              </a:rPr>
              <a:t>The recommendation is appropriate and feasible</a:t>
            </a:r>
            <a:endParaRPr lang="en-US" sz="1800" dirty="0">
              <a:solidFill>
                <a:srgbClr val="FF0000"/>
              </a:solidFill>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mj-lt"/>
              <a:buAutoNum type="romanLcPeriod"/>
              <a:tabLst>
                <a:tab pos="269875" algn="l"/>
              </a:tabLst>
            </a:pPr>
            <a:endParaRPr lang="en-US" sz="1800" dirty="0">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mj-lt"/>
              <a:buAutoNum type="romanLcPeriod"/>
              <a:tabLst>
                <a:tab pos="269875" algn="l"/>
              </a:tabLst>
            </a:pPr>
            <a:endParaRPr lang="en-US" sz="1800" dirty="0">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mj-lt"/>
              <a:buAutoNum type="romanLcPeriod"/>
              <a:tabLst>
                <a:tab pos="269875" algn="l"/>
              </a:tabLst>
            </a:pPr>
            <a:endParaRPr lang="en-US" sz="1800" dirty="0">
              <a:effectLst/>
              <a:ea typeface="SimSun" panose="02010600030101010101" pitchFamily="2" charset="-122"/>
              <a:cs typeface="Times New Roman" panose="02020603050405020304" pitchFamily="18" charset="0"/>
            </a:endParaRPr>
          </a:p>
          <a:p>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a:effectLst/>
                <a:latin typeface="+mn-lt"/>
                <a:ea typeface="SimSun" panose="02010600030101010101" pitchFamily="2" charset="-122"/>
                <a:cs typeface="Times New Roman" panose="02020603050405020304" pitchFamily="18" charset="0"/>
              </a:rPr>
              <a:t>3.0 Suggested Recommendations</a:t>
            </a:r>
            <a:endParaRPr lang="en-US" dirty="0">
              <a:latin typeface="+mn-lt"/>
              <a:cs typeface="Times New Roman" panose="02020603050405020304" pitchFamily="18" charset="0"/>
            </a:endParaRPr>
          </a:p>
        </p:txBody>
      </p:sp>
      <p:sp>
        <p:nvSpPr>
          <p:cNvPr id="3" name="Content Placeholder 2"/>
          <p:cNvSpPr>
            <a:spLocks noGrp="1"/>
          </p:cNvSpPr>
          <p:nvPr>
            <p:ph idx="1"/>
          </p:nvPr>
        </p:nvSpPr>
        <p:spPr>
          <a:xfrm>
            <a:off x="838200" y="1527045"/>
            <a:ext cx="10515600" cy="5228317"/>
          </a:xfrm>
        </p:spPr>
        <p:txBody>
          <a:bodyPr>
            <a:normAutofit/>
          </a:bodyPr>
          <a:lstStyle/>
          <a:p>
            <a:pPr algn="just">
              <a:spcBef>
                <a:spcPts val="0"/>
              </a:spcBef>
              <a:tabLst>
                <a:tab pos="269875" algn="l"/>
              </a:tabLst>
            </a:pPr>
            <a:r>
              <a:rPr lang="en-US" sz="1800" b="1" dirty="0">
                <a:effectLst/>
                <a:ea typeface="SimSun" panose="02010600030101010101" pitchFamily="2" charset="-122"/>
                <a:cs typeface="Times New Roman" panose="02020603050405020304" pitchFamily="18" charset="0"/>
              </a:rPr>
              <a:t>Development partners should establish public/private dialogue (PPD) platforms</a:t>
            </a:r>
            <a:r>
              <a:rPr lang="en-US" sz="1800" dirty="0">
                <a:effectLst/>
                <a:ea typeface="SimSun" panose="02010600030101010101" pitchFamily="2" charset="-122"/>
                <a:cs typeface="Times New Roman" panose="02020603050405020304" pitchFamily="18" charset="0"/>
              </a:rPr>
              <a:t> to promote good governance, foster a conducive business environment, and stimulate an entrepreneurial ecosystem.</a:t>
            </a: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ffectLst/>
                <a:ea typeface="SimSun" panose="02010600030101010101" pitchFamily="2" charset="-122"/>
                <a:cs typeface="Times New Roman" panose="02020603050405020304" pitchFamily="18" charset="0"/>
              </a:rPr>
              <a:t>The recommendation is appropriate and feasible</a:t>
            </a:r>
            <a:endParaRPr lang="en-US" sz="1800" dirty="0">
              <a:solidFill>
                <a:srgbClr val="FF0000"/>
              </a:solidFill>
              <a:effectLst/>
              <a:ea typeface="SimSun" panose="02010600030101010101" pitchFamily="2" charset="-122"/>
              <a:cs typeface="Times New Roman" panose="02020603050405020304" pitchFamily="18" charset="0"/>
            </a:endParaRPr>
          </a:p>
          <a:p>
            <a:pPr algn="just">
              <a:spcBef>
                <a:spcPts val="0"/>
              </a:spcBef>
              <a:tabLst>
                <a:tab pos="269875" algn="l"/>
              </a:tabLst>
            </a:pPr>
            <a:endParaRPr lang="en-US" sz="1800" b="1"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b="1" dirty="0">
                <a:effectLst/>
                <a:ea typeface="SimSun" panose="02010600030101010101" pitchFamily="2" charset="-122"/>
                <a:cs typeface="Times New Roman" panose="02020603050405020304" pitchFamily="18" charset="0"/>
              </a:rPr>
              <a:t>The Parliament of Ghana should impose moratorium on the creation of new districts</a:t>
            </a:r>
            <a:r>
              <a:rPr lang="en-US" sz="1800" dirty="0">
                <a:effectLst/>
                <a:ea typeface="SimSun" panose="02010600030101010101" pitchFamily="2" charset="-122"/>
                <a:cs typeface="Times New Roman" panose="02020603050405020304" pitchFamily="18" charset="0"/>
              </a:rPr>
              <a:t> until existing local governments are adequately staffed and financed to provide improved services.</a:t>
            </a: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ffectLst/>
                <a:ea typeface="SimSun" panose="02010600030101010101" pitchFamily="2" charset="-122"/>
                <a:cs typeface="Times New Roman" panose="02020603050405020304" pitchFamily="18" charset="0"/>
              </a:rPr>
              <a:t>The recommendation is appropriate but the challenge is its feasibility(needs constitutional amendment )</a:t>
            </a:r>
            <a:endParaRPr lang="en-US" sz="1800" dirty="0">
              <a:solidFill>
                <a:srgbClr val="FF0000"/>
              </a:solidFill>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mj-lt"/>
              <a:buAutoNum type="romanLcPeriod"/>
              <a:tabLst>
                <a:tab pos="269875" algn="l"/>
              </a:tabLst>
            </a:pP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b="1" dirty="0">
                <a:effectLst/>
                <a:ea typeface="SimSun" panose="02010600030101010101" pitchFamily="2" charset="-122"/>
                <a:cs typeface="Times New Roman" panose="02020603050405020304" pitchFamily="18" charset="0"/>
              </a:rPr>
              <a:t>Development partners should leverage pre-existing coordination structures</a:t>
            </a:r>
            <a:r>
              <a:rPr lang="en-US" sz="1800" dirty="0">
                <a:effectLst/>
                <a:ea typeface="SimSun" panose="02010600030101010101" pitchFamily="2" charset="-122"/>
                <a:cs typeface="Times New Roman" panose="02020603050405020304" pitchFamily="18" charset="0"/>
              </a:rPr>
              <a:t> to strengthen coordination mechanisms at the Assemblies.</a:t>
            </a: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endParaRPr lang="en-US" sz="1800" dirty="0">
              <a:effectLst/>
              <a:ea typeface="SimSun" panose="02010600030101010101" pitchFamily="2" charset="-122"/>
              <a:cs typeface="Times New Roman" panose="02020603050405020304" pitchFamily="18" charset="0"/>
            </a:endParaRPr>
          </a:p>
          <a:p>
            <a:pPr algn="just">
              <a:spcBef>
                <a:spcPts val="0"/>
              </a:spcBef>
              <a:tabLst>
                <a:tab pos="269875" algn="l"/>
              </a:tabLst>
            </a:pPr>
            <a:r>
              <a:rPr lang="en-US" sz="1800" dirty="0">
                <a:solidFill>
                  <a:srgbClr val="FF0000"/>
                </a:solidFill>
                <a:effectLst/>
                <a:ea typeface="SimSun" panose="02010600030101010101" pitchFamily="2" charset="-122"/>
                <a:cs typeface="Times New Roman" panose="02020603050405020304" pitchFamily="18" charset="0"/>
              </a:rPr>
              <a:t>The recommendation is appropriate and feasible</a:t>
            </a:r>
            <a:endParaRPr lang="en-US" sz="1800" dirty="0">
              <a:solidFill>
                <a:srgbClr val="FF0000"/>
              </a:solidFill>
              <a:effectLst/>
              <a:ea typeface="SimSun" panose="02010600030101010101" pitchFamily="2" charset="-122"/>
              <a:cs typeface="Times New Roman" panose="02020603050405020304" pitchFamily="18" charset="0"/>
            </a:endParaRPr>
          </a:p>
          <a:p>
            <a:pPr marL="342900" marR="0" lvl="0" indent="-342900" algn="just">
              <a:spcBef>
                <a:spcPts val="0"/>
              </a:spcBef>
              <a:spcAft>
                <a:spcPts val="0"/>
              </a:spcAft>
              <a:buFont typeface="+mj-lt"/>
              <a:buAutoNum type="romanLcPeriod"/>
              <a:tabLst>
                <a:tab pos="269875" algn="l"/>
              </a:tabLst>
            </a:pPr>
            <a:endParaRPr lang="en-US" sz="1800" dirty="0">
              <a:effectLst/>
              <a:ea typeface="SimSun" panose="02010600030101010101" pitchFamily="2" charset="-122"/>
              <a:cs typeface="Times New Roman" panose="02020603050405020304" pitchFamily="18" charset="0"/>
            </a:endParaRPr>
          </a:p>
          <a:p>
            <a:r>
              <a:rPr lang="en-US" sz="1800" b="1" dirty="0">
                <a:effectLst/>
                <a:ea typeface="SimSun" panose="02010600030101010101" pitchFamily="2" charset="-122"/>
              </a:rPr>
              <a:t>The District Assemblies are encouraged to explore efficient ways to promote popular participation</a:t>
            </a:r>
            <a:r>
              <a:rPr lang="en-US" sz="1800" dirty="0">
                <a:effectLst/>
                <a:ea typeface="SimSun" panose="02010600030101010101" pitchFamily="2" charset="-122"/>
              </a:rPr>
              <a:t> through civic education to reinforce citizens' awareness of their civic rights</a:t>
            </a:r>
            <a:endParaRPr lang="en-US" sz="1800" dirty="0">
              <a:effectLst/>
              <a:ea typeface="SimSun" panose="02010600030101010101" pitchFamily="2" charset="-122"/>
            </a:endParaRPr>
          </a:p>
          <a:p>
            <a:r>
              <a:rPr lang="en-US" sz="1800" dirty="0">
                <a:solidFill>
                  <a:srgbClr val="FF0000"/>
                </a:solidFill>
                <a:effectLst/>
                <a:ea typeface="SimSun" panose="02010600030101010101" pitchFamily="2" charset="-122"/>
                <a:cs typeface="Times New Roman" panose="02020603050405020304" pitchFamily="18" charset="0"/>
              </a:rPr>
              <a:t>The recommendation is appropriate and feasible but with funding problems</a:t>
            </a:r>
            <a:endParaRPr lang="en-US" sz="1800" dirty="0">
              <a:solidFill>
                <a:srgbClr val="FF0000"/>
              </a:solidFill>
              <a:effectLst/>
              <a:ea typeface="SimSun" panose="02010600030101010101" pitchFamily="2" charset="-122"/>
              <a:cs typeface="Times New Roman" panose="02020603050405020304" pitchFamily="18" charset="0"/>
            </a:endParaRPr>
          </a:p>
          <a:p>
            <a:endParaRPr lang="en-US" sz="1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5436</Words>
  <Application>WPS Presentation</Application>
  <PresentationFormat>Widescreen</PresentationFormat>
  <Paragraphs>78</Paragraphs>
  <Slides>6</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6</vt:i4>
      </vt:variant>
    </vt:vector>
  </HeadingPairs>
  <TitlesOfParts>
    <vt:vector size="15" baseType="lpstr">
      <vt:lpstr>Arial</vt:lpstr>
      <vt:lpstr>SimSun</vt:lpstr>
      <vt:lpstr>Wingdings</vt:lpstr>
      <vt:lpstr>Times New Roman</vt:lpstr>
      <vt:lpstr>Calibri</vt:lpstr>
      <vt:lpstr>Microsoft YaHei</vt:lpstr>
      <vt:lpstr>Arial Unicode MS</vt:lpstr>
      <vt:lpstr>Calibri Light</vt:lpstr>
      <vt:lpstr>Office Theme</vt:lpstr>
      <vt:lpstr>GROUP 3</vt:lpstr>
      <vt:lpstr>1.0 Key Findings 1.1 Policy Planning &amp; Implementation </vt:lpstr>
      <vt:lpstr>1.2 Cross cutting </vt:lpstr>
      <vt:lpstr>2.0 Conclusions </vt:lpstr>
      <vt:lpstr>3.0 Suggested Recommendations </vt:lpstr>
      <vt:lpstr>3.0 Suggested Recommendations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3</dc:title>
  <dc:creator>Kassim Mohammed</dc:creator>
  <cp:lastModifiedBy>Author</cp:lastModifiedBy>
  <cp:revision>7</cp:revision>
  <dcterms:created xsi:type="dcterms:W3CDTF">2024-02-15T13:18:00Z</dcterms:created>
  <dcterms:modified xsi:type="dcterms:W3CDTF">2026-04-20T14:47:02Z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2DDA802BDA45494B87A63B24FCBD07BA_13</vt:lpwstr>
  </property>
  <property fmtid="{D5CDD505-2E9C-101B-9397-08002B2CF9AE}" pid="3" name="KSOProductBuildVer">
    <vt:lpwstr>1033-12.2.0.23201</vt:lpwstr>
  </property>
</Properties>
</file>