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77"/>
    <a:srgbClr val="003969"/>
    <a:srgbClr val="65AA00"/>
    <a:srgbClr val="0092F7"/>
    <a:srgbClr val="AA0065"/>
    <a:srgbClr val="960059"/>
    <a:srgbClr val="860050"/>
    <a:srgbClr val="DA0082"/>
    <a:srgbClr val="920057"/>
    <a:srgbClr val="8A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39" autoAdjust="0"/>
    <p:restoredTop sz="94660"/>
  </p:normalViewPr>
  <p:slideViewPr>
    <p:cSldViewPr snapToGrid="0">
      <p:cViewPr>
        <p:scale>
          <a:sx n="89" d="100"/>
          <a:sy n="89" d="100"/>
        </p:scale>
        <p:origin x="1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iginal Artic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lowchart: Stored Data 4">
            <a:extLst>
              <a:ext uri="{FF2B5EF4-FFF2-40B4-BE49-F238E27FC236}">
                <a16:creationId xmlns:a16="http://schemas.microsoft.com/office/drawing/2014/main" id="{6750A1AE-34CF-C798-885B-4AD2785F8297}"/>
              </a:ext>
            </a:extLst>
          </p:cNvPr>
          <p:cNvSpPr/>
          <p:nvPr userDrawn="1"/>
        </p:nvSpPr>
        <p:spPr>
          <a:xfrm rot="5400000">
            <a:off x="5288230" y="-4790379"/>
            <a:ext cx="1614236" cy="12203777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4 h 9996"/>
              <a:gd name="connsiteX1" fmla="*/ 7009 w 10000"/>
              <a:gd name="connsiteY1" fmla="*/ 0 h 9996"/>
              <a:gd name="connsiteX2" fmla="*/ 6949 w 10000"/>
              <a:gd name="connsiteY2" fmla="*/ 9637 h 9996"/>
              <a:gd name="connsiteX3" fmla="*/ 10000 w 10000"/>
              <a:gd name="connsiteY3" fmla="*/ 9996 h 9996"/>
              <a:gd name="connsiteX4" fmla="*/ 128 w 10000"/>
              <a:gd name="connsiteY4" fmla="*/ 9992 h 9996"/>
              <a:gd name="connsiteX5" fmla="*/ 0 w 10000"/>
              <a:gd name="connsiteY5" fmla="*/ 4 h 9996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4"/>
              <a:gd name="connsiteX1" fmla="*/ 7009 w 10000"/>
              <a:gd name="connsiteY1" fmla="*/ 0 h 10004"/>
              <a:gd name="connsiteX2" fmla="*/ 6949 w 10000"/>
              <a:gd name="connsiteY2" fmla="*/ 9641 h 10004"/>
              <a:gd name="connsiteX3" fmla="*/ 10000 w 10000"/>
              <a:gd name="connsiteY3" fmla="*/ 10000 h 10004"/>
              <a:gd name="connsiteX4" fmla="*/ 128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7009" y="0"/>
                </a:lnTo>
                <a:cubicBezTo>
                  <a:pt x="6847" y="1556"/>
                  <a:pt x="6821" y="9283"/>
                  <a:pt x="6949" y="9641"/>
                </a:cubicBezTo>
                <a:cubicBezTo>
                  <a:pt x="6923" y="9843"/>
                  <a:pt x="8314" y="10000"/>
                  <a:pt x="10000" y="10000"/>
                </a:cubicBezTo>
                <a:lnTo>
                  <a:pt x="128" y="10004"/>
                </a:lnTo>
                <a:cubicBezTo>
                  <a:pt x="97" y="8408"/>
                  <a:pt x="98" y="1073"/>
                  <a:pt x="0" y="4"/>
                </a:cubicBezTo>
                <a:close/>
              </a:path>
            </a:pathLst>
          </a:custGeom>
          <a:solidFill>
            <a:srgbClr val="0092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dirty="0"/>
          </a:p>
        </p:txBody>
      </p:sp>
      <p:sp>
        <p:nvSpPr>
          <p:cNvPr id="5" name="Flowchart: Stored Data 4">
            <a:extLst>
              <a:ext uri="{FF2B5EF4-FFF2-40B4-BE49-F238E27FC236}">
                <a16:creationId xmlns:a16="http://schemas.microsoft.com/office/drawing/2014/main" id="{D150C2D2-09E4-F78B-7FA6-F42DD5FA59F4}"/>
              </a:ext>
            </a:extLst>
          </p:cNvPr>
          <p:cNvSpPr/>
          <p:nvPr userDrawn="1"/>
        </p:nvSpPr>
        <p:spPr>
          <a:xfrm rot="5400000">
            <a:off x="5283465" y="-5325515"/>
            <a:ext cx="1614236" cy="1221477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0 h 9996"/>
              <a:gd name="connsiteX1" fmla="*/ 7001 w 10056"/>
              <a:gd name="connsiteY1" fmla="*/ 1 h 9996"/>
              <a:gd name="connsiteX2" fmla="*/ 6988 w 10056"/>
              <a:gd name="connsiteY2" fmla="*/ 9624 h 9996"/>
              <a:gd name="connsiteX3" fmla="*/ 10056 w 10056"/>
              <a:gd name="connsiteY3" fmla="*/ 9983 h 9996"/>
              <a:gd name="connsiteX4" fmla="*/ 62 w 10056"/>
              <a:gd name="connsiteY4" fmla="*/ 9996 h 9996"/>
              <a:gd name="connsiteX5" fmla="*/ 0 w 10056"/>
              <a:gd name="connsiteY5" fmla="*/ 0 h 9996"/>
              <a:gd name="connsiteX0" fmla="*/ 0 w 10000"/>
              <a:gd name="connsiteY0" fmla="*/ 2 h 10002"/>
              <a:gd name="connsiteX1" fmla="*/ 6962 w 10000"/>
              <a:gd name="connsiteY1" fmla="*/ 0 h 10002"/>
              <a:gd name="connsiteX2" fmla="*/ 6949 w 10000"/>
              <a:gd name="connsiteY2" fmla="*/ 9630 h 10002"/>
              <a:gd name="connsiteX3" fmla="*/ 10000 w 10000"/>
              <a:gd name="connsiteY3" fmla="*/ 9989 h 10002"/>
              <a:gd name="connsiteX4" fmla="*/ 62 w 10000"/>
              <a:gd name="connsiteY4" fmla="*/ 10002 h 10002"/>
              <a:gd name="connsiteX5" fmla="*/ 0 w 10000"/>
              <a:gd name="connsiteY5" fmla="*/ 2 h 10002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6927" y="0"/>
                </a:lnTo>
                <a:cubicBezTo>
                  <a:pt x="6894" y="1547"/>
                  <a:pt x="6891" y="9283"/>
                  <a:pt x="6949" y="9632"/>
                </a:cubicBezTo>
                <a:cubicBezTo>
                  <a:pt x="6923" y="9834"/>
                  <a:pt x="8645" y="9997"/>
                  <a:pt x="10000" y="9991"/>
                </a:cubicBezTo>
                <a:lnTo>
                  <a:pt x="62" y="10004"/>
                </a:lnTo>
                <a:cubicBezTo>
                  <a:pt x="31" y="8409"/>
                  <a:pt x="98" y="1072"/>
                  <a:pt x="0" y="4"/>
                </a:cubicBezTo>
                <a:close/>
              </a:path>
            </a:pathLst>
          </a:cu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89445" y="5672093"/>
            <a:ext cx="4708523" cy="421061"/>
          </a:xfrm>
          <a:prstGeom prst="rect">
            <a:avLst/>
          </a:prstGeom>
          <a:gradFill flip="none" rotWithShape="1">
            <a:gsLst>
              <a:gs pos="0">
                <a:srgbClr val="AA0065">
                  <a:shade val="30000"/>
                  <a:satMod val="115000"/>
                </a:srgbClr>
              </a:gs>
              <a:gs pos="50000">
                <a:srgbClr val="AA0065">
                  <a:shade val="67500"/>
                  <a:satMod val="115000"/>
                </a:srgbClr>
              </a:gs>
              <a:gs pos="100000">
                <a:srgbClr val="AA0065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37330" y="6112457"/>
            <a:ext cx="4174624" cy="723275"/>
            <a:chOff x="7646796" y="6098813"/>
            <a:chExt cx="4174624" cy="723275"/>
          </a:xfrm>
        </p:grpSpPr>
        <p:pic>
          <p:nvPicPr>
            <p:cNvPr id="14" name="Picture 10" descr="LOGO_IPNA_Bl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796" y="6186597"/>
              <a:ext cx="581637" cy="581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8208157" y="6098813"/>
              <a:ext cx="3613263" cy="72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b="1" i="0" u="none" strike="noStrike" cap="none" normalizeH="0" baseline="0" dirty="0">
                  <a:ln>
                    <a:noFill/>
                  </a:ln>
                  <a:solidFill>
                    <a:srgbClr val="296DC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Pediatric Nephrology</a:t>
              </a:r>
              <a:endPara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Journal of the </a:t>
              </a:r>
              <a:b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en-GB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Pediatric Nephrology Association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B861B61-643E-7D14-D771-2A7BF1205723}"/>
              </a:ext>
            </a:extLst>
          </p:cNvPr>
          <p:cNvSpPr/>
          <p:nvPr userDrawn="1"/>
        </p:nvSpPr>
        <p:spPr>
          <a:xfrm>
            <a:off x="10265756" y="-25248"/>
            <a:ext cx="1935480" cy="1116814"/>
          </a:xfrm>
          <a:prstGeom prst="rect">
            <a:avLst/>
          </a:pr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9043F73-8834-4114-AD27-24C1BD0B05A6}"/>
              </a:ext>
            </a:extLst>
          </p:cNvPr>
          <p:cNvGrpSpPr/>
          <p:nvPr userDrawn="1"/>
        </p:nvGrpSpPr>
        <p:grpSpPr>
          <a:xfrm>
            <a:off x="10507067" y="138710"/>
            <a:ext cx="1613769" cy="780217"/>
            <a:chOff x="10446107" y="176810"/>
            <a:chExt cx="1613769" cy="780217"/>
          </a:xfrm>
        </p:grpSpPr>
        <p:sp>
          <p:nvSpPr>
            <p:cNvPr id="19" name="TextBox 18"/>
            <p:cNvSpPr txBox="1"/>
            <p:nvPr/>
          </p:nvSpPr>
          <p:spPr>
            <a:xfrm>
              <a:off x="10618401" y="433807"/>
              <a:ext cx="14414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Article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446107" y="176810"/>
              <a:ext cx="15930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Original</a:t>
              </a:r>
            </a:p>
          </p:txBody>
        </p:sp>
      </p:grpSp>
      <p:sp>
        <p:nvSpPr>
          <p:cNvPr id="29" name="Flowchart: Stored Data 4">
            <a:extLst>
              <a:ext uri="{FF2B5EF4-FFF2-40B4-BE49-F238E27FC236}">
                <a16:creationId xmlns:a16="http://schemas.microsoft.com/office/drawing/2014/main" id="{17034CCF-1EDD-D498-AB89-09358AFA3492}"/>
              </a:ext>
            </a:extLst>
          </p:cNvPr>
          <p:cNvSpPr/>
          <p:nvPr userDrawn="1"/>
        </p:nvSpPr>
        <p:spPr>
          <a:xfrm rot="16200000" flipV="1">
            <a:off x="2885446" y="2269341"/>
            <a:ext cx="1695596" cy="7512401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0 h 9996"/>
              <a:gd name="connsiteX1" fmla="*/ 6799 w 10000"/>
              <a:gd name="connsiteY1" fmla="*/ 3842 h 9996"/>
              <a:gd name="connsiteX2" fmla="*/ 6949 w 10000"/>
              <a:gd name="connsiteY2" fmla="*/ 9633 h 9996"/>
              <a:gd name="connsiteX3" fmla="*/ 10000 w 10000"/>
              <a:gd name="connsiteY3" fmla="*/ 9992 h 9996"/>
              <a:gd name="connsiteX4" fmla="*/ 128 w 10000"/>
              <a:gd name="connsiteY4" fmla="*/ 9996 h 9996"/>
              <a:gd name="connsiteX5" fmla="*/ 0 w 10000"/>
              <a:gd name="connsiteY5" fmla="*/ 0 h 9996"/>
              <a:gd name="connsiteX0" fmla="*/ 0 w 9895"/>
              <a:gd name="connsiteY0" fmla="*/ 11 h 6156"/>
              <a:gd name="connsiteX1" fmla="*/ 6694 w 9895"/>
              <a:gd name="connsiteY1" fmla="*/ 0 h 6156"/>
              <a:gd name="connsiteX2" fmla="*/ 6844 w 9895"/>
              <a:gd name="connsiteY2" fmla="*/ 5793 h 6156"/>
              <a:gd name="connsiteX3" fmla="*/ 9895 w 9895"/>
              <a:gd name="connsiteY3" fmla="*/ 6152 h 6156"/>
              <a:gd name="connsiteX4" fmla="*/ 23 w 9895"/>
              <a:gd name="connsiteY4" fmla="*/ 6156 h 6156"/>
              <a:gd name="connsiteX5" fmla="*/ 0 w 9895"/>
              <a:gd name="connsiteY5" fmla="*/ 11 h 6156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1030 w 11007"/>
              <a:gd name="connsiteY4" fmla="*/ 10000 h 10000"/>
              <a:gd name="connsiteX5" fmla="*/ 0 w 11007"/>
              <a:gd name="connsiteY5" fmla="*/ 7 h 10000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23 w 11007"/>
              <a:gd name="connsiteY4" fmla="*/ 10000 h 10000"/>
              <a:gd name="connsiteX5" fmla="*/ 0 w 11007"/>
              <a:gd name="connsiteY5" fmla="*/ 7 h 10000"/>
              <a:gd name="connsiteX0" fmla="*/ 76 w 10988"/>
              <a:gd name="connsiteY0" fmla="*/ 45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76 w 10988"/>
              <a:gd name="connsiteY5" fmla="*/ 45 h 10000"/>
              <a:gd name="connsiteX0" fmla="*/ 16 w 10988"/>
              <a:gd name="connsiteY0" fmla="*/ 20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16 w 10988"/>
              <a:gd name="connsiteY5" fmla="*/ 20 h 10000"/>
              <a:gd name="connsiteX0" fmla="*/ 16 w 10988"/>
              <a:gd name="connsiteY0" fmla="*/ 0 h 9980"/>
              <a:gd name="connsiteX1" fmla="*/ 7753 w 10988"/>
              <a:gd name="connsiteY1" fmla="*/ 0 h 9980"/>
              <a:gd name="connsiteX2" fmla="*/ 7905 w 10988"/>
              <a:gd name="connsiteY2" fmla="*/ 9390 h 9980"/>
              <a:gd name="connsiteX3" fmla="*/ 10988 w 10988"/>
              <a:gd name="connsiteY3" fmla="*/ 9974 h 9980"/>
              <a:gd name="connsiteX4" fmla="*/ 4 w 10988"/>
              <a:gd name="connsiteY4" fmla="*/ 9980 h 9980"/>
              <a:gd name="connsiteX5" fmla="*/ 16 w 10988"/>
              <a:gd name="connsiteY5" fmla="*/ 0 h 9980"/>
              <a:gd name="connsiteX0" fmla="*/ 0 w 9985"/>
              <a:gd name="connsiteY0" fmla="*/ 0 h 9994"/>
              <a:gd name="connsiteX1" fmla="*/ 7041 w 9985"/>
              <a:gd name="connsiteY1" fmla="*/ 0 h 9994"/>
              <a:gd name="connsiteX2" fmla="*/ 7179 w 9985"/>
              <a:gd name="connsiteY2" fmla="*/ 9409 h 9994"/>
              <a:gd name="connsiteX3" fmla="*/ 9985 w 9985"/>
              <a:gd name="connsiteY3" fmla="*/ 9994 h 9994"/>
              <a:gd name="connsiteX4" fmla="*/ 11 w 9985"/>
              <a:gd name="connsiteY4" fmla="*/ 9987 h 9994"/>
              <a:gd name="connsiteX5" fmla="*/ 0 w 9985"/>
              <a:gd name="connsiteY5" fmla="*/ 0 h 9994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11 w 10000"/>
              <a:gd name="connsiteY4" fmla="*/ 9996 h 10000"/>
              <a:gd name="connsiteX5" fmla="*/ 0 w 10000"/>
              <a:gd name="connsiteY5" fmla="*/ 0 h 10000"/>
              <a:gd name="connsiteX0" fmla="*/ 35 w 10035"/>
              <a:gd name="connsiteY0" fmla="*/ 0 h 10009"/>
              <a:gd name="connsiteX1" fmla="*/ 7087 w 10035"/>
              <a:gd name="connsiteY1" fmla="*/ 0 h 10009"/>
              <a:gd name="connsiteX2" fmla="*/ 7225 w 10035"/>
              <a:gd name="connsiteY2" fmla="*/ 9415 h 10009"/>
              <a:gd name="connsiteX3" fmla="*/ 10035 w 10035"/>
              <a:gd name="connsiteY3" fmla="*/ 10000 h 10009"/>
              <a:gd name="connsiteX4" fmla="*/ 3 w 10035"/>
              <a:gd name="connsiteY4" fmla="*/ 10009 h 10009"/>
              <a:gd name="connsiteX5" fmla="*/ 35 w 10035"/>
              <a:gd name="connsiteY5" fmla="*/ 0 h 10009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66 w 10000"/>
              <a:gd name="connsiteY4" fmla="*/ 9989 h 10000"/>
              <a:gd name="connsiteX5" fmla="*/ 0 w 10000"/>
              <a:gd name="connsiteY5" fmla="*/ 0 h 10000"/>
              <a:gd name="connsiteX0" fmla="*/ 0 w 10000"/>
              <a:gd name="connsiteY0" fmla="*/ 0 h 10002"/>
              <a:gd name="connsiteX1" fmla="*/ 7052 w 10000"/>
              <a:gd name="connsiteY1" fmla="*/ 0 h 10002"/>
              <a:gd name="connsiteX2" fmla="*/ 7190 w 10000"/>
              <a:gd name="connsiteY2" fmla="*/ 9415 h 10002"/>
              <a:gd name="connsiteX3" fmla="*/ 10000 w 10000"/>
              <a:gd name="connsiteY3" fmla="*/ 10000 h 10002"/>
              <a:gd name="connsiteX4" fmla="*/ 23 w 10000"/>
              <a:gd name="connsiteY4" fmla="*/ 10002 h 10002"/>
              <a:gd name="connsiteX5" fmla="*/ 0 w 10000"/>
              <a:gd name="connsiteY5" fmla="*/ 0 h 10002"/>
              <a:gd name="connsiteX0" fmla="*/ 164 w 10164"/>
              <a:gd name="connsiteY0" fmla="*/ 0 h 10000"/>
              <a:gd name="connsiteX1" fmla="*/ 7216 w 10164"/>
              <a:gd name="connsiteY1" fmla="*/ 0 h 10000"/>
              <a:gd name="connsiteX2" fmla="*/ 7354 w 10164"/>
              <a:gd name="connsiteY2" fmla="*/ 9415 h 10000"/>
              <a:gd name="connsiteX3" fmla="*/ 10164 w 10164"/>
              <a:gd name="connsiteY3" fmla="*/ 10000 h 10000"/>
              <a:gd name="connsiteX4" fmla="*/ 2 w 10164"/>
              <a:gd name="connsiteY4" fmla="*/ 9999 h 10000"/>
              <a:gd name="connsiteX5" fmla="*/ 164 w 10164"/>
              <a:gd name="connsiteY5" fmla="*/ 0 h 10000"/>
              <a:gd name="connsiteX0" fmla="*/ 163 w 10163"/>
              <a:gd name="connsiteY0" fmla="*/ 0 h 10000"/>
              <a:gd name="connsiteX1" fmla="*/ 7215 w 10163"/>
              <a:gd name="connsiteY1" fmla="*/ 0 h 10000"/>
              <a:gd name="connsiteX2" fmla="*/ 7353 w 10163"/>
              <a:gd name="connsiteY2" fmla="*/ 9415 h 10000"/>
              <a:gd name="connsiteX3" fmla="*/ 10163 w 10163"/>
              <a:gd name="connsiteY3" fmla="*/ 10000 h 10000"/>
              <a:gd name="connsiteX4" fmla="*/ 1 w 10163"/>
              <a:gd name="connsiteY4" fmla="*/ 9999 h 10000"/>
              <a:gd name="connsiteX5" fmla="*/ 163 w 10163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3 h 10003"/>
              <a:gd name="connsiteX1" fmla="*/ 7335 w 10174"/>
              <a:gd name="connsiteY1" fmla="*/ 0 h 10003"/>
              <a:gd name="connsiteX2" fmla="*/ 7364 w 10174"/>
              <a:gd name="connsiteY2" fmla="*/ 9418 h 10003"/>
              <a:gd name="connsiteX3" fmla="*/ 10174 w 10174"/>
              <a:gd name="connsiteY3" fmla="*/ 10003 h 10003"/>
              <a:gd name="connsiteX4" fmla="*/ 12 w 10174"/>
              <a:gd name="connsiteY4" fmla="*/ 10002 h 10003"/>
              <a:gd name="connsiteX5" fmla="*/ 0 w 10174"/>
              <a:gd name="connsiteY5" fmla="*/ 3 h 10003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0 w 9613"/>
              <a:gd name="connsiteY0" fmla="*/ 3 h 10009"/>
              <a:gd name="connsiteX1" fmla="*/ 6785 w 9613"/>
              <a:gd name="connsiteY1" fmla="*/ 0 h 10009"/>
              <a:gd name="connsiteX2" fmla="*/ 6803 w 9613"/>
              <a:gd name="connsiteY2" fmla="*/ 9424 h 10009"/>
              <a:gd name="connsiteX3" fmla="*/ 9613 w 9613"/>
              <a:gd name="connsiteY3" fmla="*/ 10009 h 10009"/>
              <a:gd name="connsiteX4" fmla="*/ 95 w 9613"/>
              <a:gd name="connsiteY4" fmla="*/ 9998 h 10009"/>
              <a:gd name="connsiteX5" fmla="*/ 0 w 9613"/>
              <a:gd name="connsiteY5" fmla="*/ 3 h 10009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51 w 10051"/>
              <a:gd name="connsiteY0" fmla="*/ 3 h 10028"/>
              <a:gd name="connsiteX1" fmla="*/ 7109 w 10051"/>
              <a:gd name="connsiteY1" fmla="*/ 0 h 10028"/>
              <a:gd name="connsiteX2" fmla="*/ 7128 w 10051"/>
              <a:gd name="connsiteY2" fmla="*/ 9416 h 10028"/>
              <a:gd name="connsiteX3" fmla="*/ 10051 w 10051"/>
              <a:gd name="connsiteY3" fmla="*/ 10000 h 10028"/>
              <a:gd name="connsiteX4" fmla="*/ 0 w 10051"/>
              <a:gd name="connsiteY4" fmla="*/ 10028 h 10028"/>
              <a:gd name="connsiteX5" fmla="*/ 51 w 10051"/>
              <a:gd name="connsiteY5" fmla="*/ 3 h 10028"/>
              <a:gd name="connsiteX0" fmla="*/ 0 w 10065"/>
              <a:gd name="connsiteY0" fmla="*/ 3 h 10028"/>
              <a:gd name="connsiteX1" fmla="*/ 7123 w 10065"/>
              <a:gd name="connsiteY1" fmla="*/ 0 h 10028"/>
              <a:gd name="connsiteX2" fmla="*/ 7142 w 10065"/>
              <a:gd name="connsiteY2" fmla="*/ 9416 h 10028"/>
              <a:gd name="connsiteX3" fmla="*/ 10065 w 10065"/>
              <a:gd name="connsiteY3" fmla="*/ 10000 h 10028"/>
              <a:gd name="connsiteX4" fmla="*/ 14 w 10065"/>
              <a:gd name="connsiteY4" fmla="*/ 10028 h 10028"/>
              <a:gd name="connsiteX5" fmla="*/ 0 w 10065"/>
              <a:gd name="connsiteY5" fmla="*/ 3 h 10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65" h="10028">
                <a:moveTo>
                  <a:pt x="0" y="3"/>
                </a:moveTo>
                <a:lnTo>
                  <a:pt x="7123" y="0"/>
                </a:lnTo>
                <a:cubicBezTo>
                  <a:pt x="7114" y="2528"/>
                  <a:pt x="7133" y="8825"/>
                  <a:pt x="7142" y="9416"/>
                </a:cubicBezTo>
                <a:cubicBezTo>
                  <a:pt x="7117" y="9743"/>
                  <a:pt x="8449" y="10000"/>
                  <a:pt x="10065" y="10000"/>
                </a:cubicBezTo>
                <a:lnTo>
                  <a:pt x="14" y="10028"/>
                </a:lnTo>
                <a:cubicBezTo>
                  <a:pt x="7" y="7430"/>
                  <a:pt x="15" y="1749"/>
                  <a:pt x="0" y="3"/>
                </a:cubicBezTo>
                <a:close/>
              </a:path>
            </a:pathLst>
          </a:custGeom>
          <a:solidFill>
            <a:srgbClr val="0092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/>
          </a:p>
        </p:txBody>
      </p:sp>
    </p:spTree>
    <p:extLst>
      <p:ext uri="{BB962C8B-B14F-4D97-AF65-F5344CB8AC3E}">
        <p14:creationId xmlns:p14="http://schemas.microsoft.com/office/powerpoint/2010/main" val="3655088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Stored Data 4">
            <a:extLst>
              <a:ext uri="{FF2B5EF4-FFF2-40B4-BE49-F238E27FC236}">
                <a16:creationId xmlns:a16="http://schemas.microsoft.com/office/drawing/2014/main" id="{D150C2D2-09E4-F78B-7FA6-F42DD5FA59F4}"/>
              </a:ext>
            </a:extLst>
          </p:cNvPr>
          <p:cNvSpPr/>
          <p:nvPr userDrawn="1"/>
        </p:nvSpPr>
        <p:spPr>
          <a:xfrm rot="5400000">
            <a:off x="5283465" y="-5325515"/>
            <a:ext cx="1614236" cy="1221477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0 h 9996"/>
              <a:gd name="connsiteX1" fmla="*/ 7001 w 10056"/>
              <a:gd name="connsiteY1" fmla="*/ 1 h 9996"/>
              <a:gd name="connsiteX2" fmla="*/ 6988 w 10056"/>
              <a:gd name="connsiteY2" fmla="*/ 9624 h 9996"/>
              <a:gd name="connsiteX3" fmla="*/ 10056 w 10056"/>
              <a:gd name="connsiteY3" fmla="*/ 9983 h 9996"/>
              <a:gd name="connsiteX4" fmla="*/ 62 w 10056"/>
              <a:gd name="connsiteY4" fmla="*/ 9996 h 9996"/>
              <a:gd name="connsiteX5" fmla="*/ 0 w 10056"/>
              <a:gd name="connsiteY5" fmla="*/ 0 h 9996"/>
              <a:gd name="connsiteX0" fmla="*/ 0 w 10000"/>
              <a:gd name="connsiteY0" fmla="*/ 2 h 10002"/>
              <a:gd name="connsiteX1" fmla="*/ 6962 w 10000"/>
              <a:gd name="connsiteY1" fmla="*/ 0 h 10002"/>
              <a:gd name="connsiteX2" fmla="*/ 6949 w 10000"/>
              <a:gd name="connsiteY2" fmla="*/ 9630 h 10002"/>
              <a:gd name="connsiteX3" fmla="*/ 10000 w 10000"/>
              <a:gd name="connsiteY3" fmla="*/ 9989 h 10002"/>
              <a:gd name="connsiteX4" fmla="*/ 62 w 10000"/>
              <a:gd name="connsiteY4" fmla="*/ 10002 h 10002"/>
              <a:gd name="connsiteX5" fmla="*/ 0 w 10000"/>
              <a:gd name="connsiteY5" fmla="*/ 2 h 10002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6927" y="0"/>
                </a:lnTo>
                <a:cubicBezTo>
                  <a:pt x="6894" y="1547"/>
                  <a:pt x="6891" y="9283"/>
                  <a:pt x="6949" y="9632"/>
                </a:cubicBezTo>
                <a:cubicBezTo>
                  <a:pt x="6923" y="9834"/>
                  <a:pt x="8645" y="9997"/>
                  <a:pt x="10000" y="9991"/>
                </a:cubicBezTo>
                <a:lnTo>
                  <a:pt x="62" y="10004"/>
                </a:lnTo>
                <a:cubicBezTo>
                  <a:pt x="31" y="8409"/>
                  <a:pt x="98" y="1072"/>
                  <a:pt x="0" y="4"/>
                </a:cubicBezTo>
                <a:close/>
              </a:path>
            </a:pathLst>
          </a:cu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90690" y="5672093"/>
            <a:ext cx="4702823" cy="421061"/>
          </a:xfrm>
          <a:prstGeom prst="rect">
            <a:avLst/>
          </a:prstGeom>
          <a:solidFill>
            <a:srgbClr val="009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37330" y="6112457"/>
            <a:ext cx="4174624" cy="723275"/>
            <a:chOff x="7646796" y="6098813"/>
            <a:chExt cx="4174624" cy="723275"/>
          </a:xfrm>
        </p:grpSpPr>
        <p:pic>
          <p:nvPicPr>
            <p:cNvPr id="14" name="Picture 10" descr="LOGO_IPNA_Bl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796" y="6186597"/>
              <a:ext cx="581637" cy="581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8208157" y="6098813"/>
              <a:ext cx="3613263" cy="72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b="1" i="0" u="none" strike="noStrike" cap="none" normalizeH="0" baseline="0" dirty="0">
                  <a:ln>
                    <a:noFill/>
                  </a:ln>
                  <a:solidFill>
                    <a:srgbClr val="296DC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Pediatric Nephrology</a:t>
              </a:r>
              <a:endPara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Journal of the </a:t>
              </a:r>
              <a:b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en-GB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Pediatric Nephrology Association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B861B61-643E-7D14-D771-2A7BF1205723}"/>
              </a:ext>
            </a:extLst>
          </p:cNvPr>
          <p:cNvSpPr/>
          <p:nvPr userDrawn="1"/>
        </p:nvSpPr>
        <p:spPr>
          <a:xfrm>
            <a:off x="10209747" y="-31269"/>
            <a:ext cx="1992085" cy="1120316"/>
          </a:xfrm>
          <a:prstGeom prst="rect">
            <a:avLst/>
          </a:pr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10624932" y="241626"/>
            <a:ext cx="1441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Review</a:t>
            </a:r>
          </a:p>
        </p:txBody>
      </p:sp>
      <p:sp>
        <p:nvSpPr>
          <p:cNvPr id="29" name="Flowchart: Stored Data 4">
            <a:extLst>
              <a:ext uri="{FF2B5EF4-FFF2-40B4-BE49-F238E27FC236}">
                <a16:creationId xmlns:a16="http://schemas.microsoft.com/office/drawing/2014/main" id="{17034CCF-1EDD-D498-AB89-09358AFA3492}"/>
              </a:ext>
            </a:extLst>
          </p:cNvPr>
          <p:cNvSpPr/>
          <p:nvPr userDrawn="1"/>
        </p:nvSpPr>
        <p:spPr>
          <a:xfrm rot="16200000" flipV="1">
            <a:off x="2901409" y="2274353"/>
            <a:ext cx="1684645" cy="7491425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0 h 9996"/>
              <a:gd name="connsiteX1" fmla="*/ 6799 w 10000"/>
              <a:gd name="connsiteY1" fmla="*/ 3842 h 9996"/>
              <a:gd name="connsiteX2" fmla="*/ 6949 w 10000"/>
              <a:gd name="connsiteY2" fmla="*/ 9633 h 9996"/>
              <a:gd name="connsiteX3" fmla="*/ 10000 w 10000"/>
              <a:gd name="connsiteY3" fmla="*/ 9992 h 9996"/>
              <a:gd name="connsiteX4" fmla="*/ 128 w 10000"/>
              <a:gd name="connsiteY4" fmla="*/ 9996 h 9996"/>
              <a:gd name="connsiteX5" fmla="*/ 0 w 10000"/>
              <a:gd name="connsiteY5" fmla="*/ 0 h 9996"/>
              <a:gd name="connsiteX0" fmla="*/ 0 w 9895"/>
              <a:gd name="connsiteY0" fmla="*/ 11 h 6156"/>
              <a:gd name="connsiteX1" fmla="*/ 6694 w 9895"/>
              <a:gd name="connsiteY1" fmla="*/ 0 h 6156"/>
              <a:gd name="connsiteX2" fmla="*/ 6844 w 9895"/>
              <a:gd name="connsiteY2" fmla="*/ 5793 h 6156"/>
              <a:gd name="connsiteX3" fmla="*/ 9895 w 9895"/>
              <a:gd name="connsiteY3" fmla="*/ 6152 h 6156"/>
              <a:gd name="connsiteX4" fmla="*/ 23 w 9895"/>
              <a:gd name="connsiteY4" fmla="*/ 6156 h 6156"/>
              <a:gd name="connsiteX5" fmla="*/ 0 w 9895"/>
              <a:gd name="connsiteY5" fmla="*/ 11 h 6156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1030 w 11007"/>
              <a:gd name="connsiteY4" fmla="*/ 10000 h 10000"/>
              <a:gd name="connsiteX5" fmla="*/ 0 w 11007"/>
              <a:gd name="connsiteY5" fmla="*/ 7 h 10000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23 w 11007"/>
              <a:gd name="connsiteY4" fmla="*/ 10000 h 10000"/>
              <a:gd name="connsiteX5" fmla="*/ 0 w 11007"/>
              <a:gd name="connsiteY5" fmla="*/ 7 h 10000"/>
              <a:gd name="connsiteX0" fmla="*/ 76 w 10988"/>
              <a:gd name="connsiteY0" fmla="*/ 45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76 w 10988"/>
              <a:gd name="connsiteY5" fmla="*/ 45 h 10000"/>
              <a:gd name="connsiteX0" fmla="*/ 16 w 10988"/>
              <a:gd name="connsiteY0" fmla="*/ 20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16 w 10988"/>
              <a:gd name="connsiteY5" fmla="*/ 20 h 10000"/>
              <a:gd name="connsiteX0" fmla="*/ 16 w 10988"/>
              <a:gd name="connsiteY0" fmla="*/ 0 h 9980"/>
              <a:gd name="connsiteX1" fmla="*/ 7753 w 10988"/>
              <a:gd name="connsiteY1" fmla="*/ 0 h 9980"/>
              <a:gd name="connsiteX2" fmla="*/ 7905 w 10988"/>
              <a:gd name="connsiteY2" fmla="*/ 9390 h 9980"/>
              <a:gd name="connsiteX3" fmla="*/ 10988 w 10988"/>
              <a:gd name="connsiteY3" fmla="*/ 9974 h 9980"/>
              <a:gd name="connsiteX4" fmla="*/ 4 w 10988"/>
              <a:gd name="connsiteY4" fmla="*/ 9980 h 9980"/>
              <a:gd name="connsiteX5" fmla="*/ 16 w 10988"/>
              <a:gd name="connsiteY5" fmla="*/ 0 h 9980"/>
              <a:gd name="connsiteX0" fmla="*/ 0 w 9985"/>
              <a:gd name="connsiteY0" fmla="*/ 0 h 9994"/>
              <a:gd name="connsiteX1" fmla="*/ 7041 w 9985"/>
              <a:gd name="connsiteY1" fmla="*/ 0 h 9994"/>
              <a:gd name="connsiteX2" fmla="*/ 7179 w 9985"/>
              <a:gd name="connsiteY2" fmla="*/ 9409 h 9994"/>
              <a:gd name="connsiteX3" fmla="*/ 9985 w 9985"/>
              <a:gd name="connsiteY3" fmla="*/ 9994 h 9994"/>
              <a:gd name="connsiteX4" fmla="*/ 11 w 9985"/>
              <a:gd name="connsiteY4" fmla="*/ 9987 h 9994"/>
              <a:gd name="connsiteX5" fmla="*/ 0 w 9985"/>
              <a:gd name="connsiteY5" fmla="*/ 0 h 9994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11 w 10000"/>
              <a:gd name="connsiteY4" fmla="*/ 9996 h 10000"/>
              <a:gd name="connsiteX5" fmla="*/ 0 w 10000"/>
              <a:gd name="connsiteY5" fmla="*/ 0 h 10000"/>
              <a:gd name="connsiteX0" fmla="*/ 35 w 10035"/>
              <a:gd name="connsiteY0" fmla="*/ 0 h 10009"/>
              <a:gd name="connsiteX1" fmla="*/ 7087 w 10035"/>
              <a:gd name="connsiteY1" fmla="*/ 0 h 10009"/>
              <a:gd name="connsiteX2" fmla="*/ 7225 w 10035"/>
              <a:gd name="connsiteY2" fmla="*/ 9415 h 10009"/>
              <a:gd name="connsiteX3" fmla="*/ 10035 w 10035"/>
              <a:gd name="connsiteY3" fmla="*/ 10000 h 10009"/>
              <a:gd name="connsiteX4" fmla="*/ 3 w 10035"/>
              <a:gd name="connsiteY4" fmla="*/ 10009 h 10009"/>
              <a:gd name="connsiteX5" fmla="*/ 35 w 10035"/>
              <a:gd name="connsiteY5" fmla="*/ 0 h 10009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66 w 10000"/>
              <a:gd name="connsiteY4" fmla="*/ 9989 h 10000"/>
              <a:gd name="connsiteX5" fmla="*/ 0 w 10000"/>
              <a:gd name="connsiteY5" fmla="*/ 0 h 10000"/>
              <a:gd name="connsiteX0" fmla="*/ 0 w 10000"/>
              <a:gd name="connsiteY0" fmla="*/ 0 h 10002"/>
              <a:gd name="connsiteX1" fmla="*/ 7052 w 10000"/>
              <a:gd name="connsiteY1" fmla="*/ 0 h 10002"/>
              <a:gd name="connsiteX2" fmla="*/ 7190 w 10000"/>
              <a:gd name="connsiteY2" fmla="*/ 9415 h 10002"/>
              <a:gd name="connsiteX3" fmla="*/ 10000 w 10000"/>
              <a:gd name="connsiteY3" fmla="*/ 10000 h 10002"/>
              <a:gd name="connsiteX4" fmla="*/ 23 w 10000"/>
              <a:gd name="connsiteY4" fmla="*/ 10002 h 10002"/>
              <a:gd name="connsiteX5" fmla="*/ 0 w 10000"/>
              <a:gd name="connsiteY5" fmla="*/ 0 h 10002"/>
              <a:gd name="connsiteX0" fmla="*/ 164 w 10164"/>
              <a:gd name="connsiteY0" fmla="*/ 0 h 10000"/>
              <a:gd name="connsiteX1" fmla="*/ 7216 w 10164"/>
              <a:gd name="connsiteY1" fmla="*/ 0 h 10000"/>
              <a:gd name="connsiteX2" fmla="*/ 7354 w 10164"/>
              <a:gd name="connsiteY2" fmla="*/ 9415 h 10000"/>
              <a:gd name="connsiteX3" fmla="*/ 10164 w 10164"/>
              <a:gd name="connsiteY3" fmla="*/ 10000 h 10000"/>
              <a:gd name="connsiteX4" fmla="*/ 2 w 10164"/>
              <a:gd name="connsiteY4" fmla="*/ 9999 h 10000"/>
              <a:gd name="connsiteX5" fmla="*/ 164 w 10164"/>
              <a:gd name="connsiteY5" fmla="*/ 0 h 10000"/>
              <a:gd name="connsiteX0" fmla="*/ 163 w 10163"/>
              <a:gd name="connsiteY0" fmla="*/ 0 h 10000"/>
              <a:gd name="connsiteX1" fmla="*/ 7215 w 10163"/>
              <a:gd name="connsiteY1" fmla="*/ 0 h 10000"/>
              <a:gd name="connsiteX2" fmla="*/ 7353 w 10163"/>
              <a:gd name="connsiteY2" fmla="*/ 9415 h 10000"/>
              <a:gd name="connsiteX3" fmla="*/ 10163 w 10163"/>
              <a:gd name="connsiteY3" fmla="*/ 10000 h 10000"/>
              <a:gd name="connsiteX4" fmla="*/ 1 w 10163"/>
              <a:gd name="connsiteY4" fmla="*/ 9999 h 10000"/>
              <a:gd name="connsiteX5" fmla="*/ 163 w 10163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3 h 10003"/>
              <a:gd name="connsiteX1" fmla="*/ 7335 w 10174"/>
              <a:gd name="connsiteY1" fmla="*/ 0 h 10003"/>
              <a:gd name="connsiteX2" fmla="*/ 7364 w 10174"/>
              <a:gd name="connsiteY2" fmla="*/ 9418 h 10003"/>
              <a:gd name="connsiteX3" fmla="*/ 10174 w 10174"/>
              <a:gd name="connsiteY3" fmla="*/ 10003 h 10003"/>
              <a:gd name="connsiteX4" fmla="*/ 12 w 10174"/>
              <a:gd name="connsiteY4" fmla="*/ 10002 h 10003"/>
              <a:gd name="connsiteX5" fmla="*/ 0 w 10174"/>
              <a:gd name="connsiteY5" fmla="*/ 3 h 10003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0 w 9613"/>
              <a:gd name="connsiteY0" fmla="*/ 3 h 10009"/>
              <a:gd name="connsiteX1" fmla="*/ 6785 w 9613"/>
              <a:gd name="connsiteY1" fmla="*/ 0 h 10009"/>
              <a:gd name="connsiteX2" fmla="*/ 6803 w 9613"/>
              <a:gd name="connsiteY2" fmla="*/ 9424 h 10009"/>
              <a:gd name="connsiteX3" fmla="*/ 9613 w 9613"/>
              <a:gd name="connsiteY3" fmla="*/ 10009 h 10009"/>
              <a:gd name="connsiteX4" fmla="*/ 95 w 9613"/>
              <a:gd name="connsiteY4" fmla="*/ 9998 h 10009"/>
              <a:gd name="connsiteX5" fmla="*/ 0 w 9613"/>
              <a:gd name="connsiteY5" fmla="*/ 3 h 10009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0" y="3"/>
                </a:moveTo>
                <a:lnTo>
                  <a:pt x="7058" y="0"/>
                </a:lnTo>
                <a:cubicBezTo>
                  <a:pt x="7049" y="2528"/>
                  <a:pt x="7068" y="8825"/>
                  <a:pt x="7077" y="9416"/>
                </a:cubicBezTo>
                <a:cubicBezTo>
                  <a:pt x="7052" y="9743"/>
                  <a:pt x="8384" y="10000"/>
                  <a:pt x="10000" y="10000"/>
                </a:cubicBezTo>
                <a:lnTo>
                  <a:pt x="14" y="9999"/>
                </a:lnTo>
                <a:cubicBezTo>
                  <a:pt x="7" y="7401"/>
                  <a:pt x="15" y="1749"/>
                  <a:pt x="0" y="3"/>
                </a:cubicBezTo>
                <a:close/>
              </a:path>
            </a:pathLst>
          </a:cu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0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tional Re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Stored Data 4">
            <a:extLst>
              <a:ext uri="{FF2B5EF4-FFF2-40B4-BE49-F238E27FC236}">
                <a16:creationId xmlns:a16="http://schemas.microsoft.com/office/drawing/2014/main" id="{D150C2D2-09E4-F78B-7FA6-F42DD5FA59F4}"/>
              </a:ext>
            </a:extLst>
          </p:cNvPr>
          <p:cNvSpPr/>
          <p:nvPr userDrawn="1"/>
        </p:nvSpPr>
        <p:spPr>
          <a:xfrm rot="5400000">
            <a:off x="5283465" y="-5325515"/>
            <a:ext cx="1614236" cy="1221477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0 h 9996"/>
              <a:gd name="connsiteX1" fmla="*/ 7001 w 10056"/>
              <a:gd name="connsiteY1" fmla="*/ 1 h 9996"/>
              <a:gd name="connsiteX2" fmla="*/ 6988 w 10056"/>
              <a:gd name="connsiteY2" fmla="*/ 9624 h 9996"/>
              <a:gd name="connsiteX3" fmla="*/ 10056 w 10056"/>
              <a:gd name="connsiteY3" fmla="*/ 9983 h 9996"/>
              <a:gd name="connsiteX4" fmla="*/ 62 w 10056"/>
              <a:gd name="connsiteY4" fmla="*/ 9996 h 9996"/>
              <a:gd name="connsiteX5" fmla="*/ 0 w 10056"/>
              <a:gd name="connsiteY5" fmla="*/ 0 h 9996"/>
              <a:gd name="connsiteX0" fmla="*/ 0 w 10000"/>
              <a:gd name="connsiteY0" fmla="*/ 2 h 10002"/>
              <a:gd name="connsiteX1" fmla="*/ 6962 w 10000"/>
              <a:gd name="connsiteY1" fmla="*/ 0 h 10002"/>
              <a:gd name="connsiteX2" fmla="*/ 6949 w 10000"/>
              <a:gd name="connsiteY2" fmla="*/ 9630 h 10002"/>
              <a:gd name="connsiteX3" fmla="*/ 10000 w 10000"/>
              <a:gd name="connsiteY3" fmla="*/ 9989 h 10002"/>
              <a:gd name="connsiteX4" fmla="*/ 62 w 10000"/>
              <a:gd name="connsiteY4" fmla="*/ 10002 h 10002"/>
              <a:gd name="connsiteX5" fmla="*/ 0 w 10000"/>
              <a:gd name="connsiteY5" fmla="*/ 2 h 10002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6927" y="0"/>
                </a:lnTo>
                <a:cubicBezTo>
                  <a:pt x="6894" y="1547"/>
                  <a:pt x="6891" y="9283"/>
                  <a:pt x="6949" y="9632"/>
                </a:cubicBezTo>
                <a:cubicBezTo>
                  <a:pt x="6923" y="9834"/>
                  <a:pt x="8645" y="9997"/>
                  <a:pt x="10000" y="9991"/>
                </a:cubicBezTo>
                <a:lnTo>
                  <a:pt x="62" y="10004"/>
                </a:lnTo>
                <a:cubicBezTo>
                  <a:pt x="31" y="8409"/>
                  <a:pt x="98" y="1072"/>
                  <a:pt x="0" y="4"/>
                </a:cubicBezTo>
                <a:close/>
              </a:path>
            </a:pathLst>
          </a:cu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90690" y="5672093"/>
            <a:ext cx="4702823" cy="421061"/>
          </a:xfrm>
          <a:prstGeom prst="rect">
            <a:avLst/>
          </a:pr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37330" y="6112457"/>
            <a:ext cx="4174624" cy="723275"/>
            <a:chOff x="7646796" y="6098813"/>
            <a:chExt cx="4174624" cy="723275"/>
          </a:xfrm>
        </p:grpSpPr>
        <p:pic>
          <p:nvPicPr>
            <p:cNvPr id="14" name="Picture 10" descr="LOGO_IPNA_Bl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796" y="6186597"/>
              <a:ext cx="581637" cy="581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8208157" y="6098813"/>
              <a:ext cx="3613263" cy="72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b="1" i="0" u="none" strike="noStrike" cap="none" normalizeH="0" baseline="0" dirty="0">
                  <a:ln>
                    <a:noFill/>
                  </a:ln>
                  <a:solidFill>
                    <a:srgbClr val="296DC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Pediatric Nephrology</a:t>
              </a:r>
              <a:endPara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Journal of the </a:t>
              </a:r>
              <a:b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en-GB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Pediatric Nephrology Association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B861B61-643E-7D14-D771-2A7BF1205723}"/>
              </a:ext>
            </a:extLst>
          </p:cNvPr>
          <p:cNvSpPr/>
          <p:nvPr userDrawn="1"/>
        </p:nvSpPr>
        <p:spPr>
          <a:xfrm>
            <a:off x="10199915" y="-25248"/>
            <a:ext cx="2002971" cy="1115452"/>
          </a:xfrm>
          <a:prstGeom prst="rect">
            <a:avLst/>
          </a:prstGeom>
          <a:solidFill>
            <a:srgbClr val="AA006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9043F73-8834-4114-AD27-24C1BD0B05A6}"/>
              </a:ext>
            </a:extLst>
          </p:cNvPr>
          <p:cNvGrpSpPr/>
          <p:nvPr userDrawn="1"/>
        </p:nvGrpSpPr>
        <p:grpSpPr>
          <a:xfrm>
            <a:off x="10273494" y="138710"/>
            <a:ext cx="1935480" cy="780217"/>
            <a:chOff x="10212534" y="176810"/>
            <a:chExt cx="1935480" cy="780217"/>
          </a:xfrm>
        </p:grpSpPr>
        <p:sp>
          <p:nvSpPr>
            <p:cNvPr id="19" name="TextBox 18"/>
            <p:cNvSpPr txBox="1"/>
            <p:nvPr/>
          </p:nvSpPr>
          <p:spPr>
            <a:xfrm>
              <a:off x="10618401" y="433807"/>
              <a:ext cx="14414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Review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212534" y="176810"/>
              <a:ext cx="19354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Educational</a:t>
              </a:r>
            </a:p>
          </p:txBody>
        </p:sp>
      </p:grpSp>
      <p:sp>
        <p:nvSpPr>
          <p:cNvPr id="29" name="Flowchart: Stored Data 4">
            <a:extLst>
              <a:ext uri="{FF2B5EF4-FFF2-40B4-BE49-F238E27FC236}">
                <a16:creationId xmlns:a16="http://schemas.microsoft.com/office/drawing/2014/main" id="{17034CCF-1EDD-D498-AB89-09358AFA3492}"/>
              </a:ext>
            </a:extLst>
          </p:cNvPr>
          <p:cNvSpPr/>
          <p:nvPr userDrawn="1"/>
        </p:nvSpPr>
        <p:spPr>
          <a:xfrm rot="16200000" flipV="1">
            <a:off x="2895934" y="2279828"/>
            <a:ext cx="1695595" cy="7491425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0 h 9996"/>
              <a:gd name="connsiteX1" fmla="*/ 6799 w 10000"/>
              <a:gd name="connsiteY1" fmla="*/ 3842 h 9996"/>
              <a:gd name="connsiteX2" fmla="*/ 6949 w 10000"/>
              <a:gd name="connsiteY2" fmla="*/ 9633 h 9996"/>
              <a:gd name="connsiteX3" fmla="*/ 10000 w 10000"/>
              <a:gd name="connsiteY3" fmla="*/ 9992 h 9996"/>
              <a:gd name="connsiteX4" fmla="*/ 128 w 10000"/>
              <a:gd name="connsiteY4" fmla="*/ 9996 h 9996"/>
              <a:gd name="connsiteX5" fmla="*/ 0 w 10000"/>
              <a:gd name="connsiteY5" fmla="*/ 0 h 9996"/>
              <a:gd name="connsiteX0" fmla="*/ 0 w 9895"/>
              <a:gd name="connsiteY0" fmla="*/ 11 h 6156"/>
              <a:gd name="connsiteX1" fmla="*/ 6694 w 9895"/>
              <a:gd name="connsiteY1" fmla="*/ 0 h 6156"/>
              <a:gd name="connsiteX2" fmla="*/ 6844 w 9895"/>
              <a:gd name="connsiteY2" fmla="*/ 5793 h 6156"/>
              <a:gd name="connsiteX3" fmla="*/ 9895 w 9895"/>
              <a:gd name="connsiteY3" fmla="*/ 6152 h 6156"/>
              <a:gd name="connsiteX4" fmla="*/ 23 w 9895"/>
              <a:gd name="connsiteY4" fmla="*/ 6156 h 6156"/>
              <a:gd name="connsiteX5" fmla="*/ 0 w 9895"/>
              <a:gd name="connsiteY5" fmla="*/ 11 h 6156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1030 w 11007"/>
              <a:gd name="connsiteY4" fmla="*/ 10000 h 10000"/>
              <a:gd name="connsiteX5" fmla="*/ 0 w 11007"/>
              <a:gd name="connsiteY5" fmla="*/ 7 h 10000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23 w 11007"/>
              <a:gd name="connsiteY4" fmla="*/ 10000 h 10000"/>
              <a:gd name="connsiteX5" fmla="*/ 0 w 11007"/>
              <a:gd name="connsiteY5" fmla="*/ 7 h 10000"/>
              <a:gd name="connsiteX0" fmla="*/ 76 w 10988"/>
              <a:gd name="connsiteY0" fmla="*/ 45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76 w 10988"/>
              <a:gd name="connsiteY5" fmla="*/ 45 h 10000"/>
              <a:gd name="connsiteX0" fmla="*/ 16 w 10988"/>
              <a:gd name="connsiteY0" fmla="*/ 20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16 w 10988"/>
              <a:gd name="connsiteY5" fmla="*/ 20 h 10000"/>
              <a:gd name="connsiteX0" fmla="*/ 16 w 10988"/>
              <a:gd name="connsiteY0" fmla="*/ 0 h 9980"/>
              <a:gd name="connsiteX1" fmla="*/ 7753 w 10988"/>
              <a:gd name="connsiteY1" fmla="*/ 0 h 9980"/>
              <a:gd name="connsiteX2" fmla="*/ 7905 w 10988"/>
              <a:gd name="connsiteY2" fmla="*/ 9390 h 9980"/>
              <a:gd name="connsiteX3" fmla="*/ 10988 w 10988"/>
              <a:gd name="connsiteY3" fmla="*/ 9974 h 9980"/>
              <a:gd name="connsiteX4" fmla="*/ 4 w 10988"/>
              <a:gd name="connsiteY4" fmla="*/ 9980 h 9980"/>
              <a:gd name="connsiteX5" fmla="*/ 16 w 10988"/>
              <a:gd name="connsiteY5" fmla="*/ 0 h 9980"/>
              <a:gd name="connsiteX0" fmla="*/ 0 w 9985"/>
              <a:gd name="connsiteY0" fmla="*/ 0 h 9994"/>
              <a:gd name="connsiteX1" fmla="*/ 7041 w 9985"/>
              <a:gd name="connsiteY1" fmla="*/ 0 h 9994"/>
              <a:gd name="connsiteX2" fmla="*/ 7179 w 9985"/>
              <a:gd name="connsiteY2" fmla="*/ 9409 h 9994"/>
              <a:gd name="connsiteX3" fmla="*/ 9985 w 9985"/>
              <a:gd name="connsiteY3" fmla="*/ 9994 h 9994"/>
              <a:gd name="connsiteX4" fmla="*/ 11 w 9985"/>
              <a:gd name="connsiteY4" fmla="*/ 9987 h 9994"/>
              <a:gd name="connsiteX5" fmla="*/ 0 w 9985"/>
              <a:gd name="connsiteY5" fmla="*/ 0 h 9994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11 w 10000"/>
              <a:gd name="connsiteY4" fmla="*/ 9996 h 10000"/>
              <a:gd name="connsiteX5" fmla="*/ 0 w 10000"/>
              <a:gd name="connsiteY5" fmla="*/ 0 h 10000"/>
              <a:gd name="connsiteX0" fmla="*/ 35 w 10035"/>
              <a:gd name="connsiteY0" fmla="*/ 0 h 10009"/>
              <a:gd name="connsiteX1" fmla="*/ 7087 w 10035"/>
              <a:gd name="connsiteY1" fmla="*/ 0 h 10009"/>
              <a:gd name="connsiteX2" fmla="*/ 7225 w 10035"/>
              <a:gd name="connsiteY2" fmla="*/ 9415 h 10009"/>
              <a:gd name="connsiteX3" fmla="*/ 10035 w 10035"/>
              <a:gd name="connsiteY3" fmla="*/ 10000 h 10009"/>
              <a:gd name="connsiteX4" fmla="*/ 3 w 10035"/>
              <a:gd name="connsiteY4" fmla="*/ 10009 h 10009"/>
              <a:gd name="connsiteX5" fmla="*/ 35 w 10035"/>
              <a:gd name="connsiteY5" fmla="*/ 0 h 10009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66 w 10000"/>
              <a:gd name="connsiteY4" fmla="*/ 9989 h 10000"/>
              <a:gd name="connsiteX5" fmla="*/ 0 w 10000"/>
              <a:gd name="connsiteY5" fmla="*/ 0 h 10000"/>
              <a:gd name="connsiteX0" fmla="*/ 0 w 10000"/>
              <a:gd name="connsiteY0" fmla="*/ 0 h 10002"/>
              <a:gd name="connsiteX1" fmla="*/ 7052 w 10000"/>
              <a:gd name="connsiteY1" fmla="*/ 0 h 10002"/>
              <a:gd name="connsiteX2" fmla="*/ 7190 w 10000"/>
              <a:gd name="connsiteY2" fmla="*/ 9415 h 10002"/>
              <a:gd name="connsiteX3" fmla="*/ 10000 w 10000"/>
              <a:gd name="connsiteY3" fmla="*/ 10000 h 10002"/>
              <a:gd name="connsiteX4" fmla="*/ 23 w 10000"/>
              <a:gd name="connsiteY4" fmla="*/ 10002 h 10002"/>
              <a:gd name="connsiteX5" fmla="*/ 0 w 10000"/>
              <a:gd name="connsiteY5" fmla="*/ 0 h 10002"/>
              <a:gd name="connsiteX0" fmla="*/ 164 w 10164"/>
              <a:gd name="connsiteY0" fmla="*/ 0 h 10000"/>
              <a:gd name="connsiteX1" fmla="*/ 7216 w 10164"/>
              <a:gd name="connsiteY1" fmla="*/ 0 h 10000"/>
              <a:gd name="connsiteX2" fmla="*/ 7354 w 10164"/>
              <a:gd name="connsiteY2" fmla="*/ 9415 h 10000"/>
              <a:gd name="connsiteX3" fmla="*/ 10164 w 10164"/>
              <a:gd name="connsiteY3" fmla="*/ 10000 h 10000"/>
              <a:gd name="connsiteX4" fmla="*/ 2 w 10164"/>
              <a:gd name="connsiteY4" fmla="*/ 9999 h 10000"/>
              <a:gd name="connsiteX5" fmla="*/ 164 w 10164"/>
              <a:gd name="connsiteY5" fmla="*/ 0 h 10000"/>
              <a:gd name="connsiteX0" fmla="*/ 163 w 10163"/>
              <a:gd name="connsiteY0" fmla="*/ 0 h 10000"/>
              <a:gd name="connsiteX1" fmla="*/ 7215 w 10163"/>
              <a:gd name="connsiteY1" fmla="*/ 0 h 10000"/>
              <a:gd name="connsiteX2" fmla="*/ 7353 w 10163"/>
              <a:gd name="connsiteY2" fmla="*/ 9415 h 10000"/>
              <a:gd name="connsiteX3" fmla="*/ 10163 w 10163"/>
              <a:gd name="connsiteY3" fmla="*/ 10000 h 10000"/>
              <a:gd name="connsiteX4" fmla="*/ 1 w 10163"/>
              <a:gd name="connsiteY4" fmla="*/ 9999 h 10000"/>
              <a:gd name="connsiteX5" fmla="*/ 163 w 10163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3 h 10003"/>
              <a:gd name="connsiteX1" fmla="*/ 7335 w 10174"/>
              <a:gd name="connsiteY1" fmla="*/ 0 h 10003"/>
              <a:gd name="connsiteX2" fmla="*/ 7364 w 10174"/>
              <a:gd name="connsiteY2" fmla="*/ 9418 h 10003"/>
              <a:gd name="connsiteX3" fmla="*/ 10174 w 10174"/>
              <a:gd name="connsiteY3" fmla="*/ 10003 h 10003"/>
              <a:gd name="connsiteX4" fmla="*/ 12 w 10174"/>
              <a:gd name="connsiteY4" fmla="*/ 10002 h 10003"/>
              <a:gd name="connsiteX5" fmla="*/ 0 w 10174"/>
              <a:gd name="connsiteY5" fmla="*/ 3 h 10003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0 w 9613"/>
              <a:gd name="connsiteY0" fmla="*/ 3 h 10009"/>
              <a:gd name="connsiteX1" fmla="*/ 6785 w 9613"/>
              <a:gd name="connsiteY1" fmla="*/ 0 h 10009"/>
              <a:gd name="connsiteX2" fmla="*/ 6803 w 9613"/>
              <a:gd name="connsiteY2" fmla="*/ 9424 h 10009"/>
              <a:gd name="connsiteX3" fmla="*/ 9613 w 9613"/>
              <a:gd name="connsiteY3" fmla="*/ 10009 h 10009"/>
              <a:gd name="connsiteX4" fmla="*/ 95 w 9613"/>
              <a:gd name="connsiteY4" fmla="*/ 9998 h 10009"/>
              <a:gd name="connsiteX5" fmla="*/ 0 w 9613"/>
              <a:gd name="connsiteY5" fmla="*/ 3 h 10009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18 w 10018"/>
              <a:gd name="connsiteY0" fmla="*/ 3 h 10000"/>
              <a:gd name="connsiteX1" fmla="*/ 7076 w 10018"/>
              <a:gd name="connsiteY1" fmla="*/ 0 h 10000"/>
              <a:gd name="connsiteX2" fmla="*/ 7095 w 10018"/>
              <a:gd name="connsiteY2" fmla="*/ 9416 h 10000"/>
              <a:gd name="connsiteX3" fmla="*/ 10018 w 10018"/>
              <a:gd name="connsiteY3" fmla="*/ 10000 h 10000"/>
              <a:gd name="connsiteX4" fmla="*/ 32 w 10018"/>
              <a:gd name="connsiteY4" fmla="*/ 9999 h 10000"/>
              <a:gd name="connsiteX5" fmla="*/ 18 w 10018"/>
              <a:gd name="connsiteY5" fmla="*/ 3 h 10000"/>
              <a:gd name="connsiteX0" fmla="*/ 0 w 10065"/>
              <a:gd name="connsiteY0" fmla="*/ 3 h 10000"/>
              <a:gd name="connsiteX1" fmla="*/ 7123 w 10065"/>
              <a:gd name="connsiteY1" fmla="*/ 0 h 10000"/>
              <a:gd name="connsiteX2" fmla="*/ 7142 w 10065"/>
              <a:gd name="connsiteY2" fmla="*/ 9416 h 10000"/>
              <a:gd name="connsiteX3" fmla="*/ 10065 w 10065"/>
              <a:gd name="connsiteY3" fmla="*/ 10000 h 10000"/>
              <a:gd name="connsiteX4" fmla="*/ 79 w 10065"/>
              <a:gd name="connsiteY4" fmla="*/ 9999 h 10000"/>
              <a:gd name="connsiteX5" fmla="*/ 0 w 10065"/>
              <a:gd name="connsiteY5" fmla="*/ 3 h 10000"/>
              <a:gd name="connsiteX0" fmla="*/ 0 w 10065"/>
              <a:gd name="connsiteY0" fmla="*/ 3 h 10000"/>
              <a:gd name="connsiteX1" fmla="*/ 7123 w 10065"/>
              <a:gd name="connsiteY1" fmla="*/ 0 h 10000"/>
              <a:gd name="connsiteX2" fmla="*/ 7142 w 10065"/>
              <a:gd name="connsiteY2" fmla="*/ 9416 h 10000"/>
              <a:gd name="connsiteX3" fmla="*/ 10065 w 10065"/>
              <a:gd name="connsiteY3" fmla="*/ 10000 h 10000"/>
              <a:gd name="connsiteX4" fmla="*/ 79 w 10065"/>
              <a:gd name="connsiteY4" fmla="*/ 9999 h 10000"/>
              <a:gd name="connsiteX5" fmla="*/ 0 w 10065"/>
              <a:gd name="connsiteY5" fmla="*/ 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65" h="10000">
                <a:moveTo>
                  <a:pt x="0" y="3"/>
                </a:moveTo>
                <a:lnTo>
                  <a:pt x="7123" y="0"/>
                </a:lnTo>
                <a:cubicBezTo>
                  <a:pt x="7114" y="2528"/>
                  <a:pt x="7133" y="8825"/>
                  <a:pt x="7142" y="9416"/>
                </a:cubicBezTo>
                <a:cubicBezTo>
                  <a:pt x="7117" y="9743"/>
                  <a:pt x="8449" y="10000"/>
                  <a:pt x="10065" y="10000"/>
                </a:cubicBezTo>
                <a:lnTo>
                  <a:pt x="79" y="9999"/>
                </a:lnTo>
                <a:cubicBezTo>
                  <a:pt x="7" y="7401"/>
                  <a:pt x="15" y="1749"/>
                  <a:pt x="0" y="3"/>
                </a:cubicBezTo>
                <a:close/>
              </a:path>
            </a:pathLst>
          </a:cu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/>
          </a:p>
        </p:txBody>
      </p:sp>
    </p:spTree>
    <p:extLst>
      <p:ext uri="{BB962C8B-B14F-4D97-AF65-F5344CB8AC3E}">
        <p14:creationId xmlns:p14="http://schemas.microsoft.com/office/powerpoint/2010/main" val="175225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stematic Review / Meta-analy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lowchart: Stored Data 4">
            <a:extLst>
              <a:ext uri="{FF2B5EF4-FFF2-40B4-BE49-F238E27FC236}">
                <a16:creationId xmlns:a16="http://schemas.microsoft.com/office/drawing/2014/main" id="{6750A1AE-34CF-C798-885B-4AD2785F8297}"/>
              </a:ext>
            </a:extLst>
          </p:cNvPr>
          <p:cNvSpPr/>
          <p:nvPr userDrawn="1"/>
        </p:nvSpPr>
        <p:spPr>
          <a:xfrm rot="5400000">
            <a:off x="5284491" y="-4795876"/>
            <a:ext cx="1614236" cy="12214771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4 h 9996"/>
              <a:gd name="connsiteX1" fmla="*/ 7009 w 10000"/>
              <a:gd name="connsiteY1" fmla="*/ 0 h 9996"/>
              <a:gd name="connsiteX2" fmla="*/ 6949 w 10000"/>
              <a:gd name="connsiteY2" fmla="*/ 9637 h 9996"/>
              <a:gd name="connsiteX3" fmla="*/ 10000 w 10000"/>
              <a:gd name="connsiteY3" fmla="*/ 9996 h 9996"/>
              <a:gd name="connsiteX4" fmla="*/ 128 w 10000"/>
              <a:gd name="connsiteY4" fmla="*/ 9992 h 9996"/>
              <a:gd name="connsiteX5" fmla="*/ 0 w 10000"/>
              <a:gd name="connsiteY5" fmla="*/ 4 h 9996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4"/>
              <a:gd name="connsiteX1" fmla="*/ 7009 w 10000"/>
              <a:gd name="connsiteY1" fmla="*/ 0 h 10004"/>
              <a:gd name="connsiteX2" fmla="*/ 6949 w 10000"/>
              <a:gd name="connsiteY2" fmla="*/ 9641 h 10004"/>
              <a:gd name="connsiteX3" fmla="*/ 10000 w 10000"/>
              <a:gd name="connsiteY3" fmla="*/ 10000 h 10004"/>
              <a:gd name="connsiteX4" fmla="*/ 128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7009" y="0"/>
                </a:lnTo>
                <a:cubicBezTo>
                  <a:pt x="6847" y="1556"/>
                  <a:pt x="6821" y="9283"/>
                  <a:pt x="6949" y="9641"/>
                </a:cubicBezTo>
                <a:cubicBezTo>
                  <a:pt x="6923" y="9843"/>
                  <a:pt x="8314" y="10000"/>
                  <a:pt x="10000" y="10000"/>
                </a:cubicBezTo>
                <a:lnTo>
                  <a:pt x="128" y="10004"/>
                </a:lnTo>
                <a:cubicBezTo>
                  <a:pt x="97" y="8408"/>
                  <a:pt x="98" y="1073"/>
                  <a:pt x="0" y="4"/>
                </a:cubicBezTo>
                <a:close/>
              </a:path>
            </a:pathLst>
          </a:custGeom>
          <a:solidFill>
            <a:srgbClr val="860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dirty="0"/>
          </a:p>
        </p:txBody>
      </p:sp>
      <p:sp>
        <p:nvSpPr>
          <p:cNvPr id="5" name="Flowchart: Stored Data 4">
            <a:extLst>
              <a:ext uri="{FF2B5EF4-FFF2-40B4-BE49-F238E27FC236}">
                <a16:creationId xmlns:a16="http://schemas.microsoft.com/office/drawing/2014/main" id="{D150C2D2-09E4-F78B-7FA6-F42DD5FA59F4}"/>
              </a:ext>
            </a:extLst>
          </p:cNvPr>
          <p:cNvSpPr/>
          <p:nvPr userDrawn="1"/>
        </p:nvSpPr>
        <p:spPr>
          <a:xfrm rot="5400000">
            <a:off x="5283465" y="-5325515"/>
            <a:ext cx="1614236" cy="1221477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0 h 9996"/>
              <a:gd name="connsiteX1" fmla="*/ 7001 w 10056"/>
              <a:gd name="connsiteY1" fmla="*/ 1 h 9996"/>
              <a:gd name="connsiteX2" fmla="*/ 6988 w 10056"/>
              <a:gd name="connsiteY2" fmla="*/ 9624 h 9996"/>
              <a:gd name="connsiteX3" fmla="*/ 10056 w 10056"/>
              <a:gd name="connsiteY3" fmla="*/ 9983 h 9996"/>
              <a:gd name="connsiteX4" fmla="*/ 62 w 10056"/>
              <a:gd name="connsiteY4" fmla="*/ 9996 h 9996"/>
              <a:gd name="connsiteX5" fmla="*/ 0 w 10056"/>
              <a:gd name="connsiteY5" fmla="*/ 0 h 9996"/>
              <a:gd name="connsiteX0" fmla="*/ 0 w 10000"/>
              <a:gd name="connsiteY0" fmla="*/ 2 h 10002"/>
              <a:gd name="connsiteX1" fmla="*/ 6962 w 10000"/>
              <a:gd name="connsiteY1" fmla="*/ 0 h 10002"/>
              <a:gd name="connsiteX2" fmla="*/ 6949 w 10000"/>
              <a:gd name="connsiteY2" fmla="*/ 9630 h 10002"/>
              <a:gd name="connsiteX3" fmla="*/ 10000 w 10000"/>
              <a:gd name="connsiteY3" fmla="*/ 9989 h 10002"/>
              <a:gd name="connsiteX4" fmla="*/ 62 w 10000"/>
              <a:gd name="connsiteY4" fmla="*/ 10002 h 10002"/>
              <a:gd name="connsiteX5" fmla="*/ 0 w 10000"/>
              <a:gd name="connsiteY5" fmla="*/ 2 h 10002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6927" y="0"/>
                </a:lnTo>
                <a:cubicBezTo>
                  <a:pt x="6894" y="1547"/>
                  <a:pt x="6891" y="9283"/>
                  <a:pt x="6949" y="9632"/>
                </a:cubicBezTo>
                <a:cubicBezTo>
                  <a:pt x="6923" y="9834"/>
                  <a:pt x="8645" y="9997"/>
                  <a:pt x="10000" y="9991"/>
                </a:cubicBezTo>
                <a:lnTo>
                  <a:pt x="62" y="10004"/>
                </a:lnTo>
                <a:cubicBezTo>
                  <a:pt x="31" y="8409"/>
                  <a:pt x="98" y="1072"/>
                  <a:pt x="0" y="4"/>
                </a:cubicBezTo>
                <a:close/>
              </a:path>
            </a:pathLst>
          </a:custGeom>
          <a:solidFill>
            <a:srgbClr val="AA006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90690" y="5672093"/>
            <a:ext cx="4702823" cy="421061"/>
          </a:xfrm>
          <a:prstGeom prst="rect">
            <a:avLst/>
          </a:pr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37330" y="6112457"/>
            <a:ext cx="4174624" cy="723275"/>
            <a:chOff x="7646796" y="6098813"/>
            <a:chExt cx="4174624" cy="723275"/>
          </a:xfrm>
        </p:grpSpPr>
        <p:pic>
          <p:nvPicPr>
            <p:cNvPr id="14" name="Picture 10" descr="LOGO_IPNA_Bl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796" y="6186597"/>
              <a:ext cx="581637" cy="581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8208157" y="6098813"/>
              <a:ext cx="3613263" cy="72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b="1" i="0" u="none" strike="noStrike" cap="none" normalizeH="0" baseline="0" dirty="0">
                  <a:ln>
                    <a:noFill/>
                  </a:ln>
                  <a:solidFill>
                    <a:srgbClr val="296DC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Pediatric Nephrology</a:t>
              </a:r>
              <a:endPara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Journal of the </a:t>
              </a:r>
              <a:b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en-GB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Pediatric Nephrology Association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B861B61-643E-7D14-D771-2A7BF1205723}"/>
              </a:ext>
            </a:extLst>
          </p:cNvPr>
          <p:cNvSpPr/>
          <p:nvPr userDrawn="1"/>
        </p:nvSpPr>
        <p:spPr>
          <a:xfrm>
            <a:off x="10134600" y="-28393"/>
            <a:ext cx="2068286" cy="1119323"/>
          </a:xfrm>
          <a:prstGeom prst="rect">
            <a:avLst/>
          </a:pr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10626853" y="297104"/>
            <a:ext cx="1441475" cy="41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Review/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61243" y="16591"/>
            <a:ext cx="1747805" cy="41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Systematic</a:t>
            </a:r>
          </a:p>
        </p:txBody>
      </p:sp>
      <p:sp>
        <p:nvSpPr>
          <p:cNvPr id="29" name="Flowchart: Stored Data 4">
            <a:extLst>
              <a:ext uri="{FF2B5EF4-FFF2-40B4-BE49-F238E27FC236}">
                <a16:creationId xmlns:a16="http://schemas.microsoft.com/office/drawing/2014/main" id="{17034CCF-1EDD-D498-AB89-09358AFA3492}"/>
              </a:ext>
            </a:extLst>
          </p:cNvPr>
          <p:cNvSpPr/>
          <p:nvPr userDrawn="1"/>
        </p:nvSpPr>
        <p:spPr>
          <a:xfrm rot="16200000" flipV="1">
            <a:off x="2901409" y="2274353"/>
            <a:ext cx="1684645" cy="7491425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0 h 9996"/>
              <a:gd name="connsiteX1" fmla="*/ 6799 w 10000"/>
              <a:gd name="connsiteY1" fmla="*/ 3842 h 9996"/>
              <a:gd name="connsiteX2" fmla="*/ 6949 w 10000"/>
              <a:gd name="connsiteY2" fmla="*/ 9633 h 9996"/>
              <a:gd name="connsiteX3" fmla="*/ 10000 w 10000"/>
              <a:gd name="connsiteY3" fmla="*/ 9992 h 9996"/>
              <a:gd name="connsiteX4" fmla="*/ 128 w 10000"/>
              <a:gd name="connsiteY4" fmla="*/ 9996 h 9996"/>
              <a:gd name="connsiteX5" fmla="*/ 0 w 10000"/>
              <a:gd name="connsiteY5" fmla="*/ 0 h 9996"/>
              <a:gd name="connsiteX0" fmla="*/ 0 w 9895"/>
              <a:gd name="connsiteY0" fmla="*/ 11 h 6156"/>
              <a:gd name="connsiteX1" fmla="*/ 6694 w 9895"/>
              <a:gd name="connsiteY1" fmla="*/ 0 h 6156"/>
              <a:gd name="connsiteX2" fmla="*/ 6844 w 9895"/>
              <a:gd name="connsiteY2" fmla="*/ 5793 h 6156"/>
              <a:gd name="connsiteX3" fmla="*/ 9895 w 9895"/>
              <a:gd name="connsiteY3" fmla="*/ 6152 h 6156"/>
              <a:gd name="connsiteX4" fmla="*/ 23 w 9895"/>
              <a:gd name="connsiteY4" fmla="*/ 6156 h 6156"/>
              <a:gd name="connsiteX5" fmla="*/ 0 w 9895"/>
              <a:gd name="connsiteY5" fmla="*/ 11 h 6156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1030 w 11007"/>
              <a:gd name="connsiteY4" fmla="*/ 10000 h 10000"/>
              <a:gd name="connsiteX5" fmla="*/ 0 w 11007"/>
              <a:gd name="connsiteY5" fmla="*/ 7 h 10000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23 w 11007"/>
              <a:gd name="connsiteY4" fmla="*/ 10000 h 10000"/>
              <a:gd name="connsiteX5" fmla="*/ 0 w 11007"/>
              <a:gd name="connsiteY5" fmla="*/ 7 h 10000"/>
              <a:gd name="connsiteX0" fmla="*/ 76 w 10988"/>
              <a:gd name="connsiteY0" fmla="*/ 45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76 w 10988"/>
              <a:gd name="connsiteY5" fmla="*/ 45 h 10000"/>
              <a:gd name="connsiteX0" fmla="*/ 16 w 10988"/>
              <a:gd name="connsiteY0" fmla="*/ 20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16 w 10988"/>
              <a:gd name="connsiteY5" fmla="*/ 20 h 10000"/>
              <a:gd name="connsiteX0" fmla="*/ 16 w 10988"/>
              <a:gd name="connsiteY0" fmla="*/ 0 h 9980"/>
              <a:gd name="connsiteX1" fmla="*/ 7753 w 10988"/>
              <a:gd name="connsiteY1" fmla="*/ 0 h 9980"/>
              <a:gd name="connsiteX2" fmla="*/ 7905 w 10988"/>
              <a:gd name="connsiteY2" fmla="*/ 9390 h 9980"/>
              <a:gd name="connsiteX3" fmla="*/ 10988 w 10988"/>
              <a:gd name="connsiteY3" fmla="*/ 9974 h 9980"/>
              <a:gd name="connsiteX4" fmla="*/ 4 w 10988"/>
              <a:gd name="connsiteY4" fmla="*/ 9980 h 9980"/>
              <a:gd name="connsiteX5" fmla="*/ 16 w 10988"/>
              <a:gd name="connsiteY5" fmla="*/ 0 h 9980"/>
              <a:gd name="connsiteX0" fmla="*/ 0 w 9985"/>
              <a:gd name="connsiteY0" fmla="*/ 0 h 9994"/>
              <a:gd name="connsiteX1" fmla="*/ 7041 w 9985"/>
              <a:gd name="connsiteY1" fmla="*/ 0 h 9994"/>
              <a:gd name="connsiteX2" fmla="*/ 7179 w 9985"/>
              <a:gd name="connsiteY2" fmla="*/ 9409 h 9994"/>
              <a:gd name="connsiteX3" fmla="*/ 9985 w 9985"/>
              <a:gd name="connsiteY3" fmla="*/ 9994 h 9994"/>
              <a:gd name="connsiteX4" fmla="*/ 11 w 9985"/>
              <a:gd name="connsiteY4" fmla="*/ 9987 h 9994"/>
              <a:gd name="connsiteX5" fmla="*/ 0 w 9985"/>
              <a:gd name="connsiteY5" fmla="*/ 0 h 9994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11 w 10000"/>
              <a:gd name="connsiteY4" fmla="*/ 9996 h 10000"/>
              <a:gd name="connsiteX5" fmla="*/ 0 w 10000"/>
              <a:gd name="connsiteY5" fmla="*/ 0 h 10000"/>
              <a:gd name="connsiteX0" fmla="*/ 35 w 10035"/>
              <a:gd name="connsiteY0" fmla="*/ 0 h 10009"/>
              <a:gd name="connsiteX1" fmla="*/ 7087 w 10035"/>
              <a:gd name="connsiteY1" fmla="*/ 0 h 10009"/>
              <a:gd name="connsiteX2" fmla="*/ 7225 w 10035"/>
              <a:gd name="connsiteY2" fmla="*/ 9415 h 10009"/>
              <a:gd name="connsiteX3" fmla="*/ 10035 w 10035"/>
              <a:gd name="connsiteY3" fmla="*/ 10000 h 10009"/>
              <a:gd name="connsiteX4" fmla="*/ 3 w 10035"/>
              <a:gd name="connsiteY4" fmla="*/ 10009 h 10009"/>
              <a:gd name="connsiteX5" fmla="*/ 35 w 10035"/>
              <a:gd name="connsiteY5" fmla="*/ 0 h 10009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66 w 10000"/>
              <a:gd name="connsiteY4" fmla="*/ 9989 h 10000"/>
              <a:gd name="connsiteX5" fmla="*/ 0 w 10000"/>
              <a:gd name="connsiteY5" fmla="*/ 0 h 10000"/>
              <a:gd name="connsiteX0" fmla="*/ 0 w 10000"/>
              <a:gd name="connsiteY0" fmla="*/ 0 h 10002"/>
              <a:gd name="connsiteX1" fmla="*/ 7052 w 10000"/>
              <a:gd name="connsiteY1" fmla="*/ 0 h 10002"/>
              <a:gd name="connsiteX2" fmla="*/ 7190 w 10000"/>
              <a:gd name="connsiteY2" fmla="*/ 9415 h 10002"/>
              <a:gd name="connsiteX3" fmla="*/ 10000 w 10000"/>
              <a:gd name="connsiteY3" fmla="*/ 10000 h 10002"/>
              <a:gd name="connsiteX4" fmla="*/ 23 w 10000"/>
              <a:gd name="connsiteY4" fmla="*/ 10002 h 10002"/>
              <a:gd name="connsiteX5" fmla="*/ 0 w 10000"/>
              <a:gd name="connsiteY5" fmla="*/ 0 h 10002"/>
              <a:gd name="connsiteX0" fmla="*/ 164 w 10164"/>
              <a:gd name="connsiteY0" fmla="*/ 0 h 10000"/>
              <a:gd name="connsiteX1" fmla="*/ 7216 w 10164"/>
              <a:gd name="connsiteY1" fmla="*/ 0 h 10000"/>
              <a:gd name="connsiteX2" fmla="*/ 7354 w 10164"/>
              <a:gd name="connsiteY2" fmla="*/ 9415 h 10000"/>
              <a:gd name="connsiteX3" fmla="*/ 10164 w 10164"/>
              <a:gd name="connsiteY3" fmla="*/ 10000 h 10000"/>
              <a:gd name="connsiteX4" fmla="*/ 2 w 10164"/>
              <a:gd name="connsiteY4" fmla="*/ 9999 h 10000"/>
              <a:gd name="connsiteX5" fmla="*/ 164 w 10164"/>
              <a:gd name="connsiteY5" fmla="*/ 0 h 10000"/>
              <a:gd name="connsiteX0" fmla="*/ 163 w 10163"/>
              <a:gd name="connsiteY0" fmla="*/ 0 h 10000"/>
              <a:gd name="connsiteX1" fmla="*/ 7215 w 10163"/>
              <a:gd name="connsiteY1" fmla="*/ 0 h 10000"/>
              <a:gd name="connsiteX2" fmla="*/ 7353 w 10163"/>
              <a:gd name="connsiteY2" fmla="*/ 9415 h 10000"/>
              <a:gd name="connsiteX3" fmla="*/ 10163 w 10163"/>
              <a:gd name="connsiteY3" fmla="*/ 10000 h 10000"/>
              <a:gd name="connsiteX4" fmla="*/ 1 w 10163"/>
              <a:gd name="connsiteY4" fmla="*/ 9999 h 10000"/>
              <a:gd name="connsiteX5" fmla="*/ 163 w 10163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3 h 10003"/>
              <a:gd name="connsiteX1" fmla="*/ 7335 w 10174"/>
              <a:gd name="connsiteY1" fmla="*/ 0 h 10003"/>
              <a:gd name="connsiteX2" fmla="*/ 7364 w 10174"/>
              <a:gd name="connsiteY2" fmla="*/ 9418 h 10003"/>
              <a:gd name="connsiteX3" fmla="*/ 10174 w 10174"/>
              <a:gd name="connsiteY3" fmla="*/ 10003 h 10003"/>
              <a:gd name="connsiteX4" fmla="*/ 12 w 10174"/>
              <a:gd name="connsiteY4" fmla="*/ 10002 h 10003"/>
              <a:gd name="connsiteX5" fmla="*/ 0 w 10174"/>
              <a:gd name="connsiteY5" fmla="*/ 3 h 10003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0 w 9613"/>
              <a:gd name="connsiteY0" fmla="*/ 3 h 10009"/>
              <a:gd name="connsiteX1" fmla="*/ 6785 w 9613"/>
              <a:gd name="connsiteY1" fmla="*/ 0 h 10009"/>
              <a:gd name="connsiteX2" fmla="*/ 6803 w 9613"/>
              <a:gd name="connsiteY2" fmla="*/ 9424 h 10009"/>
              <a:gd name="connsiteX3" fmla="*/ 9613 w 9613"/>
              <a:gd name="connsiteY3" fmla="*/ 10009 h 10009"/>
              <a:gd name="connsiteX4" fmla="*/ 95 w 9613"/>
              <a:gd name="connsiteY4" fmla="*/ 9998 h 10009"/>
              <a:gd name="connsiteX5" fmla="*/ 0 w 9613"/>
              <a:gd name="connsiteY5" fmla="*/ 3 h 10009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0" y="3"/>
                </a:moveTo>
                <a:lnTo>
                  <a:pt x="7058" y="0"/>
                </a:lnTo>
                <a:cubicBezTo>
                  <a:pt x="7049" y="2528"/>
                  <a:pt x="7068" y="8825"/>
                  <a:pt x="7077" y="9416"/>
                </a:cubicBezTo>
                <a:cubicBezTo>
                  <a:pt x="7052" y="9743"/>
                  <a:pt x="8384" y="10000"/>
                  <a:pt x="10000" y="10000"/>
                </a:cubicBezTo>
                <a:lnTo>
                  <a:pt x="14" y="9999"/>
                </a:lnTo>
                <a:cubicBezTo>
                  <a:pt x="7" y="7401"/>
                  <a:pt x="15" y="1749"/>
                  <a:pt x="0" y="3"/>
                </a:cubicBezTo>
                <a:close/>
              </a:path>
            </a:pathLst>
          </a:custGeom>
          <a:solidFill>
            <a:srgbClr val="AA006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AD86AC-4C87-1793-B8DA-143F6DFB4B75}"/>
              </a:ext>
            </a:extLst>
          </p:cNvPr>
          <p:cNvSpPr txBox="1"/>
          <p:nvPr userDrawn="1"/>
        </p:nvSpPr>
        <p:spPr>
          <a:xfrm>
            <a:off x="10246589" y="585744"/>
            <a:ext cx="2225725" cy="41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Meta-analysis</a:t>
            </a:r>
          </a:p>
        </p:txBody>
      </p:sp>
    </p:spTree>
    <p:extLst>
      <p:ext uri="{BB962C8B-B14F-4D97-AF65-F5344CB8AC3E}">
        <p14:creationId xmlns:p14="http://schemas.microsoft.com/office/powerpoint/2010/main" val="2059782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4BA06-560F-4272-BD1D-D3D251BC0A82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DF36B-8F18-4F81-92A8-26E2BC6295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031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2" r:id="rId3"/>
    <p:sldLayoutId id="214748365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 txBox="1">
            <a:spLocks/>
          </p:cNvSpPr>
          <p:nvPr/>
        </p:nvSpPr>
        <p:spPr>
          <a:xfrm>
            <a:off x="0" y="0"/>
            <a:ext cx="10233660" cy="108567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16000" algn="l"/>
            <a:r>
              <a:rPr lang="en-US" sz="3200" dirty="0">
                <a:solidFill>
                  <a:schemeClr val="bg1"/>
                </a:solidFill>
              </a:rPr>
              <a:t>Ambulatory arterial stiffness index among children and adolescents with chronic kidney disease</a:t>
            </a:r>
            <a:endParaRPr lang="en-GB" sz="3200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73448" y="1172720"/>
            <a:ext cx="10536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Hypothesis: </a:t>
            </a:r>
            <a:r>
              <a:rPr lang="en-US" sz="1600" dirty="0">
                <a:solidFill>
                  <a:schemeClr val="bg1"/>
                </a:solidFill>
              </a:rPr>
              <a:t>AASI is positively correlated with hypertensive phenotype, body mass index (BMI) and severity of CKD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3448" y="1758951"/>
            <a:ext cx="11505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65AA"/>
                </a:solidFill>
              </a:rPr>
              <a:t>DESIGN &amp; OUTCOMES</a:t>
            </a:r>
            <a:r>
              <a:rPr lang="en-GB" dirty="0">
                <a:solidFill>
                  <a:srgbClr val="0065AA"/>
                </a:solidFill>
              </a:rPr>
              <a:t>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679856" y="5678917"/>
            <a:ext cx="410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+mj-lt"/>
              </a:rPr>
              <a:t>Halbach et al. 2026</a:t>
            </a:r>
            <a:endParaRPr lang="en-GB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3448" y="5719172"/>
            <a:ext cx="714184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bg1"/>
                </a:solidFill>
              </a:rPr>
              <a:t>CONCLUSION</a:t>
            </a:r>
            <a:r>
              <a:rPr lang="en-GB" dirty="0">
                <a:solidFill>
                  <a:schemeClr val="bg1"/>
                </a:solidFill>
              </a:rPr>
              <a:t>: </a:t>
            </a:r>
            <a:r>
              <a:rPr lang="en-US" dirty="0">
                <a:solidFill>
                  <a:schemeClr val="bg1"/>
                </a:solidFill>
              </a:rPr>
              <a:t>AASI is associated with MH and BMI in children and adolescents with CKD and may be a useful non-invasive measure of vascular stiffness in this population.</a:t>
            </a:r>
            <a:endParaRPr lang="en-GB" dirty="0">
              <a:solidFill>
                <a:schemeClr val="bg1"/>
              </a:solidFill>
            </a:endParaRPr>
          </a:p>
          <a:p>
            <a:pPr>
              <a:spcAft>
                <a:spcPts val="600"/>
              </a:spcAft>
            </a:pPr>
            <a:r>
              <a:rPr lang="en-GB" dirty="0">
                <a:solidFill>
                  <a:schemeClr val="bg1"/>
                </a:solidFill>
              </a:rPr>
              <a:t>-----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891FE33-155B-9D4A-37B4-18DB8FEEE739}"/>
              </a:ext>
            </a:extLst>
          </p:cNvPr>
          <p:cNvGrpSpPr/>
          <p:nvPr/>
        </p:nvGrpSpPr>
        <p:grpSpPr>
          <a:xfrm>
            <a:off x="512248" y="2756411"/>
            <a:ext cx="1213323" cy="1495249"/>
            <a:chOff x="565410" y="2458700"/>
            <a:chExt cx="1213323" cy="1495249"/>
          </a:xfrm>
        </p:grpSpPr>
        <p:sp>
          <p:nvSpPr>
            <p:cNvPr id="3" name="Freeform: Shape 46">
              <a:extLst>
                <a:ext uri="{FF2B5EF4-FFF2-40B4-BE49-F238E27FC236}">
                  <a16:creationId xmlns:a16="http://schemas.microsoft.com/office/drawing/2014/main" id="{EF22D7ED-9A8E-02ED-F67F-80E9C3A28486}"/>
                </a:ext>
              </a:extLst>
            </p:cNvPr>
            <p:cNvSpPr/>
            <p:nvPr/>
          </p:nvSpPr>
          <p:spPr>
            <a:xfrm>
              <a:off x="565410" y="2470224"/>
              <a:ext cx="513284" cy="1049898"/>
            </a:xfrm>
            <a:custGeom>
              <a:avLst/>
              <a:gdLst>
                <a:gd name="connsiteX0" fmla="*/ 427832 w 855663"/>
                <a:gd name="connsiteY0" fmla="*/ 350043 h 1750218"/>
                <a:gd name="connsiteX1" fmla="*/ 556181 w 855663"/>
                <a:gd name="connsiteY1" fmla="*/ 365601 h 1750218"/>
                <a:gd name="connsiteX2" fmla="*/ 719535 w 855663"/>
                <a:gd name="connsiteY2" fmla="*/ 451168 h 1750218"/>
                <a:gd name="connsiteX3" fmla="*/ 742872 w 855663"/>
                <a:gd name="connsiteY3" fmla="*/ 493950 h 1750218"/>
                <a:gd name="connsiteX4" fmla="*/ 851774 w 855663"/>
                <a:gd name="connsiteY4" fmla="*/ 956786 h 1750218"/>
                <a:gd name="connsiteX5" fmla="*/ 855663 w 855663"/>
                <a:gd name="connsiteY5" fmla="*/ 976232 h 1750218"/>
                <a:gd name="connsiteX6" fmla="*/ 777876 w 855663"/>
                <a:gd name="connsiteY6" fmla="*/ 1054020 h 1750218"/>
                <a:gd name="connsiteX7" fmla="*/ 703977 w 855663"/>
                <a:gd name="connsiteY7" fmla="*/ 995680 h 1750218"/>
                <a:gd name="connsiteX8" fmla="*/ 622301 w 855663"/>
                <a:gd name="connsiteY8" fmla="*/ 657304 h 1750218"/>
                <a:gd name="connsiteX9" fmla="*/ 622301 w 855663"/>
                <a:gd name="connsiteY9" fmla="*/ 1750218 h 1750218"/>
                <a:gd name="connsiteX10" fmla="*/ 466726 w 855663"/>
                <a:gd name="connsiteY10" fmla="*/ 1750218 h 1750218"/>
                <a:gd name="connsiteX11" fmla="*/ 466726 w 855663"/>
                <a:gd name="connsiteY11" fmla="*/ 1050131 h 1750218"/>
                <a:gd name="connsiteX12" fmla="*/ 388938 w 855663"/>
                <a:gd name="connsiteY12" fmla="*/ 1050131 h 1750218"/>
                <a:gd name="connsiteX13" fmla="*/ 388938 w 855663"/>
                <a:gd name="connsiteY13" fmla="*/ 1750218 h 1750218"/>
                <a:gd name="connsiteX14" fmla="*/ 233363 w 855663"/>
                <a:gd name="connsiteY14" fmla="*/ 1750218 h 1750218"/>
                <a:gd name="connsiteX15" fmla="*/ 233363 w 855663"/>
                <a:gd name="connsiteY15" fmla="*/ 661193 h 1750218"/>
                <a:gd name="connsiteX16" fmla="*/ 151686 w 855663"/>
                <a:gd name="connsiteY16" fmla="*/ 999569 h 1750218"/>
                <a:gd name="connsiteX17" fmla="*/ 77788 w 855663"/>
                <a:gd name="connsiteY17" fmla="*/ 1057910 h 1750218"/>
                <a:gd name="connsiteX18" fmla="*/ 0 w 855663"/>
                <a:gd name="connsiteY18" fmla="*/ 980123 h 1750218"/>
                <a:gd name="connsiteX19" fmla="*/ 3889 w 855663"/>
                <a:gd name="connsiteY19" fmla="*/ 960675 h 1750218"/>
                <a:gd name="connsiteX20" fmla="*/ 112792 w 855663"/>
                <a:gd name="connsiteY20" fmla="*/ 497840 h 1750218"/>
                <a:gd name="connsiteX21" fmla="*/ 136129 w 855663"/>
                <a:gd name="connsiteY21" fmla="*/ 455057 h 1750218"/>
                <a:gd name="connsiteX22" fmla="*/ 299482 w 855663"/>
                <a:gd name="connsiteY22" fmla="*/ 369490 h 1750218"/>
                <a:gd name="connsiteX23" fmla="*/ 427832 w 855663"/>
                <a:gd name="connsiteY23" fmla="*/ 350043 h 1750218"/>
                <a:gd name="connsiteX24" fmla="*/ 427831 w 855663"/>
                <a:gd name="connsiteY24" fmla="*/ 0 h 1750218"/>
                <a:gd name="connsiteX25" fmla="*/ 583406 w 855663"/>
                <a:gd name="connsiteY25" fmla="*/ 155575 h 1750218"/>
                <a:gd name="connsiteX26" fmla="*/ 427831 w 855663"/>
                <a:gd name="connsiteY26" fmla="*/ 311150 h 1750218"/>
                <a:gd name="connsiteX27" fmla="*/ 272256 w 855663"/>
                <a:gd name="connsiteY27" fmla="*/ 155575 h 1750218"/>
                <a:gd name="connsiteX28" fmla="*/ 427831 w 855663"/>
                <a:gd name="connsiteY28" fmla="*/ 0 h 1750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855663" h="1750218">
                  <a:moveTo>
                    <a:pt x="427832" y="350043"/>
                  </a:moveTo>
                  <a:cubicBezTo>
                    <a:pt x="470615" y="350043"/>
                    <a:pt x="513398" y="357821"/>
                    <a:pt x="556181" y="365601"/>
                  </a:cubicBezTo>
                  <a:cubicBezTo>
                    <a:pt x="618412" y="385047"/>
                    <a:pt x="672862" y="412273"/>
                    <a:pt x="719535" y="451168"/>
                  </a:cubicBezTo>
                  <a:cubicBezTo>
                    <a:pt x="731203" y="462835"/>
                    <a:pt x="738983" y="478392"/>
                    <a:pt x="742872" y="493950"/>
                  </a:cubicBezTo>
                  <a:lnTo>
                    <a:pt x="851774" y="956786"/>
                  </a:lnTo>
                  <a:cubicBezTo>
                    <a:pt x="851774" y="960675"/>
                    <a:pt x="855663" y="968454"/>
                    <a:pt x="855663" y="976232"/>
                  </a:cubicBezTo>
                  <a:cubicBezTo>
                    <a:pt x="855663" y="1019016"/>
                    <a:pt x="820659" y="1054020"/>
                    <a:pt x="777876" y="1054020"/>
                  </a:cubicBezTo>
                  <a:cubicBezTo>
                    <a:pt x="742872" y="1054020"/>
                    <a:pt x="711757" y="1026795"/>
                    <a:pt x="703977" y="995680"/>
                  </a:cubicBezTo>
                  <a:lnTo>
                    <a:pt x="622301" y="657304"/>
                  </a:lnTo>
                  <a:lnTo>
                    <a:pt x="622301" y="1750218"/>
                  </a:lnTo>
                  <a:lnTo>
                    <a:pt x="466726" y="1750218"/>
                  </a:lnTo>
                  <a:lnTo>
                    <a:pt x="466726" y="1050131"/>
                  </a:lnTo>
                  <a:lnTo>
                    <a:pt x="388938" y="1050131"/>
                  </a:lnTo>
                  <a:lnTo>
                    <a:pt x="388938" y="1750218"/>
                  </a:lnTo>
                  <a:lnTo>
                    <a:pt x="233363" y="1750218"/>
                  </a:lnTo>
                  <a:lnTo>
                    <a:pt x="233363" y="661193"/>
                  </a:lnTo>
                  <a:lnTo>
                    <a:pt x="151686" y="999569"/>
                  </a:lnTo>
                  <a:cubicBezTo>
                    <a:pt x="143907" y="1030684"/>
                    <a:pt x="112792" y="1057910"/>
                    <a:pt x="77788" y="1057910"/>
                  </a:cubicBezTo>
                  <a:cubicBezTo>
                    <a:pt x="35004" y="1057910"/>
                    <a:pt x="0" y="1022905"/>
                    <a:pt x="0" y="980123"/>
                  </a:cubicBezTo>
                  <a:cubicBezTo>
                    <a:pt x="0" y="972343"/>
                    <a:pt x="3889" y="964564"/>
                    <a:pt x="3889" y="960675"/>
                  </a:cubicBezTo>
                  <a:lnTo>
                    <a:pt x="112792" y="497840"/>
                  </a:lnTo>
                  <a:cubicBezTo>
                    <a:pt x="116682" y="482281"/>
                    <a:pt x="124460" y="466725"/>
                    <a:pt x="136129" y="455057"/>
                  </a:cubicBezTo>
                  <a:cubicBezTo>
                    <a:pt x="182801" y="416162"/>
                    <a:pt x="237252" y="385047"/>
                    <a:pt x="299482" y="369490"/>
                  </a:cubicBezTo>
                  <a:cubicBezTo>
                    <a:pt x="342265" y="357821"/>
                    <a:pt x="385049" y="350043"/>
                    <a:pt x="427832" y="350043"/>
                  </a:cubicBezTo>
                  <a:close/>
                  <a:moveTo>
                    <a:pt x="427831" y="0"/>
                  </a:moveTo>
                  <a:cubicBezTo>
                    <a:pt x="513753" y="0"/>
                    <a:pt x="583406" y="69653"/>
                    <a:pt x="583406" y="155575"/>
                  </a:cubicBezTo>
                  <a:cubicBezTo>
                    <a:pt x="583406" y="241496"/>
                    <a:pt x="513753" y="311150"/>
                    <a:pt x="427831" y="311150"/>
                  </a:cubicBezTo>
                  <a:cubicBezTo>
                    <a:pt x="341910" y="311150"/>
                    <a:pt x="272256" y="241496"/>
                    <a:pt x="272256" y="155575"/>
                  </a:cubicBezTo>
                  <a:cubicBezTo>
                    <a:pt x="272256" y="69653"/>
                    <a:pt x="341910" y="0"/>
                    <a:pt x="427831" y="0"/>
                  </a:cubicBezTo>
                  <a:close/>
                </a:path>
              </a:pathLst>
            </a:custGeom>
            <a:solidFill>
              <a:srgbClr val="296DC0"/>
            </a:solidFill>
            <a:ln w="1508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4" name="Freeform: Shape 46">
              <a:extLst>
                <a:ext uri="{FF2B5EF4-FFF2-40B4-BE49-F238E27FC236}">
                  <a16:creationId xmlns:a16="http://schemas.microsoft.com/office/drawing/2014/main" id="{D2CB987A-083E-1EBA-A2A3-151E5338A80A}"/>
                </a:ext>
              </a:extLst>
            </p:cNvPr>
            <p:cNvSpPr/>
            <p:nvPr/>
          </p:nvSpPr>
          <p:spPr>
            <a:xfrm>
              <a:off x="880486" y="2680063"/>
              <a:ext cx="513284" cy="1049898"/>
            </a:xfrm>
            <a:custGeom>
              <a:avLst/>
              <a:gdLst>
                <a:gd name="connsiteX0" fmla="*/ 427832 w 855663"/>
                <a:gd name="connsiteY0" fmla="*/ 350043 h 1750218"/>
                <a:gd name="connsiteX1" fmla="*/ 556181 w 855663"/>
                <a:gd name="connsiteY1" fmla="*/ 365601 h 1750218"/>
                <a:gd name="connsiteX2" fmla="*/ 719535 w 855663"/>
                <a:gd name="connsiteY2" fmla="*/ 451168 h 1750218"/>
                <a:gd name="connsiteX3" fmla="*/ 742872 w 855663"/>
                <a:gd name="connsiteY3" fmla="*/ 493950 h 1750218"/>
                <a:gd name="connsiteX4" fmla="*/ 851774 w 855663"/>
                <a:gd name="connsiteY4" fmla="*/ 956786 h 1750218"/>
                <a:gd name="connsiteX5" fmla="*/ 855663 w 855663"/>
                <a:gd name="connsiteY5" fmla="*/ 976232 h 1750218"/>
                <a:gd name="connsiteX6" fmla="*/ 777876 w 855663"/>
                <a:gd name="connsiteY6" fmla="*/ 1054020 h 1750218"/>
                <a:gd name="connsiteX7" fmla="*/ 703977 w 855663"/>
                <a:gd name="connsiteY7" fmla="*/ 995680 h 1750218"/>
                <a:gd name="connsiteX8" fmla="*/ 622301 w 855663"/>
                <a:gd name="connsiteY8" fmla="*/ 657304 h 1750218"/>
                <a:gd name="connsiteX9" fmla="*/ 622301 w 855663"/>
                <a:gd name="connsiteY9" fmla="*/ 1750218 h 1750218"/>
                <a:gd name="connsiteX10" fmla="*/ 466726 w 855663"/>
                <a:gd name="connsiteY10" fmla="*/ 1750218 h 1750218"/>
                <a:gd name="connsiteX11" fmla="*/ 466726 w 855663"/>
                <a:gd name="connsiteY11" fmla="*/ 1050131 h 1750218"/>
                <a:gd name="connsiteX12" fmla="*/ 388938 w 855663"/>
                <a:gd name="connsiteY12" fmla="*/ 1050131 h 1750218"/>
                <a:gd name="connsiteX13" fmla="*/ 388938 w 855663"/>
                <a:gd name="connsiteY13" fmla="*/ 1750218 h 1750218"/>
                <a:gd name="connsiteX14" fmla="*/ 233363 w 855663"/>
                <a:gd name="connsiteY14" fmla="*/ 1750218 h 1750218"/>
                <a:gd name="connsiteX15" fmla="*/ 233363 w 855663"/>
                <a:gd name="connsiteY15" fmla="*/ 661193 h 1750218"/>
                <a:gd name="connsiteX16" fmla="*/ 151686 w 855663"/>
                <a:gd name="connsiteY16" fmla="*/ 999569 h 1750218"/>
                <a:gd name="connsiteX17" fmla="*/ 77788 w 855663"/>
                <a:gd name="connsiteY17" fmla="*/ 1057910 h 1750218"/>
                <a:gd name="connsiteX18" fmla="*/ 0 w 855663"/>
                <a:gd name="connsiteY18" fmla="*/ 980123 h 1750218"/>
                <a:gd name="connsiteX19" fmla="*/ 3889 w 855663"/>
                <a:gd name="connsiteY19" fmla="*/ 960675 h 1750218"/>
                <a:gd name="connsiteX20" fmla="*/ 112792 w 855663"/>
                <a:gd name="connsiteY20" fmla="*/ 497840 h 1750218"/>
                <a:gd name="connsiteX21" fmla="*/ 136129 w 855663"/>
                <a:gd name="connsiteY21" fmla="*/ 455057 h 1750218"/>
                <a:gd name="connsiteX22" fmla="*/ 299482 w 855663"/>
                <a:gd name="connsiteY22" fmla="*/ 369490 h 1750218"/>
                <a:gd name="connsiteX23" fmla="*/ 427832 w 855663"/>
                <a:gd name="connsiteY23" fmla="*/ 350043 h 1750218"/>
                <a:gd name="connsiteX24" fmla="*/ 427831 w 855663"/>
                <a:gd name="connsiteY24" fmla="*/ 0 h 1750218"/>
                <a:gd name="connsiteX25" fmla="*/ 583406 w 855663"/>
                <a:gd name="connsiteY25" fmla="*/ 155575 h 1750218"/>
                <a:gd name="connsiteX26" fmla="*/ 427831 w 855663"/>
                <a:gd name="connsiteY26" fmla="*/ 311150 h 1750218"/>
                <a:gd name="connsiteX27" fmla="*/ 272256 w 855663"/>
                <a:gd name="connsiteY27" fmla="*/ 155575 h 1750218"/>
                <a:gd name="connsiteX28" fmla="*/ 427831 w 855663"/>
                <a:gd name="connsiteY28" fmla="*/ 0 h 1750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855663" h="1750218">
                  <a:moveTo>
                    <a:pt x="427832" y="350043"/>
                  </a:moveTo>
                  <a:cubicBezTo>
                    <a:pt x="470615" y="350043"/>
                    <a:pt x="513398" y="357821"/>
                    <a:pt x="556181" y="365601"/>
                  </a:cubicBezTo>
                  <a:cubicBezTo>
                    <a:pt x="618412" y="385047"/>
                    <a:pt x="672862" y="412273"/>
                    <a:pt x="719535" y="451168"/>
                  </a:cubicBezTo>
                  <a:cubicBezTo>
                    <a:pt x="731203" y="462835"/>
                    <a:pt x="738983" y="478392"/>
                    <a:pt x="742872" y="493950"/>
                  </a:cubicBezTo>
                  <a:lnTo>
                    <a:pt x="851774" y="956786"/>
                  </a:lnTo>
                  <a:cubicBezTo>
                    <a:pt x="851774" y="960675"/>
                    <a:pt x="855663" y="968454"/>
                    <a:pt x="855663" y="976232"/>
                  </a:cubicBezTo>
                  <a:cubicBezTo>
                    <a:pt x="855663" y="1019016"/>
                    <a:pt x="820659" y="1054020"/>
                    <a:pt x="777876" y="1054020"/>
                  </a:cubicBezTo>
                  <a:cubicBezTo>
                    <a:pt x="742872" y="1054020"/>
                    <a:pt x="711757" y="1026795"/>
                    <a:pt x="703977" y="995680"/>
                  </a:cubicBezTo>
                  <a:lnTo>
                    <a:pt x="622301" y="657304"/>
                  </a:lnTo>
                  <a:lnTo>
                    <a:pt x="622301" y="1750218"/>
                  </a:lnTo>
                  <a:lnTo>
                    <a:pt x="466726" y="1750218"/>
                  </a:lnTo>
                  <a:lnTo>
                    <a:pt x="466726" y="1050131"/>
                  </a:lnTo>
                  <a:lnTo>
                    <a:pt x="388938" y="1050131"/>
                  </a:lnTo>
                  <a:lnTo>
                    <a:pt x="388938" y="1750218"/>
                  </a:lnTo>
                  <a:lnTo>
                    <a:pt x="233363" y="1750218"/>
                  </a:lnTo>
                  <a:lnTo>
                    <a:pt x="233363" y="661193"/>
                  </a:lnTo>
                  <a:lnTo>
                    <a:pt x="151686" y="999569"/>
                  </a:lnTo>
                  <a:cubicBezTo>
                    <a:pt x="143907" y="1030684"/>
                    <a:pt x="112792" y="1057910"/>
                    <a:pt x="77788" y="1057910"/>
                  </a:cubicBezTo>
                  <a:cubicBezTo>
                    <a:pt x="35004" y="1057910"/>
                    <a:pt x="0" y="1022905"/>
                    <a:pt x="0" y="980123"/>
                  </a:cubicBezTo>
                  <a:cubicBezTo>
                    <a:pt x="0" y="972343"/>
                    <a:pt x="3889" y="964564"/>
                    <a:pt x="3889" y="960675"/>
                  </a:cubicBezTo>
                  <a:lnTo>
                    <a:pt x="112792" y="497840"/>
                  </a:lnTo>
                  <a:cubicBezTo>
                    <a:pt x="116682" y="482281"/>
                    <a:pt x="124460" y="466725"/>
                    <a:pt x="136129" y="455057"/>
                  </a:cubicBezTo>
                  <a:cubicBezTo>
                    <a:pt x="182801" y="416162"/>
                    <a:pt x="237252" y="385047"/>
                    <a:pt x="299482" y="369490"/>
                  </a:cubicBezTo>
                  <a:cubicBezTo>
                    <a:pt x="342265" y="357821"/>
                    <a:pt x="385049" y="350043"/>
                    <a:pt x="427832" y="350043"/>
                  </a:cubicBezTo>
                  <a:close/>
                  <a:moveTo>
                    <a:pt x="427831" y="0"/>
                  </a:moveTo>
                  <a:cubicBezTo>
                    <a:pt x="513753" y="0"/>
                    <a:pt x="583406" y="69653"/>
                    <a:pt x="583406" y="155575"/>
                  </a:cubicBezTo>
                  <a:cubicBezTo>
                    <a:pt x="583406" y="241496"/>
                    <a:pt x="513753" y="311150"/>
                    <a:pt x="427831" y="311150"/>
                  </a:cubicBezTo>
                  <a:cubicBezTo>
                    <a:pt x="341910" y="311150"/>
                    <a:pt x="272256" y="241496"/>
                    <a:pt x="272256" y="155575"/>
                  </a:cubicBezTo>
                  <a:cubicBezTo>
                    <a:pt x="272256" y="69653"/>
                    <a:pt x="341910" y="0"/>
                    <a:pt x="427831" y="0"/>
                  </a:cubicBezTo>
                  <a:close/>
                </a:path>
              </a:pathLst>
            </a:custGeom>
            <a:solidFill>
              <a:srgbClr val="00437A"/>
            </a:solidFill>
            <a:ln w="1508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5" name="Freeform: Shape 46">
              <a:extLst>
                <a:ext uri="{FF2B5EF4-FFF2-40B4-BE49-F238E27FC236}">
                  <a16:creationId xmlns:a16="http://schemas.microsoft.com/office/drawing/2014/main" id="{6BF52184-4595-9E13-4062-E2B2F60025FA}"/>
                </a:ext>
              </a:extLst>
            </p:cNvPr>
            <p:cNvSpPr/>
            <p:nvPr/>
          </p:nvSpPr>
          <p:spPr>
            <a:xfrm>
              <a:off x="1137128" y="2458700"/>
              <a:ext cx="513284" cy="1049898"/>
            </a:xfrm>
            <a:custGeom>
              <a:avLst/>
              <a:gdLst>
                <a:gd name="connsiteX0" fmla="*/ 427832 w 855663"/>
                <a:gd name="connsiteY0" fmla="*/ 350043 h 1750218"/>
                <a:gd name="connsiteX1" fmla="*/ 556181 w 855663"/>
                <a:gd name="connsiteY1" fmla="*/ 365601 h 1750218"/>
                <a:gd name="connsiteX2" fmla="*/ 719535 w 855663"/>
                <a:gd name="connsiteY2" fmla="*/ 451168 h 1750218"/>
                <a:gd name="connsiteX3" fmla="*/ 742872 w 855663"/>
                <a:gd name="connsiteY3" fmla="*/ 493950 h 1750218"/>
                <a:gd name="connsiteX4" fmla="*/ 851774 w 855663"/>
                <a:gd name="connsiteY4" fmla="*/ 956786 h 1750218"/>
                <a:gd name="connsiteX5" fmla="*/ 855663 w 855663"/>
                <a:gd name="connsiteY5" fmla="*/ 976232 h 1750218"/>
                <a:gd name="connsiteX6" fmla="*/ 777876 w 855663"/>
                <a:gd name="connsiteY6" fmla="*/ 1054020 h 1750218"/>
                <a:gd name="connsiteX7" fmla="*/ 703977 w 855663"/>
                <a:gd name="connsiteY7" fmla="*/ 995680 h 1750218"/>
                <a:gd name="connsiteX8" fmla="*/ 622301 w 855663"/>
                <a:gd name="connsiteY8" fmla="*/ 657304 h 1750218"/>
                <a:gd name="connsiteX9" fmla="*/ 622301 w 855663"/>
                <a:gd name="connsiteY9" fmla="*/ 1750218 h 1750218"/>
                <a:gd name="connsiteX10" fmla="*/ 466726 w 855663"/>
                <a:gd name="connsiteY10" fmla="*/ 1750218 h 1750218"/>
                <a:gd name="connsiteX11" fmla="*/ 466726 w 855663"/>
                <a:gd name="connsiteY11" fmla="*/ 1050131 h 1750218"/>
                <a:gd name="connsiteX12" fmla="*/ 388938 w 855663"/>
                <a:gd name="connsiteY12" fmla="*/ 1050131 h 1750218"/>
                <a:gd name="connsiteX13" fmla="*/ 388938 w 855663"/>
                <a:gd name="connsiteY13" fmla="*/ 1750218 h 1750218"/>
                <a:gd name="connsiteX14" fmla="*/ 233363 w 855663"/>
                <a:gd name="connsiteY14" fmla="*/ 1750218 h 1750218"/>
                <a:gd name="connsiteX15" fmla="*/ 233363 w 855663"/>
                <a:gd name="connsiteY15" fmla="*/ 661193 h 1750218"/>
                <a:gd name="connsiteX16" fmla="*/ 151686 w 855663"/>
                <a:gd name="connsiteY16" fmla="*/ 999569 h 1750218"/>
                <a:gd name="connsiteX17" fmla="*/ 77788 w 855663"/>
                <a:gd name="connsiteY17" fmla="*/ 1057910 h 1750218"/>
                <a:gd name="connsiteX18" fmla="*/ 0 w 855663"/>
                <a:gd name="connsiteY18" fmla="*/ 980123 h 1750218"/>
                <a:gd name="connsiteX19" fmla="*/ 3889 w 855663"/>
                <a:gd name="connsiteY19" fmla="*/ 960675 h 1750218"/>
                <a:gd name="connsiteX20" fmla="*/ 112792 w 855663"/>
                <a:gd name="connsiteY20" fmla="*/ 497840 h 1750218"/>
                <a:gd name="connsiteX21" fmla="*/ 136129 w 855663"/>
                <a:gd name="connsiteY21" fmla="*/ 455057 h 1750218"/>
                <a:gd name="connsiteX22" fmla="*/ 299482 w 855663"/>
                <a:gd name="connsiteY22" fmla="*/ 369490 h 1750218"/>
                <a:gd name="connsiteX23" fmla="*/ 427832 w 855663"/>
                <a:gd name="connsiteY23" fmla="*/ 350043 h 1750218"/>
                <a:gd name="connsiteX24" fmla="*/ 427831 w 855663"/>
                <a:gd name="connsiteY24" fmla="*/ 0 h 1750218"/>
                <a:gd name="connsiteX25" fmla="*/ 583406 w 855663"/>
                <a:gd name="connsiteY25" fmla="*/ 155575 h 1750218"/>
                <a:gd name="connsiteX26" fmla="*/ 427831 w 855663"/>
                <a:gd name="connsiteY26" fmla="*/ 311150 h 1750218"/>
                <a:gd name="connsiteX27" fmla="*/ 272256 w 855663"/>
                <a:gd name="connsiteY27" fmla="*/ 155575 h 1750218"/>
                <a:gd name="connsiteX28" fmla="*/ 427831 w 855663"/>
                <a:gd name="connsiteY28" fmla="*/ 0 h 1750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855663" h="1750218">
                  <a:moveTo>
                    <a:pt x="427832" y="350043"/>
                  </a:moveTo>
                  <a:cubicBezTo>
                    <a:pt x="470615" y="350043"/>
                    <a:pt x="513398" y="357821"/>
                    <a:pt x="556181" y="365601"/>
                  </a:cubicBezTo>
                  <a:cubicBezTo>
                    <a:pt x="618412" y="385047"/>
                    <a:pt x="672862" y="412273"/>
                    <a:pt x="719535" y="451168"/>
                  </a:cubicBezTo>
                  <a:cubicBezTo>
                    <a:pt x="731203" y="462835"/>
                    <a:pt x="738983" y="478392"/>
                    <a:pt x="742872" y="493950"/>
                  </a:cubicBezTo>
                  <a:lnTo>
                    <a:pt x="851774" y="956786"/>
                  </a:lnTo>
                  <a:cubicBezTo>
                    <a:pt x="851774" y="960675"/>
                    <a:pt x="855663" y="968454"/>
                    <a:pt x="855663" y="976232"/>
                  </a:cubicBezTo>
                  <a:cubicBezTo>
                    <a:pt x="855663" y="1019016"/>
                    <a:pt x="820659" y="1054020"/>
                    <a:pt x="777876" y="1054020"/>
                  </a:cubicBezTo>
                  <a:cubicBezTo>
                    <a:pt x="742872" y="1054020"/>
                    <a:pt x="711757" y="1026795"/>
                    <a:pt x="703977" y="995680"/>
                  </a:cubicBezTo>
                  <a:lnTo>
                    <a:pt x="622301" y="657304"/>
                  </a:lnTo>
                  <a:lnTo>
                    <a:pt x="622301" y="1750218"/>
                  </a:lnTo>
                  <a:lnTo>
                    <a:pt x="466726" y="1750218"/>
                  </a:lnTo>
                  <a:lnTo>
                    <a:pt x="466726" y="1050131"/>
                  </a:lnTo>
                  <a:lnTo>
                    <a:pt x="388938" y="1050131"/>
                  </a:lnTo>
                  <a:lnTo>
                    <a:pt x="388938" y="1750218"/>
                  </a:lnTo>
                  <a:lnTo>
                    <a:pt x="233363" y="1750218"/>
                  </a:lnTo>
                  <a:lnTo>
                    <a:pt x="233363" y="661193"/>
                  </a:lnTo>
                  <a:lnTo>
                    <a:pt x="151686" y="999569"/>
                  </a:lnTo>
                  <a:cubicBezTo>
                    <a:pt x="143907" y="1030684"/>
                    <a:pt x="112792" y="1057910"/>
                    <a:pt x="77788" y="1057910"/>
                  </a:cubicBezTo>
                  <a:cubicBezTo>
                    <a:pt x="35004" y="1057910"/>
                    <a:pt x="0" y="1022905"/>
                    <a:pt x="0" y="980123"/>
                  </a:cubicBezTo>
                  <a:cubicBezTo>
                    <a:pt x="0" y="972343"/>
                    <a:pt x="3889" y="964564"/>
                    <a:pt x="3889" y="960675"/>
                  </a:cubicBezTo>
                  <a:lnTo>
                    <a:pt x="112792" y="497840"/>
                  </a:lnTo>
                  <a:cubicBezTo>
                    <a:pt x="116682" y="482281"/>
                    <a:pt x="124460" y="466725"/>
                    <a:pt x="136129" y="455057"/>
                  </a:cubicBezTo>
                  <a:cubicBezTo>
                    <a:pt x="182801" y="416162"/>
                    <a:pt x="237252" y="385047"/>
                    <a:pt x="299482" y="369490"/>
                  </a:cubicBezTo>
                  <a:cubicBezTo>
                    <a:pt x="342265" y="357821"/>
                    <a:pt x="385049" y="350043"/>
                    <a:pt x="427832" y="350043"/>
                  </a:cubicBezTo>
                  <a:close/>
                  <a:moveTo>
                    <a:pt x="427831" y="0"/>
                  </a:moveTo>
                  <a:cubicBezTo>
                    <a:pt x="513753" y="0"/>
                    <a:pt x="583406" y="69653"/>
                    <a:pt x="583406" y="155575"/>
                  </a:cubicBezTo>
                  <a:cubicBezTo>
                    <a:pt x="583406" y="241496"/>
                    <a:pt x="513753" y="311150"/>
                    <a:pt x="427831" y="311150"/>
                  </a:cubicBezTo>
                  <a:cubicBezTo>
                    <a:pt x="341910" y="311150"/>
                    <a:pt x="272256" y="241496"/>
                    <a:pt x="272256" y="155575"/>
                  </a:cubicBezTo>
                  <a:cubicBezTo>
                    <a:pt x="272256" y="69653"/>
                    <a:pt x="341910" y="0"/>
                    <a:pt x="427831" y="0"/>
                  </a:cubicBezTo>
                  <a:close/>
                </a:path>
              </a:pathLst>
            </a:custGeom>
            <a:solidFill>
              <a:srgbClr val="65AA00"/>
            </a:solidFill>
            <a:ln w="1508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6" name="Freeform: Shape 46">
              <a:extLst>
                <a:ext uri="{FF2B5EF4-FFF2-40B4-BE49-F238E27FC236}">
                  <a16:creationId xmlns:a16="http://schemas.microsoft.com/office/drawing/2014/main" id="{F8B624F4-3BA4-4EA5-5BBE-7C2D459AC40C}"/>
                </a:ext>
              </a:extLst>
            </p:cNvPr>
            <p:cNvSpPr/>
            <p:nvPr/>
          </p:nvSpPr>
          <p:spPr>
            <a:xfrm>
              <a:off x="1265449" y="2904051"/>
              <a:ext cx="513284" cy="1049898"/>
            </a:xfrm>
            <a:custGeom>
              <a:avLst/>
              <a:gdLst>
                <a:gd name="connsiteX0" fmla="*/ 427832 w 855663"/>
                <a:gd name="connsiteY0" fmla="*/ 350043 h 1750218"/>
                <a:gd name="connsiteX1" fmla="*/ 556181 w 855663"/>
                <a:gd name="connsiteY1" fmla="*/ 365601 h 1750218"/>
                <a:gd name="connsiteX2" fmla="*/ 719535 w 855663"/>
                <a:gd name="connsiteY2" fmla="*/ 451168 h 1750218"/>
                <a:gd name="connsiteX3" fmla="*/ 742872 w 855663"/>
                <a:gd name="connsiteY3" fmla="*/ 493950 h 1750218"/>
                <a:gd name="connsiteX4" fmla="*/ 851774 w 855663"/>
                <a:gd name="connsiteY4" fmla="*/ 956786 h 1750218"/>
                <a:gd name="connsiteX5" fmla="*/ 855663 w 855663"/>
                <a:gd name="connsiteY5" fmla="*/ 976232 h 1750218"/>
                <a:gd name="connsiteX6" fmla="*/ 777876 w 855663"/>
                <a:gd name="connsiteY6" fmla="*/ 1054020 h 1750218"/>
                <a:gd name="connsiteX7" fmla="*/ 703977 w 855663"/>
                <a:gd name="connsiteY7" fmla="*/ 995680 h 1750218"/>
                <a:gd name="connsiteX8" fmla="*/ 622301 w 855663"/>
                <a:gd name="connsiteY8" fmla="*/ 657304 h 1750218"/>
                <a:gd name="connsiteX9" fmla="*/ 622301 w 855663"/>
                <a:gd name="connsiteY9" fmla="*/ 1750218 h 1750218"/>
                <a:gd name="connsiteX10" fmla="*/ 466726 w 855663"/>
                <a:gd name="connsiteY10" fmla="*/ 1750218 h 1750218"/>
                <a:gd name="connsiteX11" fmla="*/ 466726 w 855663"/>
                <a:gd name="connsiteY11" fmla="*/ 1050131 h 1750218"/>
                <a:gd name="connsiteX12" fmla="*/ 388938 w 855663"/>
                <a:gd name="connsiteY12" fmla="*/ 1050131 h 1750218"/>
                <a:gd name="connsiteX13" fmla="*/ 388938 w 855663"/>
                <a:gd name="connsiteY13" fmla="*/ 1750218 h 1750218"/>
                <a:gd name="connsiteX14" fmla="*/ 233363 w 855663"/>
                <a:gd name="connsiteY14" fmla="*/ 1750218 h 1750218"/>
                <a:gd name="connsiteX15" fmla="*/ 233363 w 855663"/>
                <a:gd name="connsiteY15" fmla="*/ 661193 h 1750218"/>
                <a:gd name="connsiteX16" fmla="*/ 151686 w 855663"/>
                <a:gd name="connsiteY16" fmla="*/ 999569 h 1750218"/>
                <a:gd name="connsiteX17" fmla="*/ 77788 w 855663"/>
                <a:gd name="connsiteY17" fmla="*/ 1057910 h 1750218"/>
                <a:gd name="connsiteX18" fmla="*/ 0 w 855663"/>
                <a:gd name="connsiteY18" fmla="*/ 980123 h 1750218"/>
                <a:gd name="connsiteX19" fmla="*/ 3889 w 855663"/>
                <a:gd name="connsiteY19" fmla="*/ 960675 h 1750218"/>
                <a:gd name="connsiteX20" fmla="*/ 112792 w 855663"/>
                <a:gd name="connsiteY20" fmla="*/ 497840 h 1750218"/>
                <a:gd name="connsiteX21" fmla="*/ 136129 w 855663"/>
                <a:gd name="connsiteY21" fmla="*/ 455057 h 1750218"/>
                <a:gd name="connsiteX22" fmla="*/ 299482 w 855663"/>
                <a:gd name="connsiteY22" fmla="*/ 369490 h 1750218"/>
                <a:gd name="connsiteX23" fmla="*/ 427832 w 855663"/>
                <a:gd name="connsiteY23" fmla="*/ 350043 h 1750218"/>
                <a:gd name="connsiteX24" fmla="*/ 427831 w 855663"/>
                <a:gd name="connsiteY24" fmla="*/ 0 h 1750218"/>
                <a:gd name="connsiteX25" fmla="*/ 583406 w 855663"/>
                <a:gd name="connsiteY25" fmla="*/ 155575 h 1750218"/>
                <a:gd name="connsiteX26" fmla="*/ 427831 w 855663"/>
                <a:gd name="connsiteY26" fmla="*/ 311150 h 1750218"/>
                <a:gd name="connsiteX27" fmla="*/ 272256 w 855663"/>
                <a:gd name="connsiteY27" fmla="*/ 155575 h 1750218"/>
                <a:gd name="connsiteX28" fmla="*/ 427831 w 855663"/>
                <a:gd name="connsiteY28" fmla="*/ 0 h 1750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855663" h="1750218">
                  <a:moveTo>
                    <a:pt x="427832" y="350043"/>
                  </a:moveTo>
                  <a:cubicBezTo>
                    <a:pt x="470615" y="350043"/>
                    <a:pt x="513398" y="357821"/>
                    <a:pt x="556181" y="365601"/>
                  </a:cubicBezTo>
                  <a:cubicBezTo>
                    <a:pt x="618412" y="385047"/>
                    <a:pt x="672862" y="412273"/>
                    <a:pt x="719535" y="451168"/>
                  </a:cubicBezTo>
                  <a:cubicBezTo>
                    <a:pt x="731203" y="462835"/>
                    <a:pt x="738983" y="478392"/>
                    <a:pt x="742872" y="493950"/>
                  </a:cubicBezTo>
                  <a:lnTo>
                    <a:pt x="851774" y="956786"/>
                  </a:lnTo>
                  <a:cubicBezTo>
                    <a:pt x="851774" y="960675"/>
                    <a:pt x="855663" y="968454"/>
                    <a:pt x="855663" y="976232"/>
                  </a:cubicBezTo>
                  <a:cubicBezTo>
                    <a:pt x="855663" y="1019016"/>
                    <a:pt x="820659" y="1054020"/>
                    <a:pt x="777876" y="1054020"/>
                  </a:cubicBezTo>
                  <a:cubicBezTo>
                    <a:pt x="742872" y="1054020"/>
                    <a:pt x="711757" y="1026795"/>
                    <a:pt x="703977" y="995680"/>
                  </a:cubicBezTo>
                  <a:lnTo>
                    <a:pt x="622301" y="657304"/>
                  </a:lnTo>
                  <a:lnTo>
                    <a:pt x="622301" y="1750218"/>
                  </a:lnTo>
                  <a:lnTo>
                    <a:pt x="466726" y="1750218"/>
                  </a:lnTo>
                  <a:lnTo>
                    <a:pt x="466726" y="1050131"/>
                  </a:lnTo>
                  <a:lnTo>
                    <a:pt x="388938" y="1050131"/>
                  </a:lnTo>
                  <a:lnTo>
                    <a:pt x="388938" y="1750218"/>
                  </a:lnTo>
                  <a:lnTo>
                    <a:pt x="233363" y="1750218"/>
                  </a:lnTo>
                  <a:lnTo>
                    <a:pt x="233363" y="661193"/>
                  </a:lnTo>
                  <a:lnTo>
                    <a:pt x="151686" y="999569"/>
                  </a:lnTo>
                  <a:cubicBezTo>
                    <a:pt x="143907" y="1030684"/>
                    <a:pt x="112792" y="1057910"/>
                    <a:pt x="77788" y="1057910"/>
                  </a:cubicBezTo>
                  <a:cubicBezTo>
                    <a:pt x="35004" y="1057910"/>
                    <a:pt x="0" y="1022905"/>
                    <a:pt x="0" y="980123"/>
                  </a:cubicBezTo>
                  <a:cubicBezTo>
                    <a:pt x="0" y="972343"/>
                    <a:pt x="3889" y="964564"/>
                    <a:pt x="3889" y="960675"/>
                  </a:cubicBezTo>
                  <a:lnTo>
                    <a:pt x="112792" y="497840"/>
                  </a:lnTo>
                  <a:cubicBezTo>
                    <a:pt x="116682" y="482281"/>
                    <a:pt x="124460" y="466725"/>
                    <a:pt x="136129" y="455057"/>
                  </a:cubicBezTo>
                  <a:cubicBezTo>
                    <a:pt x="182801" y="416162"/>
                    <a:pt x="237252" y="385047"/>
                    <a:pt x="299482" y="369490"/>
                  </a:cubicBezTo>
                  <a:cubicBezTo>
                    <a:pt x="342265" y="357821"/>
                    <a:pt x="385049" y="350043"/>
                    <a:pt x="427832" y="350043"/>
                  </a:cubicBezTo>
                  <a:close/>
                  <a:moveTo>
                    <a:pt x="427831" y="0"/>
                  </a:moveTo>
                  <a:cubicBezTo>
                    <a:pt x="513753" y="0"/>
                    <a:pt x="583406" y="69653"/>
                    <a:pt x="583406" y="155575"/>
                  </a:cubicBezTo>
                  <a:cubicBezTo>
                    <a:pt x="583406" y="241496"/>
                    <a:pt x="513753" y="311150"/>
                    <a:pt x="427831" y="311150"/>
                  </a:cubicBezTo>
                  <a:cubicBezTo>
                    <a:pt x="341910" y="311150"/>
                    <a:pt x="272256" y="241496"/>
                    <a:pt x="272256" y="155575"/>
                  </a:cubicBezTo>
                  <a:cubicBezTo>
                    <a:pt x="272256" y="69653"/>
                    <a:pt x="341910" y="0"/>
                    <a:pt x="427831" y="0"/>
                  </a:cubicBezTo>
                  <a:close/>
                </a:path>
              </a:pathLst>
            </a:custGeom>
            <a:solidFill>
              <a:srgbClr val="AA0065"/>
            </a:solidFill>
            <a:ln w="1508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49A8F189-1118-972D-011A-8FC96EDB4E8E}"/>
              </a:ext>
            </a:extLst>
          </p:cNvPr>
          <p:cNvSpPr txBox="1"/>
          <p:nvPr/>
        </p:nvSpPr>
        <p:spPr>
          <a:xfrm>
            <a:off x="420891" y="2275367"/>
            <a:ext cx="1839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4277"/>
                </a:solidFill>
              </a:rPr>
              <a:t>CKiD</a:t>
            </a:r>
            <a:r>
              <a:rPr lang="en-US" dirty="0">
                <a:solidFill>
                  <a:srgbClr val="004277"/>
                </a:solidFill>
              </a:rPr>
              <a:t> Study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3CC3D7-E3B2-CBBF-5104-01D134A26CE2}"/>
              </a:ext>
            </a:extLst>
          </p:cNvPr>
          <p:cNvSpPr txBox="1"/>
          <p:nvPr/>
        </p:nvSpPr>
        <p:spPr>
          <a:xfrm>
            <a:off x="420890" y="4319424"/>
            <a:ext cx="18394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277"/>
                </a:solidFill>
              </a:rPr>
              <a:t>654 Children</a:t>
            </a:r>
          </a:p>
          <a:p>
            <a:r>
              <a:rPr lang="en-US" dirty="0">
                <a:solidFill>
                  <a:srgbClr val="004277"/>
                </a:solidFill>
              </a:rPr>
              <a:t>1283 Study visits</a:t>
            </a:r>
          </a:p>
          <a:p>
            <a:r>
              <a:rPr lang="en-US" dirty="0">
                <a:solidFill>
                  <a:srgbClr val="004277"/>
                </a:solidFill>
              </a:rPr>
              <a:t>eGFR 30-90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02E8A0-7177-28AB-4B26-655061495FF0}"/>
              </a:ext>
            </a:extLst>
          </p:cNvPr>
          <p:cNvSpPr/>
          <p:nvPr/>
        </p:nvSpPr>
        <p:spPr>
          <a:xfrm>
            <a:off x="2447078" y="3819703"/>
            <a:ext cx="1728385" cy="614223"/>
          </a:xfrm>
          <a:prstGeom prst="rect">
            <a:avLst/>
          </a:prstGeom>
          <a:solidFill>
            <a:srgbClr val="296DC0"/>
          </a:solidFill>
          <a:ln w="412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AASI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71F23A9-110F-F4CD-56CE-EE4A14601E7E}"/>
              </a:ext>
            </a:extLst>
          </p:cNvPr>
          <p:cNvSpPr/>
          <p:nvPr/>
        </p:nvSpPr>
        <p:spPr>
          <a:xfrm>
            <a:off x="2447079" y="2639949"/>
            <a:ext cx="1728385" cy="614223"/>
          </a:xfrm>
          <a:prstGeom prst="rect">
            <a:avLst/>
          </a:prstGeom>
          <a:solidFill>
            <a:srgbClr val="296DC0"/>
          </a:solidFill>
          <a:ln w="412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ABPM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00B207D-19C0-C13C-1A9F-414A77016F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7322" y="1904640"/>
            <a:ext cx="4704678" cy="3527166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1D86F42-37BD-5D13-D4BB-596422DAF3C7}"/>
              </a:ext>
            </a:extLst>
          </p:cNvPr>
          <p:cNvCxnSpPr>
            <a:cxnSpLocks/>
          </p:cNvCxnSpPr>
          <p:nvPr/>
        </p:nvCxnSpPr>
        <p:spPr>
          <a:xfrm>
            <a:off x="3307888" y="3334871"/>
            <a:ext cx="0" cy="413882"/>
          </a:xfrm>
          <a:prstGeom prst="straightConnector1">
            <a:avLst/>
          </a:prstGeom>
          <a:ln w="31750">
            <a:solidFill>
              <a:srgbClr val="296DC0"/>
            </a:solidFill>
            <a:headEnd w="lg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6EA8D34A-0278-72C1-DF71-D4FEB236C587}"/>
              </a:ext>
            </a:extLst>
          </p:cNvPr>
          <p:cNvSpPr txBox="1"/>
          <p:nvPr/>
        </p:nvSpPr>
        <p:spPr>
          <a:xfrm>
            <a:off x="4225205" y="2603325"/>
            <a:ext cx="379133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AA0065"/>
                </a:solidFill>
              </a:rPr>
              <a:t>AASI associated with:</a:t>
            </a:r>
          </a:p>
          <a:p>
            <a:pPr algn="ctr"/>
            <a:endParaRPr lang="en-GB" sz="2000" b="1" dirty="0">
              <a:solidFill>
                <a:srgbClr val="AA0065"/>
              </a:solidFill>
            </a:endParaRPr>
          </a:p>
          <a:p>
            <a:pPr algn="ctr"/>
            <a:r>
              <a:rPr lang="en-GB" sz="2000" b="1" dirty="0">
                <a:solidFill>
                  <a:srgbClr val="AA0065"/>
                </a:solidFill>
              </a:rPr>
              <a:t>   BMI</a:t>
            </a:r>
          </a:p>
          <a:p>
            <a:pPr algn="ctr"/>
            <a:r>
              <a:rPr lang="en-GB" sz="2000" b="1" dirty="0">
                <a:solidFill>
                  <a:srgbClr val="AA0065"/>
                </a:solidFill>
              </a:rPr>
              <a:t>Masked Hypertension</a:t>
            </a:r>
          </a:p>
          <a:p>
            <a:pPr algn="ctr"/>
            <a:r>
              <a:rPr lang="en-GB" sz="2000" b="1" dirty="0" err="1">
                <a:solidFill>
                  <a:srgbClr val="AA0065"/>
                </a:solidFill>
              </a:rPr>
              <a:t>ACEi</a:t>
            </a:r>
            <a:r>
              <a:rPr lang="en-GB" sz="2000" b="1" dirty="0">
                <a:solidFill>
                  <a:srgbClr val="AA0065"/>
                </a:solidFill>
              </a:rPr>
              <a:t>/ARB use</a:t>
            </a:r>
          </a:p>
          <a:p>
            <a:pPr algn="ctr"/>
            <a:r>
              <a:rPr lang="en-GB" sz="2000" b="1" dirty="0">
                <a:solidFill>
                  <a:srgbClr val="AA0065"/>
                </a:solidFill>
              </a:rPr>
              <a:t>Male sex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>
              <a:solidFill>
                <a:srgbClr val="AA0065"/>
              </a:solidFill>
            </a:endParaRPr>
          </a:p>
        </p:txBody>
      </p:sp>
      <p:sp>
        <p:nvSpPr>
          <p:cNvPr id="34" name="Up Arrow 10">
            <a:extLst>
              <a:ext uri="{FF2B5EF4-FFF2-40B4-BE49-F238E27FC236}">
                <a16:creationId xmlns:a16="http://schemas.microsoft.com/office/drawing/2014/main" id="{8FBE071A-42C2-8821-8D76-D2744257A7E9}"/>
              </a:ext>
            </a:extLst>
          </p:cNvPr>
          <p:cNvSpPr/>
          <p:nvPr/>
        </p:nvSpPr>
        <p:spPr>
          <a:xfrm>
            <a:off x="4595598" y="2603325"/>
            <a:ext cx="301374" cy="524454"/>
          </a:xfrm>
          <a:prstGeom prst="upArrow">
            <a:avLst>
              <a:gd name="adj1" fmla="val 0"/>
              <a:gd name="adj2" fmla="val 108703"/>
            </a:avLst>
          </a:prstGeom>
          <a:solidFill>
            <a:srgbClr val="AA00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Up Arrow 10">
            <a:extLst>
              <a:ext uri="{FF2B5EF4-FFF2-40B4-BE49-F238E27FC236}">
                <a16:creationId xmlns:a16="http://schemas.microsoft.com/office/drawing/2014/main" id="{1D154C80-6F2B-235C-7848-85019FE704F7}"/>
              </a:ext>
            </a:extLst>
          </p:cNvPr>
          <p:cNvSpPr/>
          <p:nvPr/>
        </p:nvSpPr>
        <p:spPr>
          <a:xfrm>
            <a:off x="5545712" y="3226739"/>
            <a:ext cx="301374" cy="524454"/>
          </a:xfrm>
          <a:prstGeom prst="upArrow">
            <a:avLst>
              <a:gd name="adj1" fmla="val 0"/>
              <a:gd name="adj2" fmla="val 108703"/>
            </a:avLst>
          </a:prstGeom>
          <a:solidFill>
            <a:srgbClr val="AA00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428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dNeph_VisualAbstract_Template_NoText.potx" id="{B1C48F58-D1E0-4C98-814B-D3979964E517}" vid="{3276ECFE-687C-499A-B544-1DE21692DD62}"/>
    </a:ext>
  </a:extLst>
</a:theme>
</file>

<file path=docMetadata/LabelInfo.xml><?xml version="1.0" encoding="utf-8"?>
<clbl:labelList xmlns:clbl="http://schemas.microsoft.com/office/2020/mipLabelMetadata">
  <clbl:label id="{046da4d3-ba20-4986-879c-49e262eff745}" enabled="1" method="Standard" siteId="{9f693e63-5e9e-4ced-98a4-8ab28f9d0c2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3096</TotalTime>
  <Words>96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IDEAS  initially using a combination of    monochromatic and triadic colours</dc:title>
  <dc:creator>Joseph Laycock</dc:creator>
  <cp:lastModifiedBy>Halbach, Susan</cp:lastModifiedBy>
  <cp:revision>63</cp:revision>
  <dcterms:created xsi:type="dcterms:W3CDTF">2019-06-13T12:30:18Z</dcterms:created>
  <dcterms:modified xsi:type="dcterms:W3CDTF">2026-03-25T21:26:32Z</dcterms:modified>
</cp:coreProperties>
</file>