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3969"/>
    <a:srgbClr val="65AA00"/>
    <a:srgbClr val="0092F7"/>
    <a:srgbClr val="AA0065"/>
    <a:srgbClr val="960059"/>
    <a:srgbClr val="860050"/>
    <a:srgbClr val="DA0082"/>
    <a:srgbClr val="920057"/>
    <a:srgbClr val="8A0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0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4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iginal Artic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lowchart: Stored Data 4">
            <a:extLst>
              <a:ext uri="{FF2B5EF4-FFF2-40B4-BE49-F238E27FC236}">
                <a16:creationId xmlns:a16="http://schemas.microsoft.com/office/drawing/2014/main" id="{6750A1AE-34CF-C798-885B-4AD2785F8297}"/>
              </a:ext>
            </a:extLst>
          </p:cNvPr>
          <p:cNvSpPr/>
          <p:nvPr userDrawn="1"/>
        </p:nvSpPr>
        <p:spPr>
          <a:xfrm rot="5400000">
            <a:off x="5288230" y="-4790379"/>
            <a:ext cx="1614236" cy="12203777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4 h 9996"/>
              <a:gd name="connsiteX1" fmla="*/ 7009 w 10000"/>
              <a:gd name="connsiteY1" fmla="*/ 0 h 9996"/>
              <a:gd name="connsiteX2" fmla="*/ 6949 w 10000"/>
              <a:gd name="connsiteY2" fmla="*/ 9637 h 9996"/>
              <a:gd name="connsiteX3" fmla="*/ 10000 w 10000"/>
              <a:gd name="connsiteY3" fmla="*/ 9996 h 9996"/>
              <a:gd name="connsiteX4" fmla="*/ 128 w 10000"/>
              <a:gd name="connsiteY4" fmla="*/ 9992 h 9996"/>
              <a:gd name="connsiteX5" fmla="*/ 0 w 10000"/>
              <a:gd name="connsiteY5" fmla="*/ 4 h 9996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4"/>
              <a:gd name="connsiteX1" fmla="*/ 7009 w 10000"/>
              <a:gd name="connsiteY1" fmla="*/ 0 h 10004"/>
              <a:gd name="connsiteX2" fmla="*/ 6949 w 10000"/>
              <a:gd name="connsiteY2" fmla="*/ 9641 h 10004"/>
              <a:gd name="connsiteX3" fmla="*/ 10000 w 10000"/>
              <a:gd name="connsiteY3" fmla="*/ 10000 h 10004"/>
              <a:gd name="connsiteX4" fmla="*/ 128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7009" y="0"/>
                </a:lnTo>
                <a:cubicBezTo>
                  <a:pt x="6847" y="1556"/>
                  <a:pt x="6821" y="9283"/>
                  <a:pt x="6949" y="9641"/>
                </a:cubicBezTo>
                <a:cubicBezTo>
                  <a:pt x="6923" y="9843"/>
                  <a:pt x="8314" y="10000"/>
                  <a:pt x="10000" y="10000"/>
                </a:cubicBezTo>
                <a:lnTo>
                  <a:pt x="128" y="10004"/>
                </a:lnTo>
                <a:cubicBezTo>
                  <a:pt x="97" y="8408"/>
                  <a:pt x="98" y="1073"/>
                  <a:pt x="0" y="4"/>
                </a:cubicBezTo>
                <a:close/>
              </a:path>
            </a:pathLst>
          </a:custGeom>
          <a:solidFill>
            <a:srgbClr val="0092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dirty="0"/>
          </a:p>
        </p:txBody>
      </p:sp>
      <p:sp>
        <p:nvSpPr>
          <p:cNvPr id="5" name="Flowchart: Stored Data 4">
            <a:extLst>
              <a:ext uri="{FF2B5EF4-FFF2-40B4-BE49-F238E27FC236}">
                <a16:creationId xmlns:a16="http://schemas.microsoft.com/office/drawing/2014/main" id="{D150C2D2-09E4-F78B-7FA6-F42DD5FA59F4}"/>
              </a:ext>
            </a:extLst>
          </p:cNvPr>
          <p:cNvSpPr/>
          <p:nvPr userDrawn="1"/>
        </p:nvSpPr>
        <p:spPr>
          <a:xfrm rot="5400000">
            <a:off x="5283465" y="-5325515"/>
            <a:ext cx="1614236" cy="12214770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0 h 9996"/>
              <a:gd name="connsiteX1" fmla="*/ 7001 w 10056"/>
              <a:gd name="connsiteY1" fmla="*/ 1 h 9996"/>
              <a:gd name="connsiteX2" fmla="*/ 6988 w 10056"/>
              <a:gd name="connsiteY2" fmla="*/ 9624 h 9996"/>
              <a:gd name="connsiteX3" fmla="*/ 10056 w 10056"/>
              <a:gd name="connsiteY3" fmla="*/ 9983 h 9996"/>
              <a:gd name="connsiteX4" fmla="*/ 62 w 10056"/>
              <a:gd name="connsiteY4" fmla="*/ 9996 h 9996"/>
              <a:gd name="connsiteX5" fmla="*/ 0 w 10056"/>
              <a:gd name="connsiteY5" fmla="*/ 0 h 9996"/>
              <a:gd name="connsiteX0" fmla="*/ 0 w 10000"/>
              <a:gd name="connsiteY0" fmla="*/ 2 h 10002"/>
              <a:gd name="connsiteX1" fmla="*/ 6962 w 10000"/>
              <a:gd name="connsiteY1" fmla="*/ 0 h 10002"/>
              <a:gd name="connsiteX2" fmla="*/ 6949 w 10000"/>
              <a:gd name="connsiteY2" fmla="*/ 9630 h 10002"/>
              <a:gd name="connsiteX3" fmla="*/ 10000 w 10000"/>
              <a:gd name="connsiteY3" fmla="*/ 9989 h 10002"/>
              <a:gd name="connsiteX4" fmla="*/ 62 w 10000"/>
              <a:gd name="connsiteY4" fmla="*/ 10002 h 10002"/>
              <a:gd name="connsiteX5" fmla="*/ 0 w 10000"/>
              <a:gd name="connsiteY5" fmla="*/ 2 h 10002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6927" y="0"/>
                </a:lnTo>
                <a:cubicBezTo>
                  <a:pt x="6894" y="1547"/>
                  <a:pt x="6891" y="9283"/>
                  <a:pt x="6949" y="9632"/>
                </a:cubicBezTo>
                <a:cubicBezTo>
                  <a:pt x="6923" y="9834"/>
                  <a:pt x="8645" y="9997"/>
                  <a:pt x="10000" y="9991"/>
                </a:cubicBezTo>
                <a:lnTo>
                  <a:pt x="62" y="10004"/>
                </a:lnTo>
                <a:cubicBezTo>
                  <a:pt x="31" y="8409"/>
                  <a:pt x="98" y="1072"/>
                  <a:pt x="0" y="4"/>
                </a:cubicBezTo>
                <a:close/>
              </a:path>
            </a:pathLst>
          </a:custGeom>
          <a:solidFill>
            <a:srgbClr val="0039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7489445" y="5672093"/>
            <a:ext cx="4708523" cy="421061"/>
          </a:xfrm>
          <a:prstGeom prst="rect">
            <a:avLst/>
          </a:prstGeom>
          <a:gradFill flip="none" rotWithShape="1">
            <a:gsLst>
              <a:gs pos="0">
                <a:srgbClr val="AA0065">
                  <a:shade val="30000"/>
                  <a:satMod val="115000"/>
                </a:srgbClr>
              </a:gs>
              <a:gs pos="50000">
                <a:srgbClr val="AA0065">
                  <a:shade val="67500"/>
                  <a:satMod val="115000"/>
                </a:srgbClr>
              </a:gs>
              <a:gs pos="100000">
                <a:srgbClr val="AA0065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7637330" y="6112457"/>
            <a:ext cx="4174624" cy="723275"/>
            <a:chOff x="7646796" y="6098813"/>
            <a:chExt cx="4174624" cy="723275"/>
          </a:xfrm>
        </p:grpSpPr>
        <p:pic>
          <p:nvPicPr>
            <p:cNvPr id="14" name="Picture 10" descr="LOGO_IPNA_Blu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6796" y="6186597"/>
              <a:ext cx="581637" cy="581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8208157" y="6098813"/>
              <a:ext cx="3613263" cy="723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b="1" i="0" u="none" strike="noStrike" cap="none" normalizeH="0" baseline="0" dirty="0">
                  <a:ln>
                    <a:noFill/>
                  </a:ln>
                  <a:solidFill>
                    <a:srgbClr val="296DC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Pediatric Nephrology</a:t>
              </a:r>
              <a:endParaRPr kumimoji="0" lang="en-GB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Journal of the </a:t>
              </a:r>
              <a:b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en-GB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International Pediatric Nephrology Association</a:t>
              </a:r>
              <a:endPara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FB861B61-643E-7D14-D771-2A7BF1205723}"/>
              </a:ext>
            </a:extLst>
          </p:cNvPr>
          <p:cNvSpPr/>
          <p:nvPr userDrawn="1"/>
        </p:nvSpPr>
        <p:spPr>
          <a:xfrm>
            <a:off x="10265756" y="-25248"/>
            <a:ext cx="1935480" cy="1116814"/>
          </a:xfrm>
          <a:prstGeom prst="rect">
            <a:avLst/>
          </a:pr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9043F73-8834-4114-AD27-24C1BD0B05A6}"/>
              </a:ext>
            </a:extLst>
          </p:cNvPr>
          <p:cNvGrpSpPr/>
          <p:nvPr userDrawn="1"/>
        </p:nvGrpSpPr>
        <p:grpSpPr>
          <a:xfrm>
            <a:off x="10507067" y="138710"/>
            <a:ext cx="1613769" cy="780217"/>
            <a:chOff x="10446107" y="176810"/>
            <a:chExt cx="1613769" cy="780217"/>
          </a:xfrm>
        </p:grpSpPr>
        <p:sp>
          <p:nvSpPr>
            <p:cNvPr id="19" name="TextBox 18"/>
            <p:cNvSpPr txBox="1"/>
            <p:nvPr/>
          </p:nvSpPr>
          <p:spPr>
            <a:xfrm>
              <a:off x="10618401" y="433807"/>
              <a:ext cx="14414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solidFill>
                    <a:schemeClr val="bg1"/>
                  </a:solidFill>
                </a:rPr>
                <a:t>Article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0446107" y="176810"/>
              <a:ext cx="15930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solidFill>
                    <a:schemeClr val="bg1"/>
                  </a:solidFill>
                </a:rPr>
                <a:t>Original</a:t>
              </a:r>
            </a:p>
          </p:txBody>
        </p:sp>
      </p:grpSp>
      <p:sp>
        <p:nvSpPr>
          <p:cNvPr id="29" name="Flowchart: Stored Data 4">
            <a:extLst>
              <a:ext uri="{FF2B5EF4-FFF2-40B4-BE49-F238E27FC236}">
                <a16:creationId xmlns:a16="http://schemas.microsoft.com/office/drawing/2014/main" id="{17034CCF-1EDD-D498-AB89-09358AFA3492}"/>
              </a:ext>
            </a:extLst>
          </p:cNvPr>
          <p:cNvSpPr/>
          <p:nvPr userDrawn="1"/>
        </p:nvSpPr>
        <p:spPr>
          <a:xfrm rot="16200000" flipV="1">
            <a:off x="2885446" y="2269341"/>
            <a:ext cx="1695596" cy="7512401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0 h 9996"/>
              <a:gd name="connsiteX1" fmla="*/ 6799 w 10000"/>
              <a:gd name="connsiteY1" fmla="*/ 3842 h 9996"/>
              <a:gd name="connsiteX2" fmla="*/ 6949 w 10000"/>
              <a:gd name="connsiteY2" fmla="*/ 9633 h 9996"/>
              <a:gd name="connsiteX3" fmla="*/ 10000 w 10000"/>
              <a:gd name="connsiteY3" fmla="*/ 9992 h 9996"/>
              <a:gd name="connsiteX4" fmla="*/ 128 w 10000"/>
              <a:gd name="connsiteY4" fmla="*/ 9996 h 9996"/>
              <a:gd name="connsiteX5" fmla="*/ 0 w 10000"/>
              <a:gd name="connsiteY5" fmla="*/ 0 h 9996"/>
              <a:gd name="connsiteX0" fmla="*/ 0 w 9895"/>
              <a:gd name="connsiteY0" fmla="*/ 11 h 6156"/>
              <a:gd name="connsiteX1" fmla="*/ 6694 w 9895"/>
              <a:gd name="connsiteY1" fmla="*/ 0 h 6156"/>
              <a:gd name="connsiteX2" fmla="*/ 6844 w 9895"/>
              <a:gd name="connsiteY2" fmla="*/ 5793 h 6156"/>
              <a:gd name="connsiteX3" fmla="*/ 9895 w 9895"/>
              <a:gd name="connsiteY3" fmla="*/ 6152 h 6156"/>
              <a:gd name="connsiteX4" fmla="*/ 23 w 9895"/>
              <a:gd name="connsiteY4" fmla="*/ 6156 h 6156"/>
              <a:gd name="connsiteX5" fmla="*/ 0 w 9895"/>
              <a:gd name="connsiteY5" fmla="*/ 11 h 6156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1030 w 11007"/>
              <a:gd name="connsiteY4" fmla="*/ 10000 h 10000"/>
              <a:gd name="connsiteX5" fmla="*/ 0 w 11007"/>
              <a:gd name="connsiteY5" fmla="*/ 7 h 10000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23 w 11007"/>
              <a:gd name="connsiteY4" fmla="*/ 10000 h 10000"/>
              <a:gd name="connsiteX5" fmla="*/ 0 w 11007"/>
              <a:gd name="connsiteY5" fmla="*/ 7 h 10000"/>
              <a:gd name="connsiteX0" fmla="*/ 76 w 10988"/>
              <a:gd name="connsiteY0" fmla="*/ 45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76 w 10988"/>
              <a:gd name="connsiteY5" fmla="*/ 45 h 10000"/>
              <a:gd name="connsiteX0" fmla="*/ 16 w 10988"/>
              <a:gd name="connsiteY0" fmla="*/ 20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16 w 10988"/>
              <a:gd name="connsiteY5" fmla="*/ 20 h 10000"/>
              <a:gd name="connsiteX0" fmla="*/ 16 w 10988"/>
              <a:gd name="connsiteY0" fmla="*/ 0 h 9980"/>
              <a:gd name="connsiteX1" fmla="*/ 7753 w 10988"/>
              <a:gd name="connsiteY1" fmla="*/ 0 h 9980"/>
              <a:gd name="connsiteX2" fmla="*/ 7905 w 10988"/>
              <a:gd name="connsiteY2" fmla="*/ 9390 h 9980"/>
              <a:gd name="connsiteX3" fmla="*/ 10988 w 10988"/>
              <a:gd name="connsiteY3" fmla="*/ 9974 h 9980"/>
              <a:gd name="connsiteX4" fmla="*/ 4 w 10988"/>
              <a:gd name="connsiteY4" fmla="*/ 9980 h 9980"/>
              <a:gd name="connsiteX5" fmla="*/ 16 w 10988"/>
              <a:gd name="connsiteY5" fmla="*/ 0 h 9980"/>
              <a:gd name="connsiteX0" fmla="*/ 0 w 9985"/>
              <a:gd name="connsiteY0" fmla="*/ 0 h 9994"/>
              <a:gd name="connsiteX1" fmla="*/ 7041 w 9985"/>
              <a:gd name="connsiteY1" fmla="*/ 0 h 9994"/>
              <a:gd name="connsiteX2" fmla="*/ 7179 w 9985"/>
              <a:gd name="connsiteY2" fmla="*/ 9409 h 9994"/>
              <a:gd name="connsiteX3" fmla="*/ 9985 w 9985"/>
              <a:gd name="connsiteY3" fmla="*/ 9994 h 9994"/>
              <a:gd name="connsiteX4" fmla="*/ 11 w 9985"/>
              <a:gd name="connsiteY4" fmla="*/ 9987 h 9994"/>
              <a:gd name="connsiteX5" fmla="*/ 0 w 9985"/>
              <a:gd name="connsiteY5" fmla="*/ 0 h 9994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11 w 10000"/>
              <a:gd name="connsiteY4" fmla="*/ 9996 h 10000"/>
              <a:gd name="connsiteX5" fmla="*/ 0 w 10000"/>
              <a:gd name="connsiteY5" fmla="*/ 0 h 10000"/>
              <a:gd name="connsiteX0" fmla="*/ 35 w 10035"/>
              <a:gd name="connsiteY0" fmla="*/ 0 h 10009"/>
              <a:gd name="connsiteX1" fmla="*/ 7087 w 10035"/>
              <a:gd name="connsiteY1" fmla="*/ 0 h 10009"/>
              <a:gd name="connsiteX2" fmla="*/ 7225 w 10035"/>
              <a:gd name="connsiteY2" fmla="*/ 9415 h 10009"/>
              <a:gd name="connsiteX3" fmla="*/ 10035 w 10035"/>
              <a:gd name="connsiteY3" fmla="*/ 10000 h 10009"/>
              <a:gd name="connsiteX4" fmla="*/ 3 w 10035"/>
              <a:gd name="connsiteY4" fmla="*/ 10009 h 10009"/>
              <a:gd name="connsiteX5" fmla="*/ 35 w 10035"/>
              <a:gd name="connsiteY5" fmla="*/ 0 h 10009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66 w 10000"/>
              <a:gd name="connsiteY4" fmla="*/ 9989 h 10000"/>
              <a:gd name="connsiteX5" fmla="*/ 0 w 10000"/>
              <a:gd name="connsiteY5" fmla="*/ 0 h 10000"/>
              <a:gd name="connsiteX0" fmla="*/ 0 w 10000"/>
              <a:gd name="connsiteY0" fmla="*/ 0 h 10002"/>
              <a:gd name="connsiteX1" fmla="*/ 7052 w 10000"/>
              <a:gd name="connsiteY1" fmla="*/ 0 h 10002"/>
              <a:gd name="connsiteX2" fmla="*/ 7190 w 10000"/>
              <a:gd name="connsiteY2" fmla="*/ 9415 h 10002"/>
              <a:gd name="connsiteX3" fmla="*/ 10000 w 10000"/>
              <a:gd name="connsiteY3" fmla="*/ 10000 h 10002"/>
              <a:gd name="connsiteX4" fmla="*/ 23 w 10000"/>
              <a:gd name="connsiteY4" fmla="*/ 10002 h 10002"/>
              <a:gd name="connsiteX5" fmla="*/ 0 w 10000"/>
              <a:gd name="connsiteY5" fmla="*/ 0 h 10002"/>
              <a:gd name="connsiteX0" fmla="*/ 164 w 10164"/>
              <a:gd name="connsiteY0" fmla="*/ 0 h 10000"/>
              <a:gd name="connsiteX1" fmla="*/ 7216 w 10164"/>
              <a:gd name="connsiteY1" fmla="*/ 0 h 10000"/>
              <a:gd name="connsiteX2" fmla="*/ 7354 w 10164"/>
              <a:gd name="connsiteY2" fmla="*/ 9415 h 10000"/>
              <a:gd name="connsiteX3" fmla="*/ 10164 w 10164"/>
              <a:gd name="connsiteY3" fmla="*/ 10000 h 10000"/>
              <a:gd name="connsiteX4" fmla="*/ 2 w 10164"/>
              <a:gd name="connsiteY4" fmla="*/ 9999 h 10000"/>
              <a:gd name="connsiteX5" fmla="*/ 164 w 10164"/>
              <a:gd name="connsiteY5" fmla="*/ 0 h 10000"/>
              <a:gd name="connsiteX0" fmla="*/ 163 w 10163"/>
              <a:gd name="connsiteY0" fmla="*/ 0 h 10000"/>
              <a:gd name="connsiteX1" fmla="*/ 7215 w 10163"/>
              <a:gd name="connsiteY1" fmla="*/ 0 h 10000"/>
              <a:gd name="connsiteX2" fmla="*/ 7353 w 10163"/>
              <a:gd name="connsiteY2" fmla="*/ 9415 h 10000"/>
              <a:gd name="connsiteX3" fmla="*/ 10163 w 10163"/>
              <a:gd name="connsiteY3" fmla="*/ 10000 h 10000"/>
              <a:gd name="connsiteX4" fmla="*/ 1 w 10163"/>
              <a:gd name="connsiteY4" fmla="*/ 9999 h 10000"/>
              <a:gd name="connsiteX5" fmla="*/ 163 w 10163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3 h 10003"/>
              <a:gd name="connsiteX1" fmla="*/ 7335 w 10174"/>
              <a:gd name="connsiteY1" fmla="*/ 0 h 10003"/>
              <a:gd name="connsiteX2" fmla="*/ 7364 w 10174"/>
              <a:gd name="connsiteY2" fmla="*/ 9418 h 10003"/>
              <a:gd name="connsiteX3" fmla="*/ 10174 w 10174"/>
              <a:gd name="connsiteY3" fmla="*/ 10003 h 10003"/>
              <a:gd name="connsiteX4" fmla="*/ 12 w 10174"/>
              <a:gd name="connsiteY4" fmla="*/ 10002 h 10003"/>
              <a:gd name="connsiteX5" fmla="*/ 0 w 10174"/>
              <a:gd name="connsiteY5" fmla="*/ 3 h 10003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0 w 9613"/>
              <a:gd name="connsiteY0" fmla="*/ 3 h 10009"/>
              <a:gd name="connsiteX1" fmla="*/ 6785 w 9613"/>
              <a:gd name="connsiteY1" fmla="*/ 0 h 10009"/>
              <a:gd name="connsiteX2" fmla="*/ 6803 w 9613"/>
              <a:gd name="connsiteY2" fmla="*/ 9424 h 10009"/>
              <a:gd name="connsiteX3" fmla="*/ 9613 w 9613"/>
              <a:gd name="connsiteY3" fmla="*/ 10009 h 10009"/>
              <a:gd name="connsiteX4" fmla="*/ 95 w 9613"/>
              <a:gd name="connsiteY4" fmla="*/ 9998 h 10009"/>
              <a:gd name="connsiteX5" fmla="*/ 0 w 9613"/>
              <a:gd name="connsiteY5" fmla="*/ 3 h 10009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51 w 10051"/>
              <a:gd name="connsiteY0" fmla="*/ 3 h 10028"/>
              <a:gd name="connsiteX1" fmla="*/ 7109 w 10051"/>
              <a:gd name="connsiteY1" fmla="*/ 0 h 10028"/>
              <a:gd name="connsiteX2" fmla="*/ 7128 w 10051"/>
              <a:gd name="connsiteY2" fmla="*/ 9416 h 10028"/>
              <a:gd name="connsiteX3" fmla="*/ 10051 w 10051"/>
              <a:gd name="connsiteY3" fmla="*/ 10000 h 10028"/>
              <a:gd name="connsiteX4" fmla="*/ 0 w 10051"/>
              <a:gd name="connsiteY4" fmla="*/ 10028 h 10028"/>
              <a:gd name="connsiteX5" fmla="*/ 51 w 10051"/>
              <a:gd name="connsiteY5" fmla="*/ 3 h 10028"/>
              <a:gd name="connsiteX0" fmla="*/ 0 w 10065"/>
              <a:gd name="connsiteY0" fmla="*/ 3 h 10028"/>
              <a:gd name="connsiteX1" fmla="*/ 7123 w 10065"/>
              <a:gd name="connsiteY1" fmla="*/ 0 h 10028"/>
              <a:gd name="connsiteX2" fmla="*/ 7142 w 10065"/>
              <a:gd name="connsiteY2" fmla="*/ 9416 h 10028"/>
              <a:gd name="connsiteX3" fmla="*/ 10065 w 10065"/>
              <a:gd name="connsiteY3" fmla="*/ 10000 h 10028"/>
              <a:gd name="connsiteX4" fmla="*/ 14 w 10065"/>
              <a:gd name="connsiteY4" fmla="*/ 10028 h 10028"/>
              <a:gd name="connsiteX5" fmla="*/ 0 w 10065"/>
              <a:gd name="connsiteY5" fmla="*/ 3 h 10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65" h="10028">
                <a:moveTo>
                  <a:pt x="0" y="3"/>
                </a:moveTo>
                <a:lnTo>
                  <a:pt x="7123" y="0"/>
                </a:lnTo>
                <a:cubicBezTo>
                  <a:pt x="7114" y="2528"/>
                  <a:pt x="7133" y="8825"/>
                  <a:pt x="7142" y="9416"/>
                </a:cubicBezTo>
                <a:cubicBezTo>
                  <a:pt x="7117" y="9743"/>
                  <a:pt x="8449" y="10000"/>
                  <a:pt x="10065" y="10000"/>
                </a:cubicBezTo>
                <a:lnTo>
                  <a:pt x="14" y="10028"/>
                </a:lnTo>
                <a:cubicBezTo>
                  <a:pt x="7" y="7430"/>
                  <a:pt x="15" y="1749"/>
                  <a:pt x="0" y="3"/>
                </a:cubicBezTo>
                <a:close/>
              </a:path>
            </a:pathLst>
          </a:custGeom>
          <a:solidFill>
            <a:srgbClr val="0092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/>
          </a:p>
        </p:txBody>
      </p:sp>
    </p:spTree>
    <p:extLst>
      <p:ext uri="{BB962C8B-B14F-4D97-AF65-F5344CB8AC3E}">
        <p14:creationId xmlns:p14="http://schemas.microsoft.com/office/powerpoint/2010/main" val="3655088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Stored Data 4">
            <a:extLst>
              <a:ext uri="{FF2B5EF4-FFF2-40B4-BE49-F238E27FC236}">
                <a16:creationId xmlns:a16="http://schemas.microsoft.com/office/drawing/2014/main" id="{D150C2D2-09E4-F78B-7FA6-F42DD5FA59F4}"/>
              </a:ext>
            </a:extLst>
          </p:cNvPr>
          <p:cNvSpPr/>
          <p:nvPr userDrawn="1"/>
        </p:nvSpPr>
        <p:spPr>
          <a:xfrm rot="5400000">
            <a:off x="5283465" y="-5325515"/>
            <a:ext cx="1614236" cy="12214770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0 h 9996"/>
              <a:gd name="connsiteX1" fmla="*/ 7001 w 10056"/>
              <a:gd name="connsiteY1" fmla="*/ 1 h 9996"/>
              <a:gd name="connsiteX2" fmla="*/ 6988 w 10056"/>
              <a:gd name="connsiteY2" fmla="*/ 9624 h 9996"/>
              <a:gd name="connsiteX3" fmla="*/ 10056 w 10056"/>
              <a:gd name="connsiteY3" fmla="*/ 9983 h 9996"/>
              <a:gd name="connsiteX4" fmla="*/ 62 w 10056"/>
              <a:gd name="connsiteY4" fmla="*/ 9996 h 9996"/>
              <a:gd name="connsiteX5" fmla="*/ 0 w 10056"/>
              <a:gd name="connsiteY5" fmla="*/ 0 h 9996"/>
              <a:gd name="connsiteX0" fmla="*/ 0 w 10000"/>
              <a:gd name="connsiteY0" fmla="*/ 2 h 10002"/>
              <a:gd name="connsiteX1" fmla="*/ 6962 w 10000"/>
              <a:gd name="connsiteY1" fmla="*/ 0 h 10002"/>
              <a:gd name="connsiteX2" fmla="*/ 6949 w 10000"/>
              <a:gd name="connsiteY2" fmla="*/ 9630 h 10002"/>
              <a:gd name="connsiteX3" fmla="*/ 10000 w 10000"/>
              <a:gd name="connsiteY3" fmla="*/ 9989 h 10002"/>
              <a:gd name="connsiteX4" fmla="*/ 62 w 10000"/>
              <a:gd name="connsiteY4" fmla="*/ 10002 h 10002"/>
              <a:gd name="connsiteX5" fmla="*/ 0 w 10000"/>
              <a:gd name="connsiteY5" fmla="*/ 2 h 10002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6927" y="0"/>
                </a:lnTo>
                <a:cubicBezTo>
                  <a:pt x="6894" y="1547"/>
                  <a:pt x="6891" y="9283"/>
                  <a:pt x="6949" y="9632"/>
                </a:cubicBezTo>
                <a:cubicBezTo>
                  <a:pt x="6923" y="9834"/>
                  <a:pt x="8645" y="9997"/>
                  <a:pt x="10000" y="9991"/>
                </a:cubicBezTo>
                <a:lnTo>
                  <a:pt x="62" y="10004"/>
                </a:lnTo>
                <a:cubicBezTo>
                  <a:pt x="31" y="8409"/>
                  <a:pt x="98" y="1072"/>
                  <a:pt x="0" y="4"/>
                </a:cubicBezTo>
                <a:close/>
              </a:path>
            </a:pathLst>
          </a:cu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7490690" y="5672093"/>
            <a:ext cx="4702823" cy="421061"/>
          </a:xfrm>
          <a:prstGeom prst="rect">
            <a:avLst/>
          </a:prstGeom>
          <a:solidFill>
            <a:srgbClr val="0092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7637330" y="6112457"/>
            <a:ext cx="4174624" cy="723275"/>
            <a:chOff x="7646796" y="6098813"/>
            <a:chExt cx="4174624" cy="723275"/>
          </a:xfrm>
        </p:grpSpPr>
        <p:pic>
          <p:nvPicPr>
            <p:cNvPr id="14" name="Picture 10" descr="LOGO_IPNA_Blu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6796" y="6186597"/>
              <a:ext cx="581637" cy="581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8208157" y="6098813"/>
              <a:ext cx="3613263" cy="723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b="1" i="0" u="none" strike="noStrike" cap="none" normalizeH="0" baseline="0" dirty="0">
                  <a:ln>
                    <a:noFill/>
                  </a:ln>
                  <a:solidFill>
                    <a:srgbClr val="296DC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Pediatric Nephrology</a:t>
              </a:r>
              <a:endParaRPr kumimoji="0" lang="en-GB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Journal of the </a:t>
              </a:r>
              <a:b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en-GB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International Pediatric Nephrology Association</a:t>
              </a:r>
              <a:endPara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FB861B61-643E-7D14-D771-2A7BF1205723}"/>
              </a:ext>
            </a:extLst>
          </p:cNvPr>
          <p:cNvSpPr/>
          <p:nvPr userDrawn="1"/>
        </p:nvSpPr>
        <p:spPr>
          <a:xfrm>
            <a:off x="10209747" y="-31269"/>
            <a:ext cx="1992085" cy="1120316"/>
          </a:xfrm>
          <a:prstGeom prst="rect">
            <a:avLst/>
          </a:prstGeom>
          <a:solidFill>
            <a:srgbClr val="0039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10624932" y="241626"/>
            <a:ext cx="1441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Review</a:t>
            </a:r>
          </a:p>
        </p:txBody>
      </p:sp>
      <p:sp>
        <p:nvSpPr>
          <p:cNvPr id="29" name="Flowchart: Stored Data 4">
            <a:extLst>
              <a:ext uri="{FF2B5EF4-FFF2-40B4-BE49-F238E27FC236}">
                <a16:creationId xmlns:a16="http://schemas.microsoft.com/office/drawing/2014/main" id="{17034CCF-1EDD-D498-AB89-09358AFA3492}"/>
              </a:ext>
            </a:extLst>
          </p:cNvPr>
          <p:cNvSpPr/>
          <p:nvPr userDrawn="1"/>
        </p:nvSpPr>
        <p:spPr>
          <a:xfrm rot="16200000" flipV="1">
            <a:off x="2901409" y="2274353"/>
            <a:ext cx="1684645" cy="7491425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0 h 9996"/>
              <a:gd name="connsiteX1" fmla="*/ 6799 w 10000"/>
              <a:gd name="connsiteY1" fmla="*/ 3842 h 9996"/>
              <a:gd name="connsiteX2" fmla="*/ 6949 w 10000"/>
              <a:gd name="connsiteY2" fmla="*/ 9633 h 9996"/>
              <a:gd name="connsiteX3" fmla="*/ 10000 w 10000"/>
              <a:gd name="connsiteY3" fmla="*/ 9992 h 9996"/>
              <a:gd name="connsiteX4" fmla="*/ 128 w 10000"/>
              <a:gd name="connsiteY4" fmla="*/ 9996 h 9996"/>
              <a:gd name="connsiteX5" fmla="*/ 0 w 10000"/>
              <a:gd name="connsiteY5" fmla="*/ 0 h 9996"/>
              <a:gd name="connsiteX0" fmla="*/ 0 w 9895"/>
              <a:gd name="connsiteY0" fmla="*/ 11 h 6156"/>
              <a:gd name="connsiteX1" fmla="*/ 6694 w 9895"/>
              <a:gd name="connsiteY1" fmla="*/ 0 h 6156"/>
              <a:gd name="connsiteX2" fmla="*/ 6844 w 9895"/>
              <a:gd name="connsiteY2" fmla="*/ 5793 h 6156"/>
              <a:gd name="connsiteX3" fmla="*/ 9895 w 9895"/>
              <a:gd name="connsiteY3" fmla="*/ 6152 h 6156"/>
              <a:gd name="connsiteX4" fmla="*/ 23 w 9895"/>
              <a:gd name="connsiteY4" fmla="*/ 6156 h 6156"/>
              <a:gd name="connsiteX5" fmla="*/ 0 w 9895"/>
              <a:gd name="connsiteY5" fmla="*/ 11 h 6156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1030 w 11007"/>
              <a:gd name="connsiteY4" fmla="*/ 10000 h 10000"/>
              <a:gd name="connsiteX5" fmla="*/ 0 w 11007"/>
              <a:gd name="connsiteY5" fmla="*/ 7 h 10000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23 w 11007"/>
              <a:gd name="connsiteY4" fmla="*/ 10000 h 10000"/>
              <a:gd name="connsiteX5" fmla="*/ 0 w 11007"/>
              <a:gd name="connsiteY5" fmla="*/ 7 h 10000"/>
              <a:gd name="connsiteX0" fmla="*/ 76 w 10988"/>
              <a:gd name="connsiteY0" fmla="*/ 45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76 w 10988"/>
              <a:gd name="connsiteY5" fmla="*/ 45 h 10000"/>
              <a:gd name="connsiteX0" fmla="*/ 16 w 10988"/>
              <a:gd name="connsiteY0" fmla="*/ 20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16 w 10988"/>
              <a:gd name="connsiteY5" fmla="*/ 20 h 10000"/>
              <a:gd name="connsiteX0" fmla="*/ 16 w 10988"/>
              <a:gd name="connsiteY0" fmla="*/ 0 h 9980"/>
              <a:gd name="connsiteX1" fmla="*/ 7753 w 10988"/>
              <a:gd name="connsiteY1" fmla="*/ 0 h 9980"/>
              <a:gd name="connsiteX2" fmla="*/ 7905 w 10988"/>
              <a:gd name="connsiteY2" fmla="*/ 9390 h 9980"/>
              <a:gd name="connsiteX3" fmla="*/ 10988 w 10988"/>
              <a:gd name="connsiteY3" fmla="*/ 9974 h 9980"/>
              <a:gd name="connsiteX4" fmla="*/ 4 w 10988"/>
              <a:gd name="connsiteY4" fmla="*/ 9980 h 9980"/>
              <a:gd name="connsiteX5" fmla="*/ 16 w 10988"/>
              <a:gd name="connsiteY5" fmla="*/ 0 h 9980"/>
              <a:gd name="connsiteX0" fmla="*/ 0 w 9985"/>
              <a:gd name="connsiteY0" fmla="*/ 0 h 9994"/>
              <a:gd name="connsiteX1" fmla="*/ 7041 w 9985"/>
              <a:gd name="connsiteY1" fmla="*/ 0 h 9994"/>
              <a:gd name="connsiteX2" fmla="*/ 7179 w 9985"/>
              <a:gd name="connsiteY2" fmla="*/ 9409 h 9994"/>
              <a:gd name="connsiteX3" fmla="*/ 9985 w 9985"/>
              <a:gd name="connsiteY3" fmla="*/ 9994 h 9994"/>
              <a:gd name="connsiteX4" fmla="*/ 11 w 9985"/>
              <a:gd name="connsiteY4" fmla="*/ 9987 h 9994"/>
              <a:gd name="connsiteX5" fmla="*/ 0 w 9985"/>
              <a:gd name="connsiteY5" fmla="*/ 0 h 9994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11 w 10000"/>
              <a:gd name="connsiteY4" fmla="*/ 9996 h 10000"/>
              <a:gd name="connsiteX5" fmla="*/ 0 w 10000"/>
              <a:gd name="connsiteY5" fmla="*/ 0 h 10000"/>
              <a:gd name="connsiteX0" fmla="*/ 35 w 10035"/>
              <a:gd name="connsiteY0" fmla="*/ 0 h 10009"/>
              <a:gd name="connsiteX1" fmla="*/ 7087 w 10035"/>
              <a:gd name="connsiteY1" fmla="*/ 0 h 10009"/>
              <a:gd name="connsiteX2" fmla="*/ 7225 w 10035"/>
              <a:gd name="connsiteY2" fmla="*/ 9415 h 10009"/>
              <a:gd name="connsiteX3" fmla="*/ 10035 w 10035"/>
              <a:gd name="connsiteY3" fmla="*/ 10000 h 10009"/>
              <a:gd name="connsiteX4" fmla="*/ 3 w 10035"/>
              <a:gd name="connsiteY4" fmla="*/ 10009 h 10009"/>
              <a:gd name="connsiteX5" fmla="*/ 35 w 10035"/>
              <a:gd name="connsiteY5" fmla="*/ 0 h 10009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66 w 10000"/>
              <a:gd name="connsiteY4" fmla="*/ 9989 h 10000"/>
              <a:gd name="connsiteX5" fmla="*/ 0 w 10000"/>
              <a:gd name="connsiteY5" fmla="*/ 0 h 10000"/>
              <a:gd name="connsiteX0" fmla="*/ 0 w 10000"/>
              <a:gd name="connsiteY0" fmla="*/ 0 h 10002"/>
              <a:gd name="connsiteX1" fmla="*/ 7052 w 10000"/>
              <a:gd name="connsiteY1" fmla="*/ 0 h 10002"/>
              <a:gd name="connsiteX2" fmla="*/ 7190 w 10000"/>
              <a:gd name="connsiteY2" fmla="*/ 9415 h 10002"/>
              <a:gd name="connsiteX3" fmla="*/ 10000 w 10000"/>
              <a:gd name="connsiteY3" fmla="*/ 10000 h 10002"/>
              <a:gd name="connsiteX4" fmla="*/ 23 w 10000"/>
              <a:gd name="connsiteY4" fmla="*/ 10002 h 10002"/>
              <a:gd name="connsiteX5" fmla="*/ 0 w 10000"/>
              <a:gd name="connsiteY5" fmla="*/ 0 h 10002"/>
              <a:gd name="connsiteX0" fmla="*/ 164 w 10164"/>
              <a:gd name="connsiteY0" fmla="*/ 0 h 10000"/>
              <a:gd name="connsiteX1" fmla="*/ 7216 w 10164"/>
              <a:gd name="connsiteY1" fmla="*/ 0 h 10000"/>
              <a:gd name="connsiteX2" fmla="*/ 7354 w 10164"/>
              <a:gd name="connsiteY2" fmla="*/ 9415 h 10000"/>
              <a:gd name="connsiteX3" fmla="*/ 10164 w 10164"/>
              <a:gd name="connsiteY3" fmla="*/ 10000 h 10000"/>
              <a:gd name="connsiteX4" fmla="*/ 2 w 10164"/>
              <a:gd name="connsiteY4" fmla="*/ 9999 h 10000"/>
              <a:gd name="connsiteX5" fmla="*/ 164 w 10164"/>
              <a:gd name="connsiteY5" fmla="*/ 0 h 10000"/>
              <a:gd name="connsiteX0" fmla="*/ 163 w 10163"/>
              <a:gd name="connsiteY0" fmla="*/ 0 h 10000"/>
              <a:gd name="connsiteX1" fmla="*/ 7215 w 10163"/>
              <a:gd name="connsiteY1" fmla="*/ 0 h 10000"/>
              <a:gd name="connsiteX2" fmla="*/ 7353 w 10163"/>
              <a:gd name="connsiteY2" fmla="*/ 9415 h 10000"/>
              <a:gd name="connsiteX3" fmla="*/ 10163 w 10163"/>
              <a:gd name="connsiteY3" fmla="*/ 10000 h 10000"/>
              <a:gd name="connsiteX4" fmla="*/ 1 w 10163"/>
              <a:gd name="connsiteY4" fmla="*/ 9999 h 10000"/>
              <a:gd name="connsiteX5" fmla="*/ 163 w 10163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3 h 10003"/>
              <a:gd name="connsiteX1" fmla="*/ 7335 w 10174"/>
              <a:gd name="connsiteY1" fmla="*/ 0 h 10003"/>
              <a:gd name="connsiteX2" fmla="*/ 7364 w 10174"/>
              <a:gd name="connsiteY2" fmla="*/ 9418 h 10003"/>
              <a:gd name="connsiteX3" fmla="*/ 10174 w 10174"/>
              <a:gd name="connsiteY3" fmla="*/ 10003 h 10003"/>
              <a:gd name="connsiteX4" fmla="*/ 12 w 10174"/>
              <a:gd name="connsiteY4" fmla="*/ 10002 h 10003"/>
              <a:gd name="connsiteX5" fmla="*/ 0 w 10174"/>
              <a:gd name="connsiteY5" fmla="*/ 3 h 10003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0 w 9613"/>
              <a:gd name="connsiteY0" fmla="*/ 3 h 10009"/>
              <a:gd name="connsiteX1" fmla="*/ 6785 w 9613"/>
              <a:gd name="connsiteY1" fmla="*/ 0 h 10009"/>
              <a:gd name="connsiteX2" fmla="*/ 6803 w 9613"/>
              <a:gd name="connsiteY2" fmla="*/ 9424 h 10009"/>
              <a:gd name="connsiteX3" fmla="*/ 9613 w 9613"/>
              <a:gd name="connsiteY3" fmla="*/ 10009 h 10009"/>
              <a:gd name="connsiteX4" fmla="*/ 95 w 9613"/>
              <a:gd name="connsiteY4" fmla="*/ 9998 h 10009"/>
              <a:gd name="connsiteX5" fmla="*/ 0 w 9613"/>
              <a:gd name="connsiteY5" fmla="*/ 3 h 10009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0" y="3"/>
                </a:moveTo>
                <a:lnTo>
                  <a:pt x="7058" y="0"/>
                </a:lnTo>
                <a:cubicBezTo>
                  <a:pt x="7049" y="2528"/>
                  <a:pt x="7068" y="8825"/>
                  <a:pt x="7077" y="9416"/>
                </a:cubicBezTo>
                <a:cubicBezTo>
                  <a:pt x="7052" y="9743"/>
                  <a:pt x="8384" y="10000"/>
                  <a:pt x="10000" y="10000"/>
                </a:cubicBezTo>
                <a:lnTo>
                  <a:pt x="14" y="9999"/>
                </a:lnTo>
                <a:cubicBezTo>
                  <a:pt x="7" y="7401"/>
                  <a:pt x="15" y="1749"/>
                  <a:pt x="0" y="3"/>
                </a:cubicBezTo>
                <a:close/>
              </a:path>
            </a:pathLst>
          </a:cu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0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ducational Re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Stored Data 4">
            <a:extLst>
              <a:ext uri="{FF2B5EF4-FFF2-40B4-BE49-F238E27FC236}">
                <a16:creationId xmlns:a16="http://schemas.microsoft.com/office/drawing/2014/main" id="{D150C2D2-09E4-F78B-7FA6-F42DD5FA59F4}"/>
              </a:ext>
            </a:extLst>
          </p:cNvPr>
          <p:cNvSpPr/>
          <p:nvPr userDrawn="1"/>
        </p:nvSpPr>
        <p:spPr>
          <a:xfrm rot="5400000">
            <a:off x="5283465" y="-5325515"/>
            <a:ext cx="1614236" cy="12214770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0 h 9996"/>
              <a:gd name="connsiteX1" fmla="*/ 7001 w 10056"/>
              <a:gd name="connsiteY1" fmla="*/ 1 h 9996"/>
              <a:gd name="connsiteX2" fmla="*/ 6988 w 10056"/>
              <a:gd name="connsiteY2" fmla="*/ 9624 h 9996"/>
              <a:gd name="connsiteX3" fmla="*/ 10056 w 10056"/>
              <a:gd name="connsiteY3" fmla="*/ 9983 h 9996"/>
              <a:gd name="connsiteX4" fmla="*/ 62 w 10056"/>
              <a:gd name="connsiteY4" fmla="*/ 9996 h 9996"/>
              <a:gd name="connsiteX5" fmla="*/ 0 w 10056"/>
              <a:gd name="connsiteY5" fmla="*/ 0 h 9996"/>
              <a:gd name="connsiteX0" fmla="*/ 0 w 10000"/>
              <a:gd name="connsiteY0" fmla="*/ 2 h 10002"/>
              <a:gd name="connsiteX1" fmla="*/ 6962 w 10000"/>
              <a:gd name="connsiteY1" fmla="*/ 0 h 10002"/>
              <a:gd name="connsiteX2" fmla="*/ 6949 w 10000"/>
              <a:gd name="connsiteY2" fmla="*/ 9630 h 10002"/>
              <a:gd name="connsiteX3" fmla="*/ 10000 w 10000"/>
              <a:gd name="connsiteY3" fmla="*/ 9989 h 10002"/>
              <a:gd name="connsiteX4" fmla="*/ 62 w 10000"/>
              <a:gd name="connsiteY4" fmla="*/ 10002 h 10002"/>
              <a:gd name="connsiteX5" fmla="*/ 0 w 10000"/>
              <a:gd name="connsiteY5" fmla="*/ 2 h 10002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6927" y="0"/>
                </a:lnTo>
                <a:cubicBezTo>
                  <a:pt x="6894" y="1547"/>
                  <a:pt x="6891" y="9283"/>
                  <a:pt x="6949" y="9632"/>
                </a:cubicBezTo>
                <a:cubicBezTo>
                  <a:pt x="6923" y="9834"/>
                  <a:pt x="8645" y="9997"/>
                  <a:pt x="10000" y="9991"/>
                </a:cubicBezTo>
                <a:lnTo>
                  <a:pt x="62" y="10004"/>
                </a:lnTo>
                <a:cubicBezTo>
                  <a:pt x="31" y="8409"/>
                  <a:pt x="98" y="1072"/>
                  <a:pt x="0" y="4"/>
                </a:cubicBezTo>
                <a:close/>
              </a:path>
            </a:pathLst>
          </a:cu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7490690" y="5672093"/>
            <a:ext cx="4702823" cy="421061"/>
          </a:xfrm>
          <a:prstGeom prst="rect">
            <a:avLst/>
          </a:prstGeom>
          <a:solidFill>
            <a:srgbClr val="003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7637330" y="6112457"/>
            <a:ext cx="4174624" cy="723275"/>
            <a:chOff x="7646796" y="6098813"/>
            <a:chExt cx="4174624" cy="723275"/>
          </a:xfrm>
        </p:grpSpPr>
        <p:pic>
          <p:nvPicPr>
            <p:cNvPr id="14" name="Picture 10" descr="LOGO_IPNA_Blu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6796" y="6186597"/>
              <a:ext cx="581637" cy="581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8208157" y="6098813"/>
              <a:ext cx="3613263" cy="723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b="1" i="0" u="none" strike="noStrike" cap="none" normalizeH="0" baseline="0" dirty="0">
                  <a:ln>
                    <a:noFill/>
                  </a:ln>
                  <a:solidFill>
                    <a:srgbClr val="296DC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Pediatric Nephrology</a:t>
              </a:r>
              <a:endParaRPr kumimoji="0" lang="en-GB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Journal of the </a:t>
              </a:r>
              <a:b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en-GB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International Pediatric Nephrology Association</a:t>
              </a:r>
              <a:endPara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FB861B61-643E-7D14-D771-2A7BF1205723}"/>
              </a:ext>
            </a:extLst>
          </p:cNvPr>
          <p:cNvSpPr/>
          <p:nvPr userDrawn="1"/>
        </p:nvSpPr>
        <p:spPr>
          <a:xfrm>
            <a:off x="10199915" y="-25248"/>
            <a:ext cx="2002971" cy="1115452"/>
          </a:xfrm>
          <a:prstGeom prst="rect">
            <a:avLst/>
          </a:prstGeom>
          <a:solidFill>
            <a:srgbClr val="AA006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9043F73-8834-4114-AD27-24C1BD0B05A6}"/>
              </a:ext>
            </a:extLst>
          </p:cNvPr>
          <p:cNvGrpSpPr/>
          <p:nvPr userDrawn="1"/>
        </p:nvGrpSpPr>
        <p:grpSpPr>
          <a:xfrm>
            <a:off x="10273494" y="138710"/>
            <a:ext cx="1935480" cy="780217"/>
            <a:chOff x="10212534" y="176810"/>
            <a:chExt cx="1935480" cy="780217"/>
          </a:xfrm>
        </p:grpSpPr>
        <p:sp>
          <p:nvSpPr>
            <p:cNvPr id="19" name="TextBox 18"/>
            <p:cNvSpPr txBox="1"/>
            <p:nvPr/>
          </p:nvSpPr>
          <p:spPr>
            <a:xfrm>
              <a:off x="10618401" y="433807"/>
              <a:ext cx="14414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solidFill>
                    <a:schemeClr val="bg1"/>
                  </a:solidFill>
                </a:rPr>
                <a:t>Review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0212534" y="176810"/>
              <a:ext cx="19354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solidFill>
                    <a:schemeClr val="bg1"/>
                  </a:solidFill>
                </a:rPr>
                <a:t>Educational</a:t>
              </a:r>
            </a:p>
          </p:txBody>
        </p:sp>
      </p:grpSp>
      <p:sp>
        <p:nvSpPr>
          <p:cNvPr id="29" name="Flowchart: Stored Data 4">
            <a:extLst>
              <a:ext uri="{FF2B5EF4-FFF2-40B4-BE49-F238E27FC236}">
                <a16:creationId xmlns:a16="http://schemas.microsoft.com/office/drawing/2014/main" id="{17034CCF-1EDD-D498-AB89-09358AFA3492}"/>
              </a:ext>
            </a:extLst>
          </p:cNvPr>
          <p:cNvSpPr/>
          <p:nvPr userDrawn="1"/>
        </p:nvSpPr>
        <p:spPr>
          <a:xfrm rot="16200000" flipV="1">
            <a:off x="2895934" y="2279828"/>
            <a:ext cx="1695595" cy="7491425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0 h 9996"/>
              <a:gd name="connsiteX1" fmla="*/ 6799 w 10000"/>
              <a:gd name="connsiteY1" fmla="*/ 3842 h 9996"/>
              <a:gd name="connsiteX2" fmla="*/ 6949 w 10000"/>
              <a:gd name="connsiteY2" fmla="*/ 9633 h 9996"/>
              <a:gd name="connsiteX3" fmla="*/ 10000 w 10000"/>
              <a:gd name="connsiteY3" fmla="*/ 9992 h 9996"/>
              <a:gd name="connsiteX4" fmla="*/ 128 w 10000"/>
              <a:gd name="connsiteY4" fmla="*/ 9996 h 9996"/>
              <a:gd name="connsiteX5" fmla="*/ 0 w 10000"/>
              <a:gd name="connsiteY5" fmla="*/ 0 h 9996"/>
              <a:gd name="connsiteX0" fmla="*/ 0 w 9895"/>
              <a:gd name="connsiteY0" fmla="*/ 11 h 6156"/>
              <a:gd name="connsiteX1" fmla="*/ 6694 w 9895"/>
              <a:gd name="connsiteY1" fmla="*/ 0 h 6156"/>
              <a:gd name="connsiteX2" fmla="*/ 6844 w 9895"/>
              <a:gd name="connsiteY2" fmla="*/ 5793 h 6156"/>
              <a:gd name="connsiteX3" fmla="*/ 9895 w 9895"/>
              <a:gd name="connsiteY3" fmla="*/ 6152 h 6156"/>
              <a:gd name="connsiteX4" fmla="*/ 23 w 9895"/>
              <a:gd name="connsiteY4" fmla="*/ 6156 h 6156"/>
              <a:gd name="connsiteX5" fmla="*/ 0 w 9895"/>
              <a:gd name="connsiteY5" fmla="*/ 11 h 6156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1030 w 11007"/>
              <a:gd name="connsiteY4" fmla="*/ 10000 h 10000"/>
              <a:gd name="connsiteX5" fmla="*/ 0 w 11007"/>
              <a:gd name="connsiteY5" fmla="*/ 7 h 10000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23 w 11007"/>
              <a:gd name="connsiteY4" fmla="*/ 10000 h 10000"/>
              <a:gd name="connsiteX5" fmla="*/ 0 w 11007"/>
              <a:gd name="connsiteY5" fmla="*/ 7 h 10000"/>
              <a:gd name="connsiteX0" fmla="*/ 76 w 10988"/>
              <a:gd name="connsiteY0" fmla="*/ 45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76 w 10988"/>
              <a:gd name="connsiteY5" fmla="*/ 45 h 10000"/>
              <a:gd name="connsiteX0" fmla="*/ 16 w 10988"/>
              <a:gd name="connsiteY0" fmla="*/ 20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16 w 10988"/>
              <a:gd name="connsiteY5" fmla="*/ 20 h 10000"/>
              <a:gd name="connsiteX0" fmla="*/ 16 w 10988"/>
              <a:gd name="connsiteY0" fmla="*/ 0 h 9980"/>
              <a:gd name="connsiteX1" fmla="*/ 7753 w 10988"/>
              <a:gd name="connsiteY1" fmla="*/ 0 h 9980"/>
              <a:gd name="connsiteX2" fmla="*/ 7905 w 10988"/>
              <a:gd name="connsiteY2" fmla="*/ 9390 h 9980"/>
              <a:gd name="connsiteX3" fmla="*/ 10988 w 10988"/>
              <a:gd name="connsiteY3" fmla="*/ 9974 h 9980"/>
              <a:gd name="connsiteX4" fmla="*/ 4 w 10988"/>
              <a:gd name="connsiteY4" fmla="*/ 9980 h 9980"/>
              <a:gd name="connsiteX5" fmla="*/ 16 w 10988"/>
              <a:gd name="connsiteY5" fmla="*/ 0 h 9980"/>
              <a:gd name="connsiteX0" fmla="*/ 0 w 9985"/>
              <a:gd name="connsiteY0" fmla="*/ 0 h 9994"/>
              <a:gd name="connsiteX1" fmla="*/ 7041 w 9985"/>
              <a:gd name="connsiteY1" fmla="*/ 0 h 9994"/>
              <a:gd name="connsiteX2" fmla="*/ 7179 w 9985"/>
              <a:gd name="connsiteY2" fmla="*/ 9409 h 9994"/>
              <a:gd name="connsiteX3" fmla="*/ 9985 w 9985"/>
              <a:gd name="connsiteY3" fmla="*/ 9994 h 9994"/>
              <a:gd name="connsiteX4" fmla="*/ 11 w 9985"/>
              <a:gd name="connsiteY4" fmla="*/ 9987 h 9994"/>
              <a:gd name="connsiteX5" fmla="*/ 0 w 9985"/>
              <a:gd name="connsiteY5" fmla="*/ 0 h 9994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11 w 10000"/>
              <a:gd name="connsiteY4" fmla="*/ 9996 h 10000"/>
              <a:gd name="connsiteX5" fmla="*/ 0 w 10000"/>
              <a:gd name="connsiteY5" fmla="*/ 0 h 10000"/>
              <a:gd name="connsiteX0" fmla="*/ 35 w 10035"/>
              <a:gd name="connsiteY0" fmla="*/ 0 h 10009"/>
              <a:gd name="connsiteX1" fmla="*/ 7087 w 10035"/>
              <a:gd name="connsiteY1" fmla="*/ 0 h 10009"/>
              <a:gd name="connsiteX2" fmla="*/ 7225 w 10035"/>
              <a:gd name="connsiteY2" fmla="*/ 9415 h 10009"/>
              <a:gd name="connsiteX3" fmla="*/ 10035 w 10035"/>
              <a:gd name="connsiteY3" fmla="*/ 10000 h 10009"/>
              <a:gd name="connsiteX4" fmla="*/ 3 w 10035"/>
              <a:gd name="connsiteY4" fmla="*/ 10009 h 10009"/>
              <a:gd name="connsiteX5" fmla="*/ 35 w 10035"/>
              <a:gd name="connsiteY5" fmla="*/ 0 h 10009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66 w 10000"/>
              <a:gd name="connsiteY4" fmla="*/ 9989 h 10000"/>
              <a:gd name="connsiteX5" fmla="*/ 0 w 10000"/>
              <a:gd name="connsiteY5" fmla="*/ 0 h 10000"/>
              <a:gd name="connsiteX0" fmla="*/ 0 w 10000"/>
              <a:gd name="connsiteY0" fmla="*/ 0 h 10002"/>
              <a:gd name="connsiteX1" fmla="*/ 7052 w 10000"/>
              <a:gd name="connsiteY1" fmla="*/ 0 h 10002"/>
              <a:gd name="connsiteX2" fmla="*/ 7190 w 10000"/>
              <a:gd name="connsiteY2" fmla="*/ 9415 h 10002"/>
              <a:gd name="connsiteX3" fmla="*/ 10000 w 10000"/>
              <a:gd name="connsiteY3" fmla="*/ 10000 h 10002"/>
              <a:gd name="connsiteX4" fmla="*/ 23 w 10000"/>
              <a:gd name="connsiteY4" fmla="*/ 10002 h 10002"/>
              <a:gd name="connsiteX5" fmla="*/ 0 w 10000"/>
              <a:gd name="connsiteY5" fmla="*/ 0 h 10002"/>
              <a:gd name="connsiteX0" fmla="*/ 164 w 10164"/>
              <a:gd name="connsiteY0" fmla="*/ 0 h 10000"/>
              <a:gd name="connsiteX1" fmla="*/ 7216 w 10164"/>
              <a:gd name="connsiteY1" fmla="*/ 0 h 10000"/>
              <a:gd name="connsiteX2" fmla="*/ 7354 w 10164"/>
              <a:gd name="connsiteY2" fmla="*/ 9415 h 10000"/>
              <a:gd name="connsiteX3" fmla="*/ 10164 w 10164"/>
              <a:gd name="connsiteY3" fmla="*/ 10000 h 10000"/>
              <a:gd name="connsiteX4" fmla="*/ 2 w 10164"/>
              <a:gd name="connsiteY4" fmla="*/ 9999 h 10000"/>
              <a:gd name="connsiteX5" fmla="*/ 164 w 10164"/>
              <a:gd name="connsiteY5" fmla="*/ 0 h 10000"/>
              <a:gd name="connsiteX0" fmla="*/ 163 w 10163"/>
              <a:gd name="connsiteY0" fmla="*/ 0 h 10000"/>
              <a:gd name="connsiteX1" fmla="*/ 7215 w 10163"/>
              <a:gd name="connsiteY1" fmla="*/ 0 h 10000"/>
              <a:gd name="connsiteX2" fmla="*/ 7353 w 10163"/>
              <a:gd name="connsiteY2" fmla="*/ 9415 h 10000"/>
              <a:gd name="connsiteX3" fmla="*/ 10163 w 10163"/>
              <a:gd name="connsiteY3" fmla="*/ 10000 h 10000"/>
              <a:gd name="connsiteX4" fmla="*/ 1 w 10163"/>
              <a:gd name="connsiteY4" fmla="*/ 9999 h 10000"/>
              <a:gd name="connsiteX5" fmla="*/ 163 w 10163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3 h 10003"/>
              <a:gd name="connsiteX1" fmla="*/ 7335 w 10174"/>
              <a:gd name="connsiteY1" fmla="*/ 0 h 10003"/>
              <a:gd name="connsiteX2" fmla="*/ 7364 w 10174"/>
              <a:gd name="connsiteY2" fmla="*/ 9418 h 10003"/>
              <a:gd name="connsiteX3" fmla="*/ 10174 w 10174"/>
              <a:gd name="connsiteY3" fmla="*/ 10003 h 10003"/>
              <a:gd name="connsiteX4" fmla="*/ 12 w 10174"/>
              <a:gd name="connsiteY4" fmla="*/ 10002 h 10003"/>
              <a:gd name="connsiteX5" fmla="*/ 0 w 10174"/>
              <a:gd name="connsiteY5" fmla="*/ 3 h 10003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0 w 9613"/>
              <a:gd name="connsiteY0" fmla="*/ 3 h 10009"/>
              <a:gd name="connsiteX1" fmla="*/ 6785 w 9613"/>
              <a:gd name="connsiteY1" fmla="*/ 0 h 10009"/>
              <a:gd name="connsiteX2" fmla="*/ 6803 w 9613"/>
              <a:gd name="connsiteY2" fmla="*/ 9424 h 10009"/>
              <a:gd name="connsiteX3" fmla="*/ 9613 w 9613"/>
              <a:gd name="connsiteY3" fmla="*/ 10009 h 10009"/>
              <a:gd name="connsiteX4" fmla="*/ 95 w 9613"/>
              <a:gd name="connsiteY4" fmla="*/ 9998 h 10009"/>
              <a:gd name="connsiteX5" fmla="*/ 0 w 9613"/>
              <a:gd name="connsiteY5" fmla="*/ 3 h 10009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  <a:gd name="connsiteX0" fmla="*/ 18 w 10018"/>
              <a:gd name="connsiteY0" fmla="*/ 3 h 10000"/>
              <a:gd name="connsiteX1" fmla="*/ 7076 w 10018"/>
              <a:gd name="connsiteY1" fmla="*/ 0 h 10000"/>
              <a:gd name="connsiteX2" fmla="*/ 7095 w 10018"/>
              <a:gd name="connsiteY2" fmla="*/ 9416 h 10000"/>
              <a:gd name="connsiteX3" fmla="*/ 10018 w 10018"/>
              <a:gd name="connsiteY3" fmla="*/ 10000 h 10000"/>
              <a:gd name="connsiteX4" fmla="*/ 32 w 10018"/>
              <a:gd name="connsiteY4" fmla="*/ 9999 h 10000"/>
              <a:gd name="connsiteX5" fmla="*/ 18 w 10018"/>
              <a:gd name="connsiteY5" fmla="*/ 3 h 10000"/>
              <a:gd name="connsiteX0" fmla="*/ 0 w 10065"/>
              <a:gd name="connsiteY0" fmla="*/ 3 h 10000"/>
              <a:gd name="connsiteX1" fmla="*/ 7123 w 10065"/>
              <a:gd name="connsiteY1" fmla="*/ 0 h 10000"/>
              <a:gd name="connsiteX2" fmla="*/ 7142 w 10065"/>
              <a:gd name="connsiteY2" fmla="*/ 9416 h 10000"/>
              <a:gd name="connsiteX3" fmla="*/ 10065 w 10065"/>
              <a:gd name="connsiteY3" fmla="*/ 10000 h 10000"/>
              <a:gd name="connsiteX4" fmla="*/ 79 w 10065"/>
              <a:gd name="connsiteY4" fmla="*/ 9999 h 10000"/>
              <a:gd name="connsiteX5" fmla="*/ 0 w 10065"/>
              <a:gd name="connsiteY5" fmla="*/ 3 h 10000"/>
              <a:gd name="connsiteX0" fmla="*/ 0 w 10065"/>
              <a:gd name="connsiteY0" fmla="*/ 3 h 10000"/>
              <a:gd name="connsiteX1" fmla="*/ 7123 w 10065"/>
              <a:gd name="connsiteY1" fmla="*/ 0 h 10000"/>
              <a:gd name="connsiteX2" fmla="*/ 7142 w 10065"/>
              <a:gd name="connsiteY2" fmla="*/ 9416 h 10000"/>
              <a:gd name="connsiteX3" fmla="*/ 10065 w 10065"/>
              <a:gd name="connsiteY3" fmla="*/ 10000 h 10000"/>
              <a:gd name="connsiteX4" fmla="*/ 79 w 10065"/>
              <a:gd name="connsiteY4" fmla="*/ 9999 h 10000"/>
              <a:gd name="connsiteX5" fmla="*/ 0 w 10065"/>
              <a:gd name="connsiteY5" fmla="*/ 3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65" h="10000">
                <a:moveTo>
                  <a:pt x="0" y="3"/>
                </a:moveTo>
                <a:lnTo>
                  <a:pt x="7123" y="0"/>
                </a:lnTo>
                <a:cubicBezTo>
                  <a:pt x="7114" y="2528"/>
                  <a:pt x="7133" y="8825"/>
                  <a:pt x="7142" y="9416"/>
                </a:cubicBezTo>
                <a:cubicBezTo>
                  <a:pt x="7117" y="9743"/>
                  <a:pt x="8449" y="10000"/>
                  <a:pt x="10065" y="10000"/>
                </a:cubicBezTo>
                <a:lnTo>
                  <a:pt x="79" y="9999"/>
                </a:lnTo>
                <a:cubicBezTo>
                  <a:pt x="7" y="7401"/>
                  <a:pt x="15" y="1749"/>
                  <a:pt x="0" y="3"/>
                </a:cubicBezTo>
                <a:close/>
              </a:path>
            </a:pathLst>
          </a:cu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/>
          </a:p>
        </p:txBody>
      </p:sp>
    </p:spTree>
    <p:extLst>
      <p:ext uri="{BB962C8B-B14F-4D97-AF65-F5344CB8AC3E}">
        <p14:creationId xmlns:p14="http://schemas.microsoft.com/office/powerpoint/2010/main" val="175225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ystematic Review / Meta-analys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lowchart: Stored Data 4">
            <a:extLst>
              <a:ext uri="{FF2B5EF4-FFF2-40B4-BE49-F238E27FC236}">
                <a16:creationId xmlns:a16="http://schemas.microsoft.com/office/drawing/2014/main" id="{6750A1AE-34CF-C798-885B-4AD2785F8297}"/>
              </a:ext>
            </a:extLst>
          </p:cNvPr>
          <p:cNvSpPr/>
          <p:nvPr userDrawn="1"/>
        </p:nvSpPr>
        <p:spPr>
          <a:xfrm rot="5400000">
            <a:off x="5284491" y="-4795876"/>
            <a:ext cx="1614236" cy="12214771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4 h 9996"/>
              <a:gd name="connsiteX1" fmla="*/ 7009 w 10000"/>
              <a:gd name="connsiteY1" fmla="*/ 0 h 9996"/>
              <a:gd name="connsiteX2" fmla="*/ 6949 w 10000"/>
              <a:gd name="connsiteY2" fmla="*/ 9637 h 9996"/>
              <a:gd name="connsiteX3" fmla="*/ 10000 w 10000"/>
              <a:gd name="connsiteY3" fmla="*/ 9996 h 9996"/>
              <a:gd name="connsiteX4" fmla="*/ 128 w 10000"/>
              <a:gd name="connsiteY4" fmla="*/ 9992 h 9996"/>
              <a:gd name="connsiteX5" fmla="*/ 0 w 10000"/>
              <a:gd name="connsiteY5" fmla="*/ 4 h 9996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0"/>
              <a:gd name="connsiteX1" fmla="*/ 7009 w 10000"/>
              <a:gd name="connsiteY1" fmla="*/ 0 h 10000"/>
              <a:gd name="connsiteX2" fmla="*/ 6949 w 10000"/>
              <a:gd name="connsiteY2" fmla="*/ 9641 h 10000"/>
              <a:gd name="connsiteX3" fmla="*/ 10000 w 10000"/>
              <a:gd name="connsiteY3" fmla="*/ 10000 h 10000"/>
              <a:gd name="connsiteX4" fmla="*/ 128 w 10000"/>
              <a:gd name="connsiteY4" fmla="*/ 9996 h 10000"/>
              <a:gd name="connsiteX5" fmla="*/ 0 w 10000"/>
              <a:gd name="connsiteY5" fmla="*/ 4 h 10000"/>
              <a:gd name="connsiteX0" fmla="*/ 0 w 10000"/>
              <a:gd name="connsiteY0" fmla="*/ 4 h 10004"/>
              <a:gd name="connsiteX1" fmla="*/ 7009 w 10000"/>
              <a:gd name="connsiteY1" fmla="*/ 0 h 10004"/>
              <a:gd name="connsiteX2" fmla="*/ 6949 w 10000"/>
              <a:gd name="connsiteY2" fmla="*/ 9641 h 10004"/>
              <a:gd name="connsiteX3" fmla="*/ 10000 w 10000"/>
              <a:gd name="connsiteY3" fmla="*/ 10000 h 10004"/>
              <a:gd name="connsiteX4" fmla="*/ 128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7009" y="0"/>
                </a:lnTo>
                <a:cubicBezTo>
                  <a:pt x="6847" y="1556"/>
                  <a:pt x="6821" y="9283"/>
                  <a:pt x="6949" y="9641"/>
                </a:cubicBezTo>
                <a:cubicBezTo>
                  <a:pt x="6923" y="9843"/>
                  <a:pt x="8314" y="10000"/>
                  <a:pt x="10000" y="10000"/>
                </a:cubicBezTo>
                <a:lnTo>
                  <a:pt x="128" y="10004"/>
                </a:lnTo>
                <a:cubicBezTo>
                  <a:pt x="97" y="8408"/>
                  <a:pt x="98" y="1073"/>
                  <a:pt x="0" y="4"/>
                </a:cubicBezTo>
                <a:close/>
              </a:path>
            </a:pathLst>
          </a:custGeom>
          <a:solidFill>
            <a:srgbClr val="860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dirty="0"/>
          </a:p>
        </p:txBody>
      </p:sp>
      <p:sp>
        <p:nvSpPr>
          <p:cNvPr id="5" name="Flowchart: Stored Data 4">
            <a:extLst>
              <a:ext uri="{FF2B5EF4-FFF2-40B4-BE49-F238E27FC236}">
                <a16:creationId xmlns:a16="http://schemas.microsoft.com/office/drawing/2014/main" id="{D150C2D2-09E4-F78B-7FA6-F42DD5FA59F4}"/>
              </a:ext>
            </a:extLst>
          </p:cNvPr>
          <p:cNvSpPr/>
          <p:nvPr userDrawn="1"/>
        </p:nvSpPr>
        <p:spPr>
          <a:xfrm rot="5400000">
            <a:off x="5283465" y="-5325515"/>
            <a:ext cx="1614236" cy="12214770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0 h 9996"/>
              <a:gd name="connsiteX1" fmla="*/ 7001 w 10056"/>
              <a:gd name="connsiteY1" fmla="*/ 1 h 9996"/>
              <a:gd name="connsiteX2" fmla="*/ 6988 w 10056"/>
              <a:gd name="connsiteY2" fmla="*/ 9624 h 9996"/>
              <a:gd name="connsiteX3" fmla="*/ 10056 w 10056"/>
              <a:gd name="connsiteY3" fmla="*/ 9983 h 9996"/>
              <a:gd name="connsiteX4" fmla="*/ 62 w 10056"/>
              <a:gd name="connsiteY4" fmla="*/ 9996 h 9996"/>
              <a:gd name="connsiteX5" fmla="*/ 0 w 10056"/>
              <a:gd name="connsiteY5" fmla="*/ 0 h 9996"/>
              <a:gd name="connsiteX0" fmla="*/ 0 w 10000"/>
              <a:gd name="connsiteY0" fmla="*/ 2 h 10002"/>
              <a:gd name="connsiteX1" fmla="*/ 6962 w 10000"/>
              <a:gd name="connsiteY1" fmla="*/ 0 h 10002"/>
              <a:gd name="connsiteX2" fmla="*/ 6949 w 10000"/>
              <a:gd name="connsiteY2" fmla="*/ 9630 h 10002"/>
              <a:gd name="connsiteX3" fmla="*/ 10000 w 10000"/>
              <a:gd name="connsiteY3" fmla="*/ 9989 h 10002"/>
              <a:gd name="connsiteX4" fmla="*/ 62 w 10000"/>
              <a:gd name="connsiteY4" fmla="*/ 10002 h 10002"/>
              <a:gd name="connsiteX5" fmla="*/ 0 w 10000"/>
              <a:gd name="connsiteY5" fmla="*/ 2 h 10002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  <a:gd name="connsiteX0" fmla="*/ 0 w 10000"/>
              <a:gd name="connsiteY0" fmla="*/ 4 h 10004"/>
              <a:gd name="connsiteX1" fmla="*/ 6927 w 10000"/>
              <a:gd name="connsiteY1" fmla="*/ 0 h 10004"/>
              <a:gd name="connsiteX2" fmla="*/ 6949 w 10000"/>
              <a:gd name="connsiteY2" fmla="*/ 9632 h 10004"/>
              <a:gd name="connsiteX3" fmla="*/ 10000 w 10000"/>
              <a:gd name="connsiteY3" fmla="*/ 9991 h 10004"/>
              <a:gd name="connsiteX4" fmla="*/ 62 w 10000"/>
              <a:gd name="connsiteY4" fmla="*/ 10004 h 10004"/>
              <a:gd name="connsiteX5" fmla="*/ 0 w 10000"/>
              <a:gd name="connsiteY5" fmla="*/ 4 h 10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4">
                <a:moveTo>
                  <a:pt x="0" y="4"/>
                </a:moveTo>
                <a:lnTo>
                  <a:pt x="6927" y="0"/>
                </a:lnTo>
                <a:cubicBezTo>
                  <a:pt x="6894" y="1547"/>
                  <a:pt x="6891" y="9283"/>
                  <a:pt x="6949" y="9632"/>
                </a:cubicBezTo>
                <a:cubicBezTo>
                  <a:pt x="6923" y="9834"/>
                  <a:pt x="8645" y="9997"/>
                  <a:pt x="10000" y="9991"/>
                </a:cubicBezTo>
                <a:lnTo>
                  <a:pt x="62" y="10004"/>
                </a:lnTo>
                <a:cubicBezTo>
                  <a:pt x="31" y="8409"/>
                  <a:pt x="98" y="1072"/>
                  <a:pt x="0" y="4"/>
                </a:cubicBezTo>
                <a:close/>
              </a:path>
            </a:pathLst>
          </a:custGeom>
          <a:solidFill>
            <a:srgbClr val="AA006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7490690" y="5672093"/>
            <a:ext cx="4702823" cy="421061"/>
          </a:xfrm>
          <a:prstGeom prst="rect">
            <a:avLst/>
          </a:prstGeom>
          <a:solidFill>
            <a:srgbClr val="65A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7637330" y="6112457"/>
            <a:ext cx="4174624" cy="723275"/>
            <a:chOff x="7646796" y="6098813"/>
            <a:chExt cx="4174624" cy="723275"/>
          </a:xfrm>
        </p:grpSpPr>
        <p:pic>
          <p:nvPicPr>
            <p:cNvPr id="14" name="Picture 10" descr="LOGO_IPNA_Blu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6796" y="6186597"/>
              <a:ext cx="581637" cy="581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8208157" y="6098813"/>
              <a:ext cx="3613263" cy="723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b="1" i="0" u="none" strike="noStrike" cap="none" normalizeH="0" baseline="0" dirty="0">
                  <a:ln>
                    <a:noFill/>
                  </a:ln>
                  <a:solidFill>
                    <a:srgbClr val="296DC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Pediatric Nephrology</a:t>
              </a:r>
              <a:endParaRPr kumimoji="0" lang="en-GB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Journal of the </a:t>
              </a:r>
              <a:br>
                <a:rPr kumimoji="0" lang="en-GB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en-GB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International Pediatric Nephrology Association</a:t>
              </a:r>
              <a:endPara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FB861B61-643E-7D14-D771-2A7BF1205723}"/>
              </a:ext>
            </a:extLst>
          </p:cNvPr>
          <p:cNvSpPr/>
          <p:nvPr userDrawn="1"/>
        </p:nvSpPr>
        <p:spPr>
          <a:xfrm>
            <a:off x="10134600" y="-28393"/>
            <a:ext cx="2068286" cy="1119323"/>
          </a:xfrm>
          <a:prstGeom prst="rect">
            <a:avLst/>
          </a:prstGeom>
          <a:solidFill>
            <a:srgbClr val="0039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10626853" y="297104"/>
            <a:ext cx="1441475" cy="419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Review/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61243" y="16591"/>
            <a:ext cx="1747805" cy="419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Systematic</a:t>
            </a:r>
          </a:p>
        </p:txBody>
      </p:sp>
      <p:sp>
        <p:nvSpPr>
          <p:cNvPr id="29" name="Flowchart: Stored Data 4">
            <a:extLst>
              <a:ext uri="{FF2B5EF4-FFF2-40B4-BE49-F238E27FC236}">
                <a16:creationId xmlns:a16="http://schemas.microsoft.com/office/drawing/2014/main" id="{17034CCF-1EDD-D498-AB89-09358AFA3492}"/>
              </a:ext>
            </a:extLst>
          </p:cNvPr>
          <p:cNvSpPr/>
          <p:nvPr userDrawn="1"/>
        </p:nvSpPr>
        <p:spPr>
          <a:xfrm rot="16200000" flipV="1">
            <a:off x="2901409" y="2274353"/>
            <a:ext cx="1684645" cy="7491425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38798 h 49391"/>
              <a:gd name="connsiteX1" fmla="*/ 7817 w 10000"/>
              <a:gd name="connsiteY1" fmla="*/ 0 h 49391"/>
              <a:gd name="connsiteX2" fmla="*/ 8333 w 10000"/>
              <a:gd name="connsiteY2" fmla="*/ 43798 h 49391"/>
              <a:gd name="connsiteX3" fmla="*/ 10000 w 10000"/>
              <a:gd name="connsiteY3" fmla="*/ 48798 h 49391"/>
              <a:gd name="connsiteX4" fmla="*/ 1667 w 10000"/>
              <a:gd name="connsiteY4" fmla="*/ 48798 h 49391"/>
              <a:gd name="connsiteX5" fmla="*/ 0 w 10000"/>
              <a:gd name="connsiteY5" fmla="*/ 43798 h 49391"/>
              <a:gd name="connsiteX6" fmla="*/ 1667 w 10000"/>
              <a:gd name="connsiteY6" fmla="*/ 38798 h 49391"/>
              <a:gd name="connsiteX0" fmla="*/ 1667 w 10000"/>
              <a:gd name="connsiteY0" fmla="*/ 89795 h 103750"/>
              <a:gd name="connsiteX1" fmla="*/ 8293 w 10000"/>
              <a:gd name="connsiteY1" fmla="*/ 0 h 103750"/>
              <a:gd name="connsiteX2" fmla="*/ 8333 w 10000"/>
              <a:gd name="connsiteY2" fmla="*/ 94795 h 103750"/>
              <a:gd name="connsiteX3" fmla="*/ 10000 w 10000"/>
              <a:gd name="connsiteY3" fmla="*/ 99795 h 103750"/>
              <a:gd name="connsiteX4" fmla="*/ 1667 w 10000"/>
              <a:gd name="connsiteY4" fmla="*/ 99795 h 103750"/>
              <a:gd name="connsiteX5" fmla="*/ 0 w 10000"/>
              <a:gd name="connsiteY5" fmla="*/ 94795 h 103750"/>
              <a:gd name="connsiteX6" fmla="*/ 1667 w 10000"/>
              <a:gd name="connsiteY6" fmla="*/ 89795 h 10375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87862 h 101680"/>
              <a:gd name="connsiteX1" fmla="*/ 7836 w 10000"/>
              <a:gd name="connsiteY1" fmla="*/ 0 h 101680"/>
              <a:gd name="connsiteX2" fmla="*/ 8333 w 10000"/>
              <a:gd name="connsiteY2" fmla="*/ 92862 h 101680"/>
              <a:gd name="connsiteX3" fmla="*/ 10000 w 10000"/>
              <a:gd name="connsiteY3" fmla="*/ 97862 h 101680"/>
              <a:gd name="connsiteX4" fmla="*/ 1667 w 10000"/>
              <a:gd name="connsiteY4" fmla="*/ 97862 h 101680"/>
              <a:gd name="connsiteX5" fmla="*/ 0 w 10000"/>
              <a:gd name="connsiteY5" fmla="*/ 92862 h 101680"/>
              <a:gd name="connsiteX6" fmla="*/ 1667 w 10000"/>
              <a:gd name="connsiteY6" fmla="*/ 87862 h 101680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1667 w 10000"/>
              <a:gd name="connsiteY0" fmla="*/ 93062 h 107249"/>
              <a:gd name="connsiteX1" fmla="*/ 8511 w 10000"/>
              <a:gd name="connsiteY1" fmla="*/ 0 h 107249"/>
              <a:gd name="connsiteX2" fmla="*/ 8333 w 10000"/>
              <a:gd name="connsiteY2" fmla="*/ 98062 h 107249"/>
              <a:gd name="connsiteX3" fmla="*/ 10000 w 10000"/>
              <a:gd name="connsiteY3" fmla="*/ 103062 h 107249"/>
              <a:gd name="connsiteX4" fmla="*/ 1667 w 10000"/>
              <a:gd name="connsiteY4" fmla="*/ 103062 h 107249"/>
              <a:gd name="connsiteX5" fmla="*/ 0 w 10000"/>
              <a:gd name="connsiteY5" fmla="*/ 98062 h 107249"/>
              <a:gd name="connsiteX6" fmla="*/ 1667 w 10000"/>
              <a:gd name="connsiteY6" fmla="*/ 93062 h 107249"/>
              <a:gd name="connsiteX0" fmla="*/ 5639 w 10161"/>
              <a:gd name="connsiteY0" fmla="*/ 18392 h 112308"/>
              <a:gd name="connsiteX1" fmla="*/ 8672 w 10161"/>
              <a:gd name="connsiteY1" fmla="*/ 5059 h 112308"/>
              <a:gd name="connsiteX2" fmla="*/ 8494 w 10161"/>
              <a:gd name="connsiteY2" fmla="*/ 103121 h 112308"/>
              <a:gd name="connsiteX3" fmla="*/ 10161 w 10161"/>
              <a:gd name="connsiteY3" fmla="*/ 108121 h 112308"/>
              <a:gd name="connsiteX4" fmla="*/ 1828 w 10161"/>
              <a:gd name="connsiteY4" fmla="*/ 108121 h 112308"/>
              <a:gd name="connsiteX5" fmla="*/ 161 w 10161"/>
              <a:gd name="connsiteY5" fmla="*/ 103121 h 112308"/>
              <a:gd name="connsiteX6" fmla="*/ 5639 w 10161"/>
              <a:gd name="connsiteY6" fmla="*/ 18392 h 112308"/>
              <a:gd name="connsiteX0" fmla="*/ 5639 w 10161"/>
              <a:gd name="connsiteY0" fmla="*/ 48998 h 145481"/>
              <a:gd name="connsiteX1" fmla="*/ 8354 w 10161"/>
              <a:gd name="connsiteY1" fmla="*/ 0 h 145481"/>
              <a:gd name="connsiteX2" fmla="*/ 8494 w 10161"/>
              <a:gd name="connsiteY2" fmla="*/ 133727 h 145481"/>
              <a:gd name="connsiteX3" fmla="*/ 10161 w 10161"/>
              <a:gd name="connsiteY3" fmla="*/ 138727 h 145481"/>
              <a:gd name="connsiteX4" fmla="*/ 1828 w 10161"/>
              <a:gd name="connsiteY4" fmla="*/ 138727 h 145481"/>
              <a:gd name="connsiteX5" fmla="*/ 161 w 10161"/>
              <a:gd name="connsiteY5" fmla="*/ 133727 h 145481"/>
              <a:gd name="connsiteX6" fmla="*/ 5639 w 10161"/>
              <a:gd name="connsiteY6" fmla="*/ 48998 h 145481"/>
              <a:gd name="connsiteX0" fmla="*/ 4738 w 10113"/>
              <a:gd name="connsiteY0" fmla="*/ 13812 h 159292"/>
              <a:gd name="connsiteX1" fmla="*/ 8306 w 10113"/>
              <a:gd name="connsiteY1" fmla="*/ 13811 h 159292"/>
              <a:gd name="connsiteX2" fmla="*/ 8446 w 10113"/>
              <a:gd name="connsiteY2" fmla="*/ 147538 h 159292"/>
              <a:gd name="connsiteX3" fmla="*/ 10113 w 10113"/>
              <a:gd name="connsiteY3" fmla="*/ 152538 h 159292"/>
              <a:gd name="connsiteX4" fmla="*/ 1780 w 10113"/>
              <a:gd name="connsiteY4" fmla="*/ 152538 h 159292"/>
              <a:gd name="connsiteX5" fmla="*/ 113 w 10113"/>
              <a:gd name="connsiteY5" fmla="*/ 147538 h 159292"/>
              <a:gd name="connsiteX6" fmla="*/ 4738 w 10113"/>
              <a:gd name="connsiteY6" fmla="*/ 13812 h 159292"/>
              <a:gd name="connsiteX0" fmla="*/ 4738 w 10113"/>
              <a:gd name="connsiteY0" fmla="*/ 2870 h 148350"/>
              <a:gd name="connsiteX1" fmla="*/ 8306 w 10113"/>
              <a:gd name="connsiteY1" fmla="*/ 2869 h 148350"/>
              <a:gd name="connsiteX2" fmla="*/ 8446 w 10113"/>
              <a:gd name="connsiteY2" fmla="*/ 136596 h 148350"/>
              <a:gd name="connsiteX3" fmla="*/ 10113 w 10113"/>
              <a:gd name="connsiteY3" fmla="*/ 141596 h 148350"/>
              <a:gd name="connsiteX4" fmla="*/ 1780 w 10113"/>
              <a:gd name="connsiteY4" fmla="*/ 141596 h 148350"/>
              <a:gd name="connsiteX5" fmla="*/ 113 w 10113"/>
              <a:gd name="connsiteY5" fmla="*/ 136596 h 148350"/>
              <a:gd name="connsiteX6" fmla="*/ 4738 w 10113"/>
              <a:gd name="connsiteY6" fmla="*/ 2870 h 148350"/>
              <a:gd name="connsiteX0" fmla="*/ 4738 w 10113"/>
              <a:gd name="connsiteY0" fmla="*/ 51 h 145531"/>
              <a:gd name="connsiteX1" fmla="*/ 8306 w 10113"/>
              <a:gd name="connsiteY1" fmla="*/ 50 h 145531"/>
              <a:gd name="connsiteX2" fmla="*/ 8446 w 10113"/>
              <a:gd name="connsiteY2" fmla="*/ 133777 h 145531"/>
              <a:gd name="connsiteX3" fmla="*/ 10113 w 10113"/>
              <a:gd name="connsiteY3" fmla="*/ 138777 h 145531"/>
              <a:gd name="connsiteX4" fmla="*/ 1780 w 10113"/>
              <a:gd name="connsiteY4" fmla="*/ 138777 h 145531"/>
              <a:gd name="connsiteX5" fmla="*/ 113 w 10113"/>
              <a:gd name="connsiteY5" fmla="*/ 133777 h 145531"/>
              <a:gd name="connsiteX6" fmla="*/ 4738 w 10113"/>
              <a:gd name="connsiteY6" fmla="*/ 51 h 145531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738 w 10113"/>
              <a:gd name="connsiteY0" fmla="*/ 68 h 145548"/>
              <a:gd name="connsiteX1" fmla="*/ 8306 w 10113"/>
              <a:gd name="connsiteY1" fmla="*/ 67 h 145548"/>
              <a:gd name="connsiteX2" fmla="*/ 8446 w 10113"/>
              <a:gd name="connsiteY2" fmla="*/ 133794 h 145548"/>
              <a:gd name="connsiteX3" fmla="*/ 10113 w 10113"/>
              <a:gd name="connsiteY3" fmla="*/ 138794 h 145548"/>
              <a:gd name="connsiteX4" fmla="*/ 1780 w 10113"/>
              <a:gd name="connsiteY4" fmla="*/ 138794 h 145548"/>
              <a:gd name="connsiteX5" fmla="*/ 113 w 10113"/>
              <a:gd name="connsiteY5" fmla="*/ 133794 h 145548"/>
              <a:gd name="connsiteX6" fmla="*/ 4738 w 10113"/>
              <a:gd name="connsiteY6" fmla="*/ 68 h 145548"/>
              <a:gd name="connsiteX0" fmla="*/ 4674 w 10109"/>
              <a:gd name="connsiteY0" fmla="*/ 170 h 145517"/>
              <a:gd name="connsiteX1" fmla="*/ 8302 w 10109"/>
              <a:gd name="connsiteY1" fmla="*/ 36 h 145517"/>
              <a:gd name="connsiteX2" fmla="*/ 8442 w 10109"/>
              <a:gd name="connsiteY2" fmla="*/ 133763 h 145517"/>
              <a:gd name="connsiteX3" fmla="*/ 10109 w 10109"/>
              <a:gd name="connsiteY3" fmla="*/ 138763 h 145517"/>
              <a:gd name="connsiteX4" fmla="*/ 1776 w 10109"/>
              <a:gd name="connsiteY4" fmla="*/ 138763 h 145517"/>
              <a:gd name="connsiteX5" fmla="*/ 109 w 10109"/>
              <a:gd name="connsiteY5" fmla="*/ 133763 h 145517"/>
              <a:gd name="connsiteX6" fmla="*/ 4674 w 10109"/>
              <a:gd name="connsiteY6" fmla="*/ 170 h 145517"/>
              <a:gd name="connsiteX0" fmla="*/ 3080 w 8515"/>
              <a:gd name="connsiteY0" fmla="*/ 170 h 145517"/>
              <a:gd name="connsiteX1" fmla="*/ 6708 w 8515"/>
              <a:gd name="connsiteY1" fmla="*/ 36 h 145517"/>
              <a:gd name="connsiteX2" fmla="*/ 6848 w 8515"/>
              <a:gd name="connsiteY2" fmla="*/ 133763 h 145517"/>
              <a:gd name="connsiteX3" fmla="*/ 8515 w 8515"/>
              <a:gd name="connsiteY3" fmla="*/ 138763 h 145517"/>
              <a:gd name="connsiteX4" fmla="*/ 182 w 8515"/>
              <a:gd name="connsiteY4" fmla="*/ 138763 h 145517"/>
              <a:gd name="connsiteX5" fmla="*/ 3080 w 8515"/>
              <a:gd name="connsiteY5" fmla="*/ 170 h 145517"/>
              <a:gd name="connsiteX0" fmla="*/ 3617 w 10000"/>
              <a:gd name="connsiteY0" fmla="*/ 12 h 9536"/>
              <a:gd name="connsiteX1" fmla="*/ 7878 w 10000"/>
              <a:gd name="connsiteY1" fmla="*/ 2 h 9536"/>
              <a:gd name="connsiteX2" fmla="*/ 8042 w 10000"/>
              <a:gd name="connsiteY2" fmla="*/ 9192 h 9536"/>
              <a:gd name="connsiteX3" fmla="*/ 10000 w 10000"/>
              <a:gd name="connsiteY3" fmla="*/ 9536 h 9536"/>
              <a:gd name="connsiteX4" fmla="*/ 214 w 10000"/>
              <a:gd name="connsiteY4" fmla="*/ 9536 h 9536"/>
              <a:gd name="connsiteX5" fmla="*/ 3617 w 10000"/>
              <a:gd name="connsiteY5" fmla="*/ 12 h 9536"/>
              <a:gd name="connsiteX0" fmla="*/ 3403 w 9786"/>
              <a:gd name="connsiteY0" fmla="*/ 13 h 10000"/>
              <a:gd name="connsiteX1" fmla="*/ 7664 w 9786"/>
              <a:gd name="connsiteY1" fmla="*/ 2 h 10000"/>
              <a:gd name="connsiteX2" fmla="*/ 7828 w 9786"/>
              <a:gd name="connsiteY2" fmla="*/ 9639 h 10000"/>
              <a:gd name="connsiteX3" fmla="*/ 9786 w 9786"/>
              <a:gd name="connsiteY3" fmla="*/ 10000 h 10000"/>
              <a:gd name="connsiteX4" fmla="*/ 0 w 9786"/>
              <a:gd name="connsiteY4" fmla="*/ 10000 h 10000"/>
              <a:gd name="connsiteX5" fmla="*/ 3403 w 9786"/>
              <a:gd name="connsiteY5" fmla="*/ 13 h 10000"/>
              <a:gd name="connsiteX0" fmla="*/ 494 w 7017"/>
              <a:gd name="connsiteY0" fmla="*/ 743 h 10730"/>
              <a:gd name="connsiteX1" fmla="*/ 4849 w 7017"/>
              <a:gd name="connsiteY1" fmla="*/ 732 h 10730"/>
              <a:gd name="connsiteX2" fmla="*/ 5016 w 7017"/>
              <a:gd name="connsiteY2" fmla="*/ 10369 h 10730"/>
              <a:gd name="connsiteX3" fmla="*/ 7017 w 7017"/>
              <a:gd name="connsiteY3" fmla="*/ 10730 h 10730"/>
              <a:gd name="connsiteX4" fmla="*/ 45 w 7017"/>
              <a:gd name="connsiteY4" fmla="*/ 10709 h 10730"/>
              <a:gd name="connsiteX5" fmla="*/ 494 w 7017"/>
              <a:gd name="connsiteY5" fmla="*/ 743 h 10730"/>
              <a:gd name="connsiteX0" fmla="*/ 521 w 9817"/>
              <a:gd name="connsiteY0" fmla="*/ 692 h 10000"/>
              <a:gd name="connsiteX1" fmla="*/ 6727 w 9817"/>
              <a:gd name="connsiteY1" fmla="*/ 682 h 10000"/>
              <a:gd name="connsiteX2" fmla="*/ 6965 w 9817"/>
              <a:gd name="connsiteY2" fmla="*/ 9664 h 10000"/>
              <a:gd name="connsiteX3" fmla="*/ 9817 w 9817"/>
              <a:gd name="connsiteY3" fmla="*/ 10000 h 10000"/>
              <a:gd name="connsiteX4" fmla="*/ 273 w 9817"/>
              <a:gd name="connsiteY4" fmla="*/ 9980 h 10000"/>
              <a:gd name="connsiteX5" fmla="*/ 521 w 9817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31 w 10000"/>
              <a:gd name="connsiteY0" fmla="*/ 692 h 10000"/>
              <a:gd name="connsiteX1" fmla="*/ 6852 w 10000"/>
              <a:gd name="connsiteY1" fmla="*/ 682 h 10000"/>
              <a:gd name="connsiteX2" fmla="*/ 7095 w 10000"/>
              <a:gd name="connsiteY2" fmla="*/ 9664 h 10000"/>
              <a:gd name="connsiteX3" fmla="*/ 10000 w 10000"/>
              <a:gd name="connsiteY3" fmla="*/ 10000 h 10000"/>
              <a:gd name="connsiteX4" fmla="*/ 278 w 10000"/>
              <a:gd name="connsiteY4" fmla="*/ 9980 h 10000"/>
              <a:gd name="connsiteX5" fmla="*/ 531 w 10000"/>
              <a:gd name="connsiteY5" fmla="*/ 692 h 10000"/>
              <a:gd name="connsiteX0" fmla="*/ 570 w 10039"/>
              <a:gd name="connsiteY0" fmla="*/ 695 h 10015"/>
              <a:gd name="connsiteX1" fmla="*/ 6891 w 10039"/>
              <a:gd name="connsiteY1" fmla="*/ 685 h 10015"/>
              <a:gd name="connsiteX2" fmla="*/ 7134 w 10039"/>
              <a:gd name="connsiteY2" fmla="*/ 9667 h 10015"/>
              <a:gd name="connsiteX3" fmla="*/ 10039 w 10039"/>
              <a:gd name="connsiteY3" fmla="*/ 10003 h 10015"/>
              <a:gd name="connsiteX4" fmla="*/ 217 w 10039"/>
              <a:gd name="connsiteY4" fmla="*/ 10015 h 10015"/>
              <a:gd name="connsiteX5" fmla="*/ 570 w 10039"/>
              <a:gd name="connsiteY5" fmla="*/ 695 h 10015"/>
              <a:gd name="connsiteX0" fmla="*/ 615 w 10084"/>
              <a:gd name="connsiteY0" fmla="*/ 695 h 10015"/>
              <a:gd name="connsiteX1" fmla="*/ 6936 w 10084"/>
              <a:gd name="connsiteY1" fmla="*/ 685 h 10015"/>
              <a:gd name="connsiteX2" fmla="*/ 7179 w 10084"/>
              <a:gd name="connsiteY2" fmla="*/ 9667 h 10015"/>
              <a:gd name="connsiteX3" fmla="*/ 10084 w 10084"/>
              <a:gd name="connsiteY3" fmla="*/ 10003 h 10015"/>
              <a:gd name="connsiteX4" fmla="*/ 262 w 10084"/>
              <a:gd name="connsiteY4" fmla="*/ 10015 h 10015"/>
              <a:gd name="connsiteX5" fmla="*/ 615 w 10084"/>
              <a:gd name="connsiteY5" fmla="*/ 695 h 10015"/>
              <a:gd name="connsiteX0" fmla="*/ 356 w 9825"/>
              <a:gd name="connsiteY0" fmla="*/ 695 h 10015"/>
              <a:gd name="connsiteX1" fmla="*/ 6677 w 9825"/>
              <a:gd name="connsiteY1" fmla="*/ 685 h 10015"/>
              <a:gd name="connsiteX2" fmla="*/ 6920 w 9825"/>
              <a:gd name="connsiteY2" fmla="*/ 9667 h 10015"/>
              <a:gd name="connsiteX3" fmla="*/ 9825 w 9825"/>
              <a:gd name="connsiteY3" fmla="*/ 10003 h 10015"/>
              <a:gd name="connsiteX4" fmla="*/ 3 w 9825"/>
              <a:gd name="connsiteY4" fmla="*/ 10015 h 10015"/>
              <a:gd name="connsiteX5" fmla="*/ 356 w 9825"/>
              <a:gd name="connsiteY5" fmla="*/ 695 h 10015"/>
              <a:gd name="connsiteX0" fmla="*/ 362 w 10000"/>
              <a:gd name="connsiteY0" fmla="*/ 10 h 9316"/>
              <a:gd name="connsiteX1" fmla="*/ 6796 w 10000"/>
              <a:gd name="connsiteY1" fmla="*/ 0 h 9316"/>
              <a:gd name="connsiteX2" fmla="*/ 7043 w 10000"/>
              <a:gd name="connsiteY2" fmla="*/ 8969 h 9316"/>
              <a:gd name="connsiteX3" fmla="*/ 10000 w 10000"/>
              <a:gd name="connsiteY3" fmla="*/ 9304 h 9316"/>
              <a:gd name="connsiteX4" fmla="*/ 3 w 10000"/>
              <a:gd name="connsiteY4" fmla="*/ 9316 h 9316"/>
              <a:gd name="connsiteX5" fmla="*/ 362 w 10000"/>
              <a:gd name="connsiteY5" fmla="*/ 10 h 9316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6796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474"/>
              <a:gd name="connsiteX1" fmla="*/ 7101 w 10000"/>
              <a:gd name="connsiteY1" fmla="*/ 0 h 10474"/>
              <a:gd name="connsiteX2" fmla="*/ 7043 w 10000"/>
              <a:gd name="connsiteY2" fmla="*/ 9628 h 10474"/>
              <a:gd name="connsiteX3" fmla="*/ 10000 w 10000"/>
              <a:gd name="connsiteY3" fmla="*/ 9987 h 10474"/>
              <a:gd name="connsiteX4" fmla="*/ 3 w 10000"/>
              <a:gd name="connsiteY4" fmla="*/ 10000 h 10474"/>
              <a:gd name="connsiteX5" fmla="*/ 362 w 10000"/>
              <a:gd name="connsiteY5" fmla="*/ 11 h 10474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2 w 10000"/>
              <a:gd name="connsiteY0" fmla="*/ 11 h 10000"/>
              <a:gd name="connsiteX1" fmla="*/ 7101 w 10000"/>
              <a:gd name="connsiteY1" fmla="*/ 0 h 10000"/>
              <a:gd name="connsiteX2" fmla="*/ 7043 w 10000"/>
              <a:gd name="connsiteY2" fmla="*/ 9628 h 10000"/>
              <a:gd name="connsiteX3" fmla="*/ 10000 w 10000"/>
              <a:gd name="connsiteY3" fmla="*/ 9987 h 10000"/>
              <a:gd name="connsiteX4" fmla="*/ 3 w 10000"/>
              <a:gd name="connsiteY4" fmla="*/ 10000 h 10000"/>
              <a:gd name="connsiteX5" fmla="*/ 362 w 10000"/>
              <a:gd name="connsiteY5" fmla="*/ 11 h 10000"/>
              <a:gd name="connsiteX0" fmla="*/ 360 w 9998"/>
              <a:gd name="connsiteY0" fmla="*/ 11 h 10000"/>
              <a:gd name="connsiteX1" fmla="*/ 7099 w 9998"/>
              <a:gd name="connsiteY1" fmla="*/ 0 h 10000"/>
              <a:gd name="connsiteX2" fmla="*/ 7041 w 9998"/>
              <a:gd name="connsiteY2" fmla="*/ 9628 h 10000"/>
              <a:gd name="connsiteX3" fmla="*/ 9998 w 9998"/>
              <a:gd name="connsiteY3" fmla="*/ 9987 h 10000"/>
              <a:gd name="connsiteX4" fmla="*/ 1 w 9998"/>
              <a:gd name="connsiteY4" fmla="*/ 10000 h 10000"/>
              <a:gd name="connsiteX5" fmla="*/ 360 w 9998"/>
              <a:gd name="connsiteY5" fmla="*/ 11 h 10000"/>
              <a:gd name="connsiteX0" fmla="*/ 0 w 9640"/>
              <a:gd name="connsiteY0" fmla="*/ 11 h 10000"/>
              <a:gd name="connsiteX1" fmla="*/ 6740 w 9640"/>
              <a:gd name="connsiteY1" fmla="*/ 0 h 10000"/>
              <a:gd name="connsiteX2" fmla="*/ 6682 w 9640"/>
              <a:gd name="connsiteY2" fmla="*/ 9628 h 10000"/>
              <a:gd name="connsiteX3" fmla="*/ 9640 w 9640"/>
              <a:gd name="connsiteY3" fmla="*/ 9987 h 10000"/>
              <a:gd name="connsiteX4" fmla="*/ 302 w 9640"/>
              <a:gd name="connsiteY4" fmla="*/ 10000 h 10000"/>
              <a:gd name="connsiteX5" fmla="*/ 0 w 964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00"/>
              <a:gd name="connsiteY0" fmla="*/ 11 h 10000"/>
              <a:gd name="connsiteX1" fmla="*/ 6992 w 10000"/>
              <a:gd name="connsiteY1" fmla="*/ 0 h 10000"/>
              <a:gd name="connsiteX2" fmla="*/ 6932 w 10000"/>
              <a:gd name="connsiteY2" fmla="*/ 9628 h 10000"/>
              <a:gd name="connsiteX3" fmla="*/ 10000 w 10000"/>
              <a:gd name="connsiteY3" fmla="*/ 9987 h 10000"/>
              <a:gd name="connsiteX4" fmla="*/ 6 w 10000"/>
              <a:gd name="connsiteY4" fmla="*/ 10000 h 10000"/>
              <a:gd name="connsiteX5" fmla="*/ 0 w 10000"/>
              <a:gd name="connsiteY5" fmla="*/ 11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10000"/>
              <a:gd name="connsiteX1" fmla="*/ 7048 w 10056"/>
              <a:gd name="connsiteY1" fmla="*/ 0 h 10000"/>
              <a:gd name="connsiteX2" fmla="*/ 6988 w 10056"/>
              <a:gd name="connsiteY2" fmla="*/ 9628 h 10000"/>
              <a:gd name="connsiteX3" fmla="*/ 10056 w 10056"/>
              <a:gd name="connsiteY3" fmla="*/ 9987 h 10000"/>
              <a:gd name="connsiteX4" fmla="*/ 62 w 10056"/>
              <a:gd name="connsiteY4" fmla="*/ 10000 h 10000"/>
              <a:gd name="connsiteX5" fmla="*/ 0 w 10056"/>
              <a:gd name="connsiteY5" fmla="*/ 4 h 10000"/>
              <a:gd name="connsiteX0" fmla="*/ 0 w 10056"/>
              <a:gd name="connsiteY0" fmla="*/ 4 h 9991"/>
              <a:gd name="connsiteX1" fmla="*/ 7048 w 10056"/>
              <a:gd name="connsiteY1" fmla="*/ 0 h 9991"/>
              <a:gd name="connsiteX2" fmla="*/ 6988 w 10056"/>
              <a:gd name="connsiteY2" fmla="*/ 9628 h 9991"/>
              <a:gd name="connsiteX3" fmla="*/ 10056 w 10056"/>
              <a:gd name="connsiteY3" fmla="*/ 9987 h 9991"/>
              <a:gd name="connsiteX4" fmla="*/ 129 w 10056"/>
              <a:gd name="connsiteY4" fmla="*/ 9991 h 9991"/>
              <a:gd name="connsiteX5" fmla="*/ 0 w 10056"/>
              <a:gd name="connsiteY5" fmla="*/ 4 h 9991"/>
              <a:gd name="connsiteX0" fmla="*/ 0 w 10000"/>
              <a:gd name="connsiteY0" fmla="*/ 0 h 9996"/>
              <a:gd name="connsiteX1" fmla="*/ 6799 w 10000"/>
              <a:gd name="connsiteY1" fmla="*/ 3842 h 9996"/>
              <a:gd name="connsiteX2" fmla="*/ 6949 w 10000"/>
              <a:gd name="connsiteY2" fmla="*/ 9633 h 9996"/>
              <a:gd name="connsiteX3" fmla="*/ 10000 w 10000"/>
              <a:gd name="connsiteY3" fmla="*/ 9992 h 9996"/>
              <a:gd name="connsiteX4" fmla="*/ 128 w 10000"/>
              <a:gd name="connsiteY4" fmla="*/ 9996 h 9996"/>
              <a:gd name="connsiteX5" fmla="*/ 0 w 10000"/>
              <a:gd name="connsiteY5" fmla="*/ 0 h 9996"/>
              <a:gd name="connsiteX0" fmla="*/ 0 w 9895"/>
              <a:gd name="connsiteY0" fmla="*/ 11 h 6156"/>
              <a:gd name="connsiteX1" fmla="*/ 6694 w 9895"/>
              <a:gd name="connsiteY1" fmla="*/ 0 h 6156"/>
              <a:gd name="connsiteX2" fmla="*/ 6844 w 9895"/>
              <a:gd name="connsiteY2" fmla="*/ 5793 h 6156"/>
              <a:gd name="connsiteX3" fmla="*/ 9895 w 9895"/>
              <a:gd name="connsiteY3" fmla="*/ 6152 h 6156"/>
              <a:gd name="connsiteX4" fmla="*/ 23 w 9895"/>
              <a:gd name="connsiteY4" fmla="*/ 6156 h 6156"/>
              <a:gd name="connsiteX5" fmla="*/ 0 w 9895"/>
              <a:gd name="connsiteY5" fmla="*/ 11 h 6156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1030 w 11007"/>
              <a:gd name="connsiteY4" fmla="*/ 10000 h 10000"/>
              <a:gd name="connsiteX5" fmla="*/ 0 w 11007"/>
              <a:gd name="connsiteY5" fmla="*/ 7 h 10000"/>
              <a:gd name="connsiteX0" fmla="*/ 0 w 11007"/>
              <a:gd name="connsiteY0" fmla="*/ 7 h 10000"/>
              <a:gd name="connsiteX1" fmla="*/ 7772 w 11007"/>
              <a:gd name="connsiteY1" fmla="*/ 0 h 10000"/>
              <a:gd name="connsiteX2" fmla="*/ 7924 w 11007"/>
              <a:gd name="connsiteY2" fmla="*/ 9410 h 10000"/>
              <a:gd name="connsiteX3" fmla="*/ 11007 w 11007"/>
              <a:gd name="connsiteY3" fmla="*/ 9994 h 10000"/>
              <a:gd name="connsiteX4" fmla="*/ 23 w 11007"/>
              <a:gd name="connsiteY4" fmla="*/ 10000 h 10000"/>
              <a:gd name="connsiteX5" fmla="*/ 0 w 11007"/>
              <a:gd name="connsiteY5" fmla="*/ 7 h 10000"/>
              <a:gd name="connsiteX0" fmla="*/ 76 w 10988"/>
              <a:gd name="connsiteY0" fmla="*/ 45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76 w 10988"/>
              <a:gd name="connsiteY5" fmla="*/ 45 h 10000"/>
              <a:gd name="connsiteX0" fmla="*/ 16 w 10988"/>
              <a:gd name="connsiteY0" fmla="*/ 20 h 10000"/>
              <a:gd name="connsiteX1" fmla="*/ 7753 w 10988"/>
              <a:gd name="connsiteY1" fmla="*/ 0 h 10000"/>
              <a:gd name="connsiteX2" fmla="*/ 7905 w 10988"/>
              <a:gd name="connsiteY2" fmla="*/ 9410 h 10000"/>
              <a:gd name="connsiteX3" fmla="*/ 10988 w 10988"/>
              <a:gd name="connsiteY3" fmla="*/ 9994 h 10000"/>
              <a:gd name="connsiteX4" fmla="*/ 4 w 10988"/>
              <a:gd name="connsiteY4" fmla="*/ 10000 h 10000"/>
              <a:gd name="connsiteX5" fmla="*/ 16 w 10988"/>
              <a:gd name="connsiteY5" fmla="*/ 20 h 10000"/>
              <a:gd name="connsiteX0" fmla="*/ 16 w 10988"/>
              <a:gd name="connsiteY0" fmla="*/ 0 h 9980"/>
              <a:gd name="connsiteX1" fmla="*/ 7753 w 10988"/>
              <a:gd name="connsiteY1" fmla="*/ 0 h 9980"/>
              <a:gd name="connsiteX2" fmla="*/ 7905 w 10988"/>
              <a:gd name="connsiteY2" fmla="*/ 9390 h 9980"/>
              <a:gd name="connsiteX3" fmla="*/ 10988 w 10988"/>
              <a:gd name="connsiteY3" fmla="*/ 9974 h 9980"/>
              <a:gd name="connsiteX4" fmla="*/ 4 w 10988"/>
              <a:gd name="connsiteY4" fmla="*/ 9980 h 9980"/>
              <a:gd name="connsiteX5" fmla="*/ 16 w 10988"/>
              <a:gd name="connsiteY5" fmla="*/ 0 h 9980"/>
              <a:gd name="connsiteX0" fmla="*/ 0 w 9985"/>
              <a:gd name="connsiteY0" fmla="*/ 0 h 9994"/>
              <a:gd name="connsiteX1" fmla="*/ 7041 w 9985"/>
              <a:gd name="connsiteY1" fmla="*/ 0 h 9994"/>
              <a:gd name="connsiteX2" fmla="*/ 7179 w 9985"/>
              <a:gd name="connsiteY2" fmla="*/ 9409 h 9994"/>
              <a:gd name="connsiteX3" fmla="*/ 9985 w 9985"/>
              <a:gd name="connsiteY3" fmla="*/ 9994 h 9994"/>
              <a:gd name="connsiteX4" fmla="*/ 11 w 9985"/>
              <a:gd name="connsiteY4" fmla="*/ 9987 h 9994"/>
              <a:gd name="connsiteX5" fmla="*/ 0 w 9985"/>
              <a:gd name="connsiteY5" fmla="*/ 0 h 9994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11 w 10000"/>
              <a:gd name="connsiteY4" fmla="*/ 9996 h 10000"/>
              <a:gd name="connsiteX5" fmla="*/ 0 w 10000"/>
              <a:gd name="connsiteY5" fmla="*/ 0 h 10000"/>
              <a:gd name="connsiteX0" fmla="*/ 35 w 10035"/>
              <a:gd name="connsiteY0" fmla="*/ 0 h 10009"/>
              <a:gd name="connsiteX1" fmla="*/ 7087 w 10035"/>
              <a:gd name="connsiteY1" fmla="*/ 0 h 10009"/>
              <a:gd name="connsiteX2" fmla="*/ 7225 w 10035"/>
              <a:gd name="connsiteY2" fmla="*/ 9415 h 10009"/>
              <a:gd name="connsiteX3" fmla="*/ 10035 w 10035"/>
              <a:gd name="connsiteY3" fmla="*/ 10000 h 10009"/>
              <a:gd name="connsiteX4" fmla="*/ 3 w 10035"/>
              <a:gd name="connsiteY4" fmla="*/ 10009 h 10009"/>
              <a:gd name="connsiteX5" fmla="*/ 35 w 10035"/>
              <a:gd name="connsiteY5" fmla="*/ 0 h 10009"/>
              <a:gd name="connsiteX0" fmla="*/ 0 w 10000"/>
              <a:gd name="connsiteY0" fmla="*/ 0 h 10000"/>
              <a:gd name="connsiteX1" fmla="*/ 7052 w 10000"/>
              <a:gd name="connsiteY1" fmla="*/ 0 h 10000"/>
              <a:gd name="connsiteX2" fmla="*/ 7190 w 10000"/>
              <a:gd name="connsiteY2" fmla="*/ 9415 h 10000"/>
              <a:gd name="connsiteX3" fmla="*/ 10000 w 10000"/>
              <a:gd name="connsiteY3" fmla="*/ 10000 h 10000"/>
              <a:gd name="connsiteX4" fmla="*/ 66 w 10000"/>
              <a:gd name="connsiteY4" fmla="*/ 9989 h 10000"/>
              <a:gd name="connsiteX5" fmla="*/ 0 w 10000"/>
              <a:gd name="connsiteY5" fmla="*/ 0 h 10000"/>
              <a:gd name="connsiteX0" fmla="*/ 0 w 10000"/>
              <a:gd name="connsiteY0" fmla="*/ 0 h 10002"/>
              <a:gd name="connsiteX1" fmla="*/ 7052 w 10000"/>
              <a:gd name="connsiteY1" fmla="*/ 0 h 10002"/>
              <a:gd name="connsiteX2" fmla="*/ 7190 w 10000"/>
              <a:gd name="connsiteY2" fmla="*/ 9415 h 10002"/>
              <a:gd name="connsiteX3" fmla="*/ 10000 w 10000"/>
              <a:gd name="connsiteY3" fmla="*/ 10000 h 10002"/>
              <a:gd name="connsiteX4" fmla="*/ 23 w 10000"/>
              <a:gd name="connsiteY4" fmla="*/ 10002 h 10002"/>
              <a:gd name="connsiteX5" fmla="*/ 0 w 10000"/>
              <a:gd name="connsiteY5" fmla="*/ 0 h 10002"/>
              <a:gd name="connsiteX0" fmla="*/ 164 w 10164"/>
              <a:gd name="connsiteY0" fmla="*/ 0 h 10000"/>
              <a:gd name="connsiteX1" fmla="*/ 7216 w 10164"/>
              <a:gd name="connsiteY1" fmla="*/ 0 h 10000"/>
              <a:gd name="connsiteX2" fmla="*/ 7354 w 10164"/>
              <a:gd name="connsiteY2" fmla="*/ 9415 h 10000"/>
              <a:gd name="connsiteX3" fmla="*/ 10164 w 10164"/>
              <a:gd name="connsiteY3" fmla="*/ 10000 h 10000"/>
              <a:gd name="connsiteX4" fmla="*/ 2 w 10164"/>
              <a:gd name="connsiteY4" fmla="*/ 9999 h 10000"/>
              <a:gd name="connsiteX5" fmla="*/ 164 w 10164"/>
              <a:gd name="connsiteY5" fmla="*/ 0 h 10000"/>
              <a:gd name="connsiteX0" fmla="*/ 163 w 10163"/>
              <a:gd name="connsiteY0" fmla="*/ 0 h 10000"/>
              <a:gd name="connsiteX1" fmla="*/ 7215 w 10163"/>
              <a:gd name="connsiteY1" fmla="*/ 0 h 10000"/>
              <a:gd name="connsiteX2" fmla="*/ 7353 w 10163"/>
              <a:gd name="connsiteY2" fmla="*/ 9415 h 10000"/>
              <a:gd name="connsiteX3" fmla="*/ 10163 w 10163"/>
              <a:gd name="connsiteY3" fmla="*/ 10000 h 10000"/>
              <a:gd name="connsiteX4" fmla="*/ 1 w 10163"/>
              <a:gd name="connsiteY4" fmla="*/ 9999 h 10000"/>
              <a:gd name="connsiteX5" fmla="*/ 163 w 10163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0 h 10000"/>
              <a:gd name="connsiteX1" fmla="*/ 7226 w 10174"/>
              <a:gd name="connsiteY1" fmla="*/ 0 h 10000"/>
              <a:gd name="connsiteX2" fmla="*/ 7364 w 10174"/>
              <a:gd name="connsiteY2" fmla="*/ 9415 h 10000"/>
              <a:gd name="connsiteX3" fmla="*/ 10174 w 10174"/>
              <a:gd name="connsiteY3" fmla="*/ 10000 h 10000"/>
              <a:gd name="connsiteX4" fmla="*/ 12 w 10174"/>
              <a:gd name="connsiteY4" fmla="*/ 9999 h 10000"/>
              <a:gd name="connsiteX5" fmla="*/ 0 w 10174"/>
              <a:gd name="connsiteY5" fmla="*/ 0 h 10000"/>
              <a:gd name="connsiteX0" fmla="*/ 0 w 10174"/>
              <a:gd name="connsiteY0" fmla="*/ 3 h 10003"/>
              <a:gd name="connsiteX1" fmla="*/ 7335 w 10174"/>
              <a:gd name="connsiteY1" fmla="*/ 0 h 10003"/>
              <a:gd name="connsiteX2" fmla="*/ 7364 w 10174"/>
              <a:gd name="connsiteY2" fmla="*/ 9418 h 10003"/>
              <a:gd name="connsiteX3" fmla="*/ 10174 w 10174"/>
              <a:gd name="connsiteY3" fmla="*/ 10003 h 10003"/>
              <a:gd name="connsiteX4" fmla="*/ 12 w 10174"/>
              <a:gd name="connsiteY4" fmla="*/ 10002 h 10003"/>
              <a:gd name="connsiteX5" fmla="*/ 0 w 10174"/>
              <a:gd name="connsiteY5" fmla="*/ 3 h 10003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6 h 10006"/>
              <a:gd name="connsiteX1" fmla="*/ 7346 w 10174"/>
              <a:gd name="connsiteY1" fmla="*/ 0 h 10006"/>
              <a:gd name="connsiteX2" fmla="*/ 7364 w 10174"/>
              <a:gd name="connsiteY2" fmla="*/ 9421 h 10006"/>
              <a:gd name="connsiteX3" fmla="*/ 10174 w 10174"/>
              <a:gd name="connsiteY3" fmla="*/ 10006 h 10006"/>
              <a:gd name="connsiteX4" fmla="*/ 12 w 10174"/>
              <a:gd name="connsiteY4" fmla="*/ 10005 h 10006"/>
              <a:gd name="connsiteX5" fmla="*/ 0 w 10174"/>
              <a:gd name="connsiteY5" fmla="*/ 6 h 10006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0 w 10174"/>
              <a:gd name="connsiteY0" fmla="*/ 9 h 10009"/>
              <a:gd name="connsiteX1" fmla="*/ 7346 w 10174"/>
              <a:gd name="connsiteY1" fmla="*/ 0 h 10009"/>
              <a:gd name="connsiteX2" fmla="*/ 7364 w 10174"/>
              <a:gd name="connsiteY2" fmla="*/ 9424 h 10009"/>
              <a:gd name="connsiteX3" fmla="*/ 10174 w 10174"/>
              <a:gd name="connsiteY3" fmla="*/ 10009 h 10009"/>
              <a:gd name="connsiteX4" fmla="*/ 12 w 10174"/>
              <a:gd name="connsiteY4" fmla="*/ 10008 h 10009"/>
              <a:gd name="connsiteX5" fmla="*/ 0 w 10174"/>
              <a:gd name="connsiteY5" fmla="*/ 9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550 w 10163"/>
              <a:gd name="connsiteY0" fmla="*/ 3 h 10009"/>
              <a:gd name="connsiteX1" fmla="*/ 7335 w 10163"/>
              <a:gd name="connsiteY1" fmla="*/ 0 h 10009"/>
              <a:gd name="connsiteX2" fmla="*/ 7353 w 10163"/>
              <a:gd name="connsiteY2" fmla="*/ 9424 h 10009"/>
              <a:gd name="connsiteX3" fmla="*/ 10163 w 10163"/>
              <a:gd name="connsiteY3" fmla="*/ 10009 h 10009"/>
              <a:gd name="connsiteX4" fmla="*/ 1 w 10163"/>
              <a:gd name="connsiteY4" fmla="*/ 10008 h 10009"/>
              <a:gd name="connsiteX5" fmla="*/ 550 w 10163"/>
              <a:gd name="connsiteY5" fmla="*/ 3 h 10009"/>
              <a:gd name="connsiteX0" fmla="*/ 0 w 9613"/>
              <a:gd name="connsiteY0" fmla="*/ 3 h 10009"/>
              <a:gd name="connsiteX1" fmla="*/ 6785 w 9613"/>
              <a:gd name="connsiteY1" fmla="*/ 0 h 10009"/>
              <a:gd name="connsiteX2" fmla="*/ 6803 w 9613"/>
              <a:gd name="connsiteY2" fmla="*/ 9424 h 10009"/>
              <a:gd name="connsiteX3" fmla="*/ 9613 w 9613"/>
              <a:gd name="connsiteY3" fmla="*/ 10009 h 10009"/>
              <a:gd name="connsiteX4" fmla="*/ 95 w 9613"/>
              <a:gd name="connsiteY4" fmla="*/ 9998 h 10009"/>
              <a:gd name="connsiteX5" fmla="*/ 0 w 9613"/>
              <a:gd name="connsiteY5" fmla="*/ 3 h 10009"/>
              <a:gd name="connsiteX0" fmla="*/ 0 w 10000"/>
              <a:gd name="connsiteY0" fmla="*/ 3 h 10000"/>
              <a:gd name="connsiteX1" fmla="*/ 7058 w 10000"/>
              <a:gd name="connsiteY1" fmla="*/ 0 h 10000"/>
              <a:gd name="connsiteX2" fmla="*/ 7077 w 10000"/>
              <a:gd name="connsiteY2" fmla="*/ 9416 h 10000"/>
              <a:gd name="connsiteX3" fmla="*/ 10000 w 10000"/>
              <a:gd name="connsiteY3" fmla="*/ 10000 h 10000"/>
              <a:gd name="connsiteX4" fmla="*/ 14 w 10000"/>
              <a:gd name="connsiteY4" fmla="*/ 9999 h 10000"/>
              <a:gd name="connsiteX5" fmla="*/ 0 w 10000"/>
              <a:gd name="connsiteY5" fmla="*/ 3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0" y="3"/>
                </a:moveTo>
                <a:lnTo>
                  <a:pt x="7058" y="0"/>
                </a:lnTo>
                <a:cubicBezTo>
                  <a:pt x="7049" y="2528"/>
                  <a:pt x="7068" y="8825"/>
                  <a:pt x="7077" y="9416"/>
                </a:cubicBezTo>
                <a:cubicBezTo>
                  <a:pt x="7052" y="9743"/>
                  <a:pt x="8384" y="10000"/>
                  <a:pt x="10000" y="10000"/>
                </a:cubicBezTo>
                <a:lnTo>
                  <a:pt x="14" y="9999"/>
                </a:lnTo>
                <a:cubicBezTo>
                  <a:pt x="7" y="7401"/>
                  <a:pt x="15" y="1749"/>
                  <a:pt x="0" y="3"/>
                </a:cubicBezTo>
                <a:close/>
              </a:path>
            </a:pathLst>
          </a:custGeom>
          <a:solidFill>
            <a:srgbClr val="AA006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AD86AC-4C87-1793-B8DA-143F6DFB4B75}"/>
              </a:ext>
            </a:extLst>
          </p:cNvPr>
          <p:cNvSpPr txBox="1"/>
          <p:nvPr userDrawn="1"/>
        </p:nvSpPr>
        <p:spPr>
          <a:xfrm>
            <a:off x="10246589" y="585744"/>
            <a:ext cx="2225725" cy="419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Meta-analysis</a:t>
            </a:r>
          </a:p>
        </p:txBody>
      </p:sp>
    </p:spTree>
    <p:extLst>
      <p:ext uri="{BB962C8B-B14F-4D97-AF65-F5344CB8AC3E}">
        <p14:creationId xmlns:p14="http://schemas.microsoft.com/office/powerpoint/2010/main" val="2059782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4BA06-560F-4272-BD1D-D3D251BC0A82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DF36B-8F18-4F81-92A8-26E2BC6295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031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2" r:id="rId3"/>
    <p:sldLayoutId id="214748365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/>
          <p:cNvSpPr txBox="1">
            <a:spLocks/>
          </p:cNvSpPr>
          <p:nvPr/>
        </p:nvSpPr>
        <p:spPr>
          <a:xfrm>
            <a:off x="0" y="0"/>
            <a:ext cx="10233660" cy="108567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16000" algn="l"/>
            <a:r>
              <a:rPr lang="tr-TR" sz="2400" dirty="0">
                <a:solidFill>
                  <a:schemeClr val="bg1"/>
                </a:solidFill>
                <a:latin typeface="+mn-lt"/>
              </a:rPr>
              <a:t>Blood </a:t>
            </a:r>
            <a:r>
              <a:rPr lang="tr-TR" sz="2400" dirty="0" err="1">
                <a:solidFill>
                  <a:schemeClr val="bg1"/>
                </a:solidFill>
                <a:latin typeface="+mn-lt"/>
              </a:rPr>
              <a:t>pressure</a:t>
            </a:r>
            <a:r>
              <a:rPr lang="tr-T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+mn-lt"/>
              </a:rPr>
              <a:t>patterns</a:t>
            </a:r>
            <a:r>
              <a:rPr lang="tr-TR" sz="2400" dirty="0">
                <a:solidFill>
                  <a:schemeClr val="bg1"/>
                </a:solidFill>
                <a:latin typeface="+mn-lt"/>
              </a:rPr>
              <a:t> in </a:t>
            </a:r>
            <a:r>
              <a:rPr lang="tr-TR" sz="2400" dirty="0" err="1">
                <a:solidFill>
                  <a:schemeClr val="bg1"/>
                </a:solidFill>
                <a:latin typeface="+mn-lt"/>
              </a:rPr>
              <a:t>adolescents</a:t>
            </a:r>
            <a:r>
              <a:rPr lang="tr-T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+mn-lt"/>
              </a:rPr>
              <a:t>with</a:t>
            </a:r>
            <a:r>
              <a:rPr lang="tr-T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+mn-lt"/>
              </a:rPr>
              <a:t>premenstrual</a:t>
            </a:r>
            <a:r>
              <a:rPr lang="tr-T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+mn-lt"/>
              </a:rPr>
              <a:t>syndrome</a:t>
            </a:r>
            <a:r>
              <a:rPr lang="tr-TR" sz="2400" dirty="0">
                <a:solidFill>
                  <a:schemeClr val="bg1"/>
                </a:solidFill>
                <a:latin typeface="+mn-lt"/>
              </a:rPr>
              <a:t>: </a:t>
            </a:r>
            <a:r>
              <a:rPr lang="tr-TR" sz="2400" dirty="0" err="1">
                <a:solidFill>
                  <a:schemeClr val="bg1"/>
                </a:solidFill>
                <a:latin typeface="+mn-lt"/>
              </a:rPr>
              <a:t>office</a:t>
            </a:r>
            <a:r>
              <a:rPr lang="tr-TR" sz="2400" dirty="0">
                <a:solidFill>
                  <a:schemeClr val="bg1"/>
                </a:solidFill>
                <a:latin typeface="+mn-lt"/>
              </a:rPr>
              <a:t>, </a:t>
            </a:r>
            <a:r>
              <a:rPr lang="tr-TR" sz="2400" dirty="0" err="1">
                <a:solidFill>
                  <a:schemeClr val="bg1"/>
                </a:solidFill>
                <a:latin typeface="+mn-lt"/>
              </a:rPr>
              <a:t>home</a:t>
            </a:r>
            <a:r>
              <a:rPr lang="tr-TR" sz="2400" dirty="0">
                <a:solidFill>
                  <a:schemeClr val="bg1"/>
                </a:solidFill>
                <a:latin typeface="+mn-lt"/>
              </a:rPr>
              <a:t>, </a:t>
            </a:r>
            <a:r>
              <a:rPr lang="tr-TR" sz="2400" dirty="0" err="1">
                <a:solidFill>
                  <a:schemeClr val="bg1"/>
                </a:solidFill>
                <a:latin typeface="+mn-lt"/>
              </a:rPr>
              <a:t>and</a:t>
            </a:r>
            <a:r>
              <a:rPr lang="tr-T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+mn-lt"/>
              </a:rPr>
              <a:t>ambulatory</a:t>
            </a:r>
            <a:r>
              <a:rPr lang="tr-T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+mn-lt"/>
              </a:rPr>
              <a:t>blood</a:t>
            </a:r>
            <a:r>
              <a:rPr lang="tr-T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+mn-lt"/>
              </a:rPr>
              <a:t>pressure</a:t>
            </a:r>
            <a:r>
              <a:rPr lang="tr-T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+mn-lt"/>
              </a:rPr>
              <a:t>monitoring</a:t>
            </a:r>
            <a:r>
              <a:rPr lang="tr-T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+mn-lt"/>
              </a:rPr>
              <a:t>across</a:t>
            </a:r>
            <a:r>
              <a:rPr lang="tr-T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tr-T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+mn-lt"/>
              </a:rPr>
              <a:t>menstrual</a:t>
            </a:r>
            <a:r>
              <a:rPr lang="tr-TR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+mn-lt"/>
              </a:rPr>
              <a:t>cycle</a:t>
            </a:r>
            <a:endParaRPr lang="tr-TR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80182" y="1189759"/>
            <a:ext cx="116077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AIM</a:t>
            </a:r>
            <a:r>
              <a:rPr lang="en-GB" sz="1600" dirty="0">
                <a:solidFill>
                  <a:schemeClr val="bg1"/>
                </a:solidFill>
              </a:rPr>
              <a:t>: </a:t>
            </a:r>
            <a:r>
              <a:rPr lang="en-US" sz="1600" dirty="0">
                <a:solidFill>
                  <a:schemeClr val="bg1"/>
                </a:solidFill>
              </a:rPr>
              <a:t>Compare BP profiles in adolescents with and without PMS and to assess phase-specific BP variations across the menstrual cycle.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3448" y="1758951"/>
            <a:ext cx="115059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0065AA"/>
                </a:solidFill>
              </a:rPr>
              <a:t>DESIGN &amp; OUTCOMES</a:t>
            </a:r>
            <a:r>
              <a:rPr lang="en-GB" sz="1400" dirty="0">
                <a:solidFill>
                  <a:srgbClr val="0065AA"/>
                </a:solidFill>
              </a:rPr>
              <a:t>: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679856" y="5678917"/>
            <a:ext cx="410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chemeClr val="bg1"/>
                </a:solidFill>
                <a:latin typeface="+mj-lt"/>
              </a:rPr>
              <a:t>Akbulut O.</a:t>
            </a:r>
            <a:r>
              <a:rPr lang="en-GB" sz="2000" b="1" dirty="0">
                <a:solidFill>
                  <a:schemeClr val="bg1"/>
                </a:solidFill>
                <a:latin typeface="+mj-lt"/>
              </a:rPr>
              <a:t> et al. 202</a:t>
            </a:r>
            <a:r>
              <a:rPr lang="tr-TR" sz="2000" b="1" dirty="0">
                <a:solidFill>
                  <a:schemeClr val="bg1"/>
                </a:solidFill>
                <a:latin typeface="+mj-lt"/>
              </a:rPr>
              <a:t>6</a:t>
            </a:r>
            <a:endParaRPr lang="en-GB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3448" y="5919811"/>
            <a:ext cx="71418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CONCLUSION</a:t>
            </a:r>
            <a:r>
              <a:rPr lang="en-GB" sz="1400" dirty="0" smtClean="0">
                <a:solidFill>
                  <a:schemeClr val="bg1"/>
                </a:solidFill>
              </a:rPr>
              <a:t>:</a:t>
            </a:r>
            <a:r>
              <a:rPr lang="tr-TR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Adolescents </a:t>
            </a:r>
            <a:r>
              <a:rPr lang="en-US" sz="1400" dirty="0">
                <a:solidFill>
                  <a:schemeClr val="bg1"/>
                </a:solidFill>
              </a:rPr>
              <a:t>with PMS exhibit distinct BP patterns, with higher luteal SBP on HBPM, lower luteal DBP on ABPM, and increased night-time HR, suggesting early cardiovascular alterations possibly related to hormonal and </a:t>
            </a:r>
            <a:r>
              <a:rPr lang="en-US" sz="1400" dirty="0" smtClean="0">
                <a:solidFill>
                  <a:schemeClr val="bg1"/>
                </a:solidFill>
              </a:rPr>
              <a:t>RAAS </a:t>
            </a:r>
            <a:r>
              <a:rPr lang="en-US" sz="1400" dirty="0">
                <a:solidFill>
                  <a:schemeClr val="bg1"/>
                </a:solidFill>
              </a:rPr>
              <a:t>effects.</a:t>
            </a:r>
          </a:p>
        </p:txBody>
      </p:sp>
      <p:sp>
        <p:nvSpPr>
          <p:cNvPr id="8" name="Rectangle 6"/>
          <p:cNvSpPr/>
          <p:nvPr/>
        </p:nvSpPr>
        <p:spPr>
          <a:xfrm>
            <a:off x="268336" y="3281118"/>
            <a:ext cx="1651246" cy="1169552"/>
          </a:xfrm>
          <a:prstGeom prst="rect">
            <a:avLst/>
          </a:prstGeom>
          <a:solidFill>
            <a:srgbClr val="65AA00"/>
          </a:solidFill>
          <a:ln w="41275">
            <a:solidFill>
              <a:srgbClr val="65AA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/>
              <a:t>PMS Assessment</a:t>
            </a:r>
            <a:endParaRPr lang="en-US" sz="900" dirty="0"/>
          </a:p>
          <a:p>
            <a:r>
              <a:rPr lang="en-US" sz="900" b="1" dirty="0" err="1"/>
              <a:t>Gençdoğan</a:t>
            </a:r>
            <a:r>
              <a:rPr lang="en-US" sz="900" b="1" dirty="0"/>
              <a:t> Premenstrual Syndrome Scale (PMSS)</a:t>
            </a:r>
            <a:r>
              <a:rPr lang="en-US" sz="900" dirty="0"/>
              <a:t> </a:t>
            </a:r>
          </a:p>
          <a:p>
            <a:r>
              <a:rPr lang="en-US" sz="900" dirty="0"/>
              <a:t>PMS defined as: </a:t>
            </a:r>
          </a:p>
          <a:p>
            <a:r>
              <a:rPr lang="en-US" sz="900" b="1" dirty="0"/>
              <a:t>≥50% of total score → PMS (+)</a:t>
            </a:r>
            <a:r>
              <a:rPr lang="en-US" sz="900" dirty="0"/>
              <a:t> </a:t>
            </a:r>
          </a:p>
          <a:p>
            <a:r>
              <a:rPr lang="en-US" sz="900" b="1" dirty="0"/>
              <a:t>&lt;50% of total score → PMS (−)</a:t>
            </a:r>
            <a:endParaRPr lang="en-US" sz="900" dirty="0"/>
          </a:p>
          <a:p>
            <a:pPr algn="ctr"/>
            <a:r>
              <a:rPr lang="tr-TR" sz="1000" dirty="0"/>
              <a:t> </a:t>
            </a:r>
            <a:endParaRPr lang="en-GB" sz="1000" dirty="0"/>
          </a:p>
        </p:txBody>
      </p:sp>
      <p:sp>
        <p:nvSpPr>
          <p:cNvPr id="11" name="Rectangle 3"/>
          <p:cNvSpPr/>
          <p:nvPr/>
        </p:nvSpPr>
        <p:spPr>
          <a:xfrm>
            <a:off x="280611" y="2166012"/>
            <a:ext cx="1651245" cy="941142"/>
          </a:xfrm>
          <a:prstGeom prst="rect">
            <a:avLst/>
          </a:prstGeom>
          <a:solidFill>
            <a:srgbClr val="00385E"/>
          </a:solidFill>
          <a:ln w="41275">
            <a:solidFill>
              <a:srgbClr val="00385E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/>
              <a:t>Study Population</a:t>
            </a:r>
            <a:endParaRPr lang="en-US" sz="1000" dirty="0"/>
          </a:p>
          <a:p>
            <a:r>
              <a:rPr lang="en-US" sz="1000" dirty="0"/>
              <a:t>Adolescents aged </a:t>
            </a:r>
            <a:r>
              <a:rPr lang="en-US" sz="1000" b="1" dirty="0"/>
              <a:t>12–18 years</a:t>
            </a:r>
            <a:r>
              <a:rPr lang="en-US" sz="1000" dirty="0"/>
              <a:t> </a:t>
            </a:r>
          </a:p>
          <a:p>
            <a:r>
              <a:rPr lang="en-US" sz="1000" dirty="0"/>
              <a:t>Regular menstrual cycles for </a:t>
            </a:r>
            <a:r>
              <a:rPr lang="en-US" sz="1000" b="1" dirty="0"/>
              <a:t>≥3 months</a:t>
            </a:r>
            <a:endParaRPr lang="en-US" sz="1000" dirty="0"/>
          </a:p>
        </p:txBody>
      </p:sp>
      <p:sp>
        <p:nvSpPr>
          <p:cNvPr id="16" name="Rectangle 55"/>
          <p:cNvSpPr/>
          <p:nvPr/>
        </p:nvSpPr>
        <p:spPr>
          <a:xfrm>
            <a:off x="9927684" y="2535696"/>
            <a:ext cx="1969040" cy="430063"/>
          </a:xfrm>
          <a:prstGeom prst="rect">
            <a:avLst/>
          </a:prstGeom>
          <a:solidFill>
            <a:srgbClr val="AA0065"/>
          </a:solidFill>
          <a:ln w="412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/>
              <a:t>Ambulatory blood pressure measurements </a:t>
            </a:r>
            <a:endParaRPr lang="tr-TR" sz="1000" dirty="0"/>
          </a:p>
        </p:txBody>
      </p:sp>
      <p:sp>
        <p:nvSpPr>
          <p:cNvPr id="17" name="Rectangle 55"/>
          <p:cNvSpPr/>
          <p:nvPr/>
        </p:nvSpPr>
        <p:spPr>
          <a:xfrm>
            <a:off x="7858287" y="2540866"/>
            <a:ext cx="1898111" cy="430063"/>
          </a:xfrm>
          <a:prstGeom prst="rect">
            <a:avLst/>
          </a:prstGeom>
          <a:solidFill>
            <a:srgbClr val="AA0065"/>
          </a:solidFill>
          <a:ln w="412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b="1" dirty="0" smtClean="0"/>
              <a:t>7- </a:t>
            </a:r>
            <a:r>
              <a:rPr lang="tr-TR" sz="1000" b="1" dirty="0" err="1" smtClean="0"/>
              <a:t>day</a:t>
            </a:r>
            <a:r>
              <a:rPr lang="tr-TR" sz="1000" b="1" dirty="0" smtClean="0"/>
              <a:t> h</a:t>
            </a:r>
            <a:r>
              <a:rPr lang="en-US" sz="1000" b="1" dirty="0" err="1" smtClean="0"/>
              <a:t>ome</a:t>
            </a:r>
            <a:r>
              <a:rPr lang="en-US" sz="1000" b="1" dirty="0" smtClean="0"/>
              <a:t> </a:t>
            </a:r>
            <a:r>
              <a:rPr lang="en-US" sz="1000" b="1" dirty="0"/>
              <a:t>blood pressure measurements </a:t>
            </a:r>
            <a:endParaRPr lang="tr-TR" sz="1000" dirty="0"/>
          </a:p>
        </p:txBody>
      </p:sp>
      <p:sp>
        <p:nvSpPr>
          <p:cNvPr id="18" name="Rectangle 55"/>
          <p:cNvSpPr/>
          <p:nvPr/>
        </p:nvSpPr>
        <p:spPr>
          <a:xfrm>
            <a:off x="5788890" y="2548305"/>
            <a:ext cx="1898111" cy="430063"/>
          </a:xfrm>
          <a:prstGeom prst="rect">
            <a:avLst/>
          </a:prstGeom>
          <a:solidFill>
            <a:srgbClr val="AA0065"/>
          </a:solidFill>
          <a:ln w="412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/>
              <a:t>Office blood pressure measurements </a:t>
            </a:r>
            <a:endParaRPr lang="tr-TR" sz="1000" dirty="0"/>
          </a:p>
        </p:txBody>
      </p:sp>
      <p:sp>
        <p:nvSpPr>
          <p:cNvPr id="3" name="Dikdörtgen 2"/>
          <p:cNvSpPr/>
          <p:nvPr/>
        </p:nvSpPr>
        <p:spPr>
          <a:xfrm>
            <a:off x="5788890" y="3290518"/>
            <a:ext cx="1898112" cy="15473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/>
              <a:t>No significant differences between </a:t>
            </a:r>
            <a:r>
              <a:rPr lang="en-US" sz="1000" b="1" dirty="0"/>
              <a:t>PMS (+)</a:t>
            </a:r>
            <a:r>
              <a:rPr lang="en-US" sz="1000" dirty="0"/>
              <a:t> and </a:t>
            </a:r>
            <a:r>
              <a:rPr lang="en-US" sz="1000" b="1" dirty="0"/>
              <a:t>PMS (−)</a:t>
            </a:r>
            <a:r>
              <a:rPr lang="en-US" sz="1000" dirty="0"/>
              <a:t> groups in follicular: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000" b="1" dirty="0"/>
              <a:t>SBP, DBP, MAP, pulse rate</a:t>
            </a:r>
            <a:r>
              <a:rPr lang="en-US" sz="1000" dirty="0"/>
              <a:t>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000" dirty="0"/>
              <a:t>Across </a:t>
            </a:r>
            <a:r>
              <a:rPr lang="en-US" sz="1000" b="1" dirty="0"/>
              <a:t>auscultatory and </a:t>
            </a:r>
            <a:r>
              <a:rPr lang="en-US" sz="1000" b="1" dirty="0" err="1"/>
              <a:t>oscillometric</a:t>
            </a:r>
            <a:r>
              <a:rPr lang="en-US" sz="1000" b="1" dirty="0"/>
              <a:t> BP measurements</a:t>
            </a:r>
            <a:endParaRPr lang="en-US" sz="1000" dirty="0"/>
          </a:p>
          <a:p>
            <a:pPr algn="ctr"/>
            <a:endParaRPr lang="tr-TR" sz="1000" dirty="0"/>
          </a:p>
        </p:txBody>
      </p:sp>
      <p:sp>
        <p:nvSpPr>
          <p:cNvPr id="5" name="Dikdörtgen 4"/>
          <p:cNvSpPr/>
          <p:nvPr/>
        </p:nvSpPr>
        <p:spPr>
          <a:xfrm>
            <a:off x="7858286" y="3295387"/>
            <a:ext cx="1898112" cy="154250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/>
              <a:t>PMS (+) Group</a:t>
            </a:r>
            <a:endParaRPr lang="en-US" sz="1000" dirty="0"/>
          </a:p>
          <a:p>
            <a:r>
              <a:rPr lang="en-US" sz="1000" b="1" dirty="0" smtClean="0"/>
              <a:t>Luteal vs Follicular phase:</a:t>
            </a:r>
            <a:r>
              <a:rPr lang="en-US" sz="1000" dirty="0" smtClean="0"/>
              <a:t> </a:t>
            </a:r>
          </a:p>
          <a:p>
            <a:pPr lvl="1"/>
            <a:r>
              <a:rPr lang="en-US" sz="1000" dirty="0" smtClean="0"/>
              <a:t>↑ </a:t>
            </a:r>
            <a:r>
              <a:rPr lang="en-US" sz="1000" b="1" dirty="0"/>
              <a:t>Morning SBP</a:t>
            </a:r>
            <a:r>
              <a:rPr lang="en-US" sz="1000" dirty="0"/>
              <a:t> </a:t>
            </a:r>
          </a:p>
          <a:p>
            <a:pPr lvl="1"/>
            <a:r>
              <a:rPr lang="en-US" sz="1000" dirty="0"/>
              <a:t>↑ </a:t>
            </a:r>
            <a:r>
              <a:rPr lang="tr-TR" sz="1000" b="1" dirty="0" err="1" smtClean="0"/>
              <a:t>Average</a:t>
            </a:r>
            <a:r>
              <a:rPr lang="tr-TR" sz="1000" b="1" dirty="0" smtClean="0"/>
              <a:t> SBP </a:t>
            </a:r>
            <a:r>
              <a:rPr lang="tr-TR" sz="1000" dirty="0" smtClean="0"/>
              <a:t>(</a:t>
            </a:r>
            <a:r>
              <a:rPr lang="tr-TR" sz="1000" dirty="0" err="1" smtClean="0"/>
              <a:t>morning</a:t>
            </a:r>
            <a:r>
              <a:rPr lang="tr-TR" sz="1000" dirty="0" smtClean="0"/>
              <a:t> + </a:t>
            </a:r>
            <a:r>
              <a:rPr lang="tr-TR" sz="1000" dirty="0" err="1" smtClean="0"/>
              <a:t>evening</a:t>
            </a:r>
            <a:r>
              <a:rPr lang="tr-TR" sz="1000" dirty="0" smtClean="0"/>
              <a:t>)</a:t>
            </a:r>
            <a:r>
              <a:rPr lang="en-US" sz="1000" dirty="0" smtClean="0"/>
              <a:t> </a:t>
            </a:r>
            <a:endParaRPr lang="en-US" sz="1000" dirty="0"/>
          </a:p>
          <a:p>
            <a:pPr lvl="1"/>
            <a:r>
              <a:rPr lang="en-US" sz="1000" dirty="0"/>
              <a:t>↑ </a:t>
            </a:r>
            <a:r>
              <a:rPr lang="en-US" sz="1000" b="1" dirty="0"/>
              <a:t>Pulse pressure</a:t>
            </a:r>
            <a:r>
              <a:rPr lang="en-US" sz="1000" dirty="0"/>
              <a:t> </a:t>
            </a:r>
          </a:p>
          <a:p>
            <a:r>
              <a:rPr lang="en-US" sz="1000" b="1" dirty="0"/>
              <a:t>Late vs Mid Luteal phase:</a:t>
            </a:r>
            <a:r>
              <a:rPr lang="en-US" sz="1000" dirty="0"/>
              <a:t> </a:t>
            </a:r>
          </a:p>
          <a:p>
            <a:pPr lvl="1"/>
            <a:r>
              <a:rPr lang="en-US" sz="1000" dirty="0"/>
              <a:t>↑ </a:t>
            </a:r>
            <a:r>
              <a:rPr lang="en-US" sz="1000" b="1" dirty="0"/>
              <a:t>Morning DBP</a:t>
            </a:r>
          </a:p>
          <a:p>
            <a:pPr algn="ctr"/>
            <a:endParaRPr lang="tr-TR" sz="1000" dirty="0" smtClean="0"/>
          </a:p>
        </p:txBody>
      </p:sp>
      <p:sp>
        <p:nvSpPr>
          <p:cNvPr id="6" name="Dikdörtgen 5"/>
          <p:cNvSpPr/>
          <p:nvPr/>
        </p:nvSpPr>
        <p:spPr>
          <a:xfrm>
            <a:off x="9927683" y="3290518"/>
            <a:ext cx="1969041" cy="154737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/>
              <a:t>PMS (+) Group</a:t>
            </a:r>
            <a:endParaRPr lang="en-US" sz="1000" dirty="0"/>
          </a:p>
          <a:p>
            <a:r>
              <a:rPr lang="en-US" sz="1000" b="1" dirty="0"/>
              <a:t>Luteal vs Follicular phase:</a:t>
            </a:r>
            <a:r>
              <a:rPr lang="en-US" sz="1000" dirty="0"/>
              <a:t> </a:t>
            </a:r>
          </a:p>
          <a:p>
            <a:pPr lvl="1"/>
            <a:r>
              <a:rPr lang="en-US" sz="1000" dirty="0" smtClean="0">
                <a:sym typeface="Symbol" panose="05050102010706020507" pitchFamily="18" charset="2"/>
              </a:rPr>
              <a:t></a:t>
            </a:r>
            <a:r>
              <a:rPr lang="tr-TR" sz="1000" dirty="0" smtClean="0">
                <a:sym typeface="Symbol" panose="05050102010706020507" pitchFamily="18" charset="2"/>
              </a:rPr>
              <a:t>  </a:t>
            </a:r>
            <a:r>
              <a:rPr lang="tr-TR" sz="1000" b="1" dirty="0" smtClean="0">
                <a:sym typeface="Symbol" panose="05050102010706020507" pitchFamily="18" charset="2"/>
              </a:rPr>
              <a:t>DBP</a:t>
            </a:r>
          </a:p>
          <a:p>
            <a:pPr lvl="1"/>
            <a:r>
              <a:rPr lang="en-US" sz="1000" dirty="0" smtClean="0"/>
              <a:t>↑ </a:t>
            </a:r>
            <a:r>
              <a:rPr lang="tr-TR" sz="1000" dirty="0" smtClean="0"/>
              <a:t>P</a:t>
            </a:r>
            <a:r>
              <a:rPr lang="en-US" sz="1000" b="1" dirty="0" err="1" smtClean="0"/>
              <a:t>ulse</a:t>
            </a:r>
            <a:r>
              <a:rPr lang="en-US" sz="1000" b="1" dirty="0" smtClean="0"/>
              <a:t> </a:t>
            </a:r>
            <a:r>
              <a:rPr lang="en-US" sz="1000" b="1" dirty="0"/>
              <a:t>pressure</a:t>
            </a:r>
            <a:r>
              <a:rPr lang="en-US" sz="1000" dirty="0"/>
              <a:t> </a:t>
            </a:r>
          </a:p>
          <a:p>
            <a:pPr lvl="1"/>
            <a:r>
              <a:rPr lang="en-US" sz="1000" dirty="0"/>
              <a:t>↑ </a:t>
            </a:r>
            <a:r>
              <a:rPr lang="en-US" sz="1000" b="1" dirty="0"/>
              <a:t>Night-time</a:t>
            </a:r>
            <a:r>
              <a:rPr lang="en-US" sz="1000" dirty="0"/>
              <a:t> </a:t>
            </a:r>
            <a:r>
              <a:rPr lang="en-US" sz="1000" b="1" dirty="0"/>
              <a:t>heart </a:t>
            </a:r>
            <a:r>
              <a:rPr lang="en-US" sz="1000" b="1" dirty="0" smtClean="0"/>
              <a:t>rate</a:t>
            </a:r>
            <a:endParaRPr lang="tr-TR" sz="1000" b="1" dirty="0" smtClean="0"/>
          </a:p>
          <a:p>
            <a:pPr lvl="1"/>
            <a:r>
              <a:rPr lang="en-US" sz="1000" b="1" dirty="0" smtClean="0"/>
              <a:t> </a:t>
            </a:r>
            <a:endParaRPr lang="tr-TR" sz="1000" b="1" dirty="0" smtClean="0"/>
          </a:p>
          <a:p>
            <a:pPr lvl="1"/>
            <a:endParaRPr lang="tr-TR" sz="1000" b="1" dirty="0" smtClean="0"/>
          </a:p>
          <a:p>
            <a:pPr lvl="1"/>
            <a:endParaRPr lang="en-US" sz="1000" dirty="0"/>
          </a:p>
          <a:p>
            <a:pPr algn="ctr"/>
            <a:endParaRPr lang="tr-TR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568CF5-8920-CE55-F656-6AF8722728AB}"/>
              </a:ext>
            </a:extLst>
          </p:cNvPr>
          <p:cNvSpPr/>
          <p:nvPr/>
        </p:nvSpPr>
        <p:spPr>
          <a:xfrm>
            <a:off x="280611" y="4589183"/>
            <a:ext cx="1651245" cy="941142"/>
          </a:xfrm>
          <a:prstGeom prst="rect">
            <a:avLst/>
          </a:prstGeom>
          <a:solidFill>
            <a:srgbClr val="00385E"/>
          </a:solidFill>
          <a:ln w="41275">
            <a:solidFill>
              <a:srgbClr val="00385E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/>
              <a:t>Blood Pressure Measurements</a:t>
            </a:r>
            <a:endParaRPr lang="en-US" sz="900" dirty="0"/>
          </a:p>
          <a:p>
            <a:r>
              <a:rPr lang="en-US" sz="900" b="1" dirty="0"/>
              <a:t>Office BP (OBPM)</a:t>
            </a:r>
            <a:r>
              <a:rPr lang="en-US" sz="900" dirty="0"/>
              <a:t> </a:t>
            </a:r>
          </a:p>
          <a:p>
            <a:r>
              <a:rPr lang="en-US" sz="900" b="1" dirty="0"/>
              <a:t>7-day Home BP (HBPM)</a:t>
            </a:r>
            <a:r>
              <a:rPr lang="en-US" sz="900" dirty="0"/>
              <a:t> </a:t>
            </a:r>
          </a:p>
          <a:p>
            <a:r>
              <a:rPr lang="en-US" sz="900" b="1" dirty="0"/>
              <a:t>24-hour Ambulatory BP (ABPM)</a:t>
            </a:r>
            <a:endParaRPr lang="en-US" sz="900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5F623E49-94D4-285D-1FF5-7C052320369C}"/>
              </a:ext>
            </a:extLst>
          </p:cNvPr>
          <p:cNvSpPr/>
          <p:nvPr/>
        </p:nvSpPr>
        <p:spPr>
          <a:xfrm>
            <a:off x="2090866" y="3506526"/>
            <a:ext cx="1457341" cy="725134"/>
          </a:xfrm>
          <a:prstGeom prst="rect">
            <a:avLst/>
          </a:prstGeom>
          <a:solidFill>
            <a:srgbClr val="00385E"/>
          </a:solidFill>
          <a:ln w="41275">
            <a:solidFill>
              <a:srgbClr val="00385E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/>
              <a:t>Measurement Timing</a:t>
            </a:r>
            <a:endParaRPr lang="en-US" sz="900" dirty="0"/>
          </a:p>
          <a:p>
            <a:r>
              <a:rPr lang="en-US" sz="900" dirty="0"/>
              <a:t>Assessed during: </a:t>
            </a:r>
          </a:p>
          <a:p>
            <a:pPr lvl="1"/>
            <a:r>
              <a:rPr lang="en-US" sz="900" b="1" dirty="0"/>
              <a:t>Follicular phase</a:t>
            </a:r>
            <a:r>
              <a:rPr lang="en-US" sz="900" dirty="0"/>
              <a:t> </a:t>
            </a:r>
          </a:p>
          <a:p>
            <a:pPr lvl="1"/>
            <a:r>
              <a:rPr lang="en-US" sz="900" b="1" dirty="0"/>
              <a:t>Luteal phase</a:t>
            </a:r>
            <a:endParaRPr lang="en-US" sz="900" dirty="0"/>
          </a:p>
        </p:txBody>
      </p:sp>
      <p:pic>
        <p:nvPicPr>
          <p:cNvPr id="19" name="Picture 18" descr="Blue arrows pointing to the left&#10;&#10;AI-generated content may be incorrect.">
            <a:extLst>
              <a:ext uri="{FF2B5EF4-FFF2-40B4-BE49-F238E27FC236}">
                <a16:creationId xmlns:a16="http://schemas.microsoft.com/office/drawing/2014/main" id="{B6DB1430-E76C-9EF8-107E-6B613E6C5C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499" y="3248769"/>
            <a:ext cx="979600" cy="1542504"/>
          </a:xfrm>
          <a:prstGeom prst="rect">
            <a:avLst/>
          </a:prstGeom>
        </p:spPr>
      </p:pic>
      <p:sp>
        <p:nvSpPr>
          <p:cNvPr id="23" name="Rectangle 6">
            <a:extLst>
              <a:ext uri="{FF2B5EF4-FFF2-40B4-BE49-F238E27FC236}">
                <a16:creationId xmlns:a16="http://schemas.microsoft.com/office/drawing/2014/main" id="{94EB9972-0017-D952-4F66-2190AA995873}"/>
              </a:ext>
            </a:extLst>
          </p:cNvPr>
          <p:cNvSpPr/>
          <p:nvPr/>
        </p:nvSpPr>
        <p:spPr>
          <a:xfrm>
            <a:off x="4352925" y="4072026"/>
            <a:ext cx="1259879" cy="765865"/>
          </a:xfrm>
          <a:prstGeom prst="rect">
            <a:avLst/>
          </a:prstGeom>
          <a:solidFill>
            <a:srgbClr val="65AA00"/>
          </a:solidFill>
          <a:ln w="41275">
            <a:solidFill>
              <a:srgbClr val="65AA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b="1" dirty="0" err="1"/>
              <a:t>Group</a:t>
            </a:r>
            <a:r>
              <a:rPr lang="tr-TR" sz="1000" b="1" dirty="0"/>
              <a:t> 2</a:t>
            </a:r>
          </a:p>
          <a:p>
            <a:pPr algn="ctr"/>
            <a:r>
              <a:rPr lang="tr-TR" sz="1000" b="1" dirty="0"/>
              <a:t>21 </a:t>
            </a:r>
            <a:r>
              <a:rPr lang="tr-TR" sz="1000" b="1" dirty="0" err="1"/>
              <a:t>without</a:t>
            </a:r>
            <a:r>
              <a:rPr lang="tr-TR" sz="1000" b="1" dirty="0"/>
              <a:t> </a:t>
            </a:r>
            <a:r>
              <a:rPr lang="tr-TR" sz="1000" b="1" dirty="0" smtClean="0"/>
              <a:t>PMS</a:t>
            </a:r>
          </a:p>
          <a:p>
            <a:pPr algn="ctr"/>
            <a:endParaRPr lang="en-GB" sz="1000" b="1" dirty="0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02AAC90E-FA21-7531-16D2-B4803A602300}"/>
              </a:ext>
            </a:extLst>
          </p:cNvPr>
          <p:cNvSpPr/>
          <p:nvPr/>
        </p:nvSpPr>
        <p:spPr>
          <a:xfrm>
            <a:off x="4352925" y="2535696"/>
            <a:ext cx="1259879" cy="754822"/>
          </a:xfrm>
          <a:prstGeom prst="rect">
            <a:avLst/>
          </a:prstGeom>
          <a:solidFill>
            <a:srgbClr val="009900"/>
          </a:solidFill>
          <a:ln w="41275">
            <a:solidFill>
              <a:srgbClr val="0099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b="1" dirty="0" err="1"/>
              <a:t>Group</a:t>
            </a:r>
            <a:r>
              <a:rPr lang="tr-TR" sz="1000" b="1" dirty="0"/>
              <a:t> 1</a:t>
            </a:r>
          </a:p>
          <a:p>
            <a:pPr algn="ctr"/>
            <a:r>
              <a:rPr lang="tr-TR" sz="1000" b="1" dirty="0"/>
              <a:t>31 </a:t>
            </a:r>
            <a:r>
              <a:rPr lang="tr-TR" sz="1000" b="1" dirty="0" err="1"/>
              <a:t>adolescents</a:t>
            </a:r>
            <a:r>
              <a:rPr lang="tr-TR" sz="1000" b="1" dirty="0"/>
              <a:t> </a:t>
            </a:r>
            <a:r>
              <a:rPr lang="tr-TR" sz="1000" b="1" dirty="0" err="1"/>
              <a:t>with</a:t>
            </a:r>
            <a:r>
              <a:rPr lang="tr-TR" sz="1000" b="1" dirty="0"/>
              <a:t> PMS </a:t>
            </a:r>
          </a:p>
          <a:p>
            <a:pPr algn="ctr"/>
            <a:endParaRPr lang="en-GB" sz="1000" b="1" dirty="0"/>
          </a:p>
        </p:txBody>
      </p:sp>
      <p:sp>
        <p:nvSpPr>
          <p:cNvPr id="7" name="Metin kutusu 6"/>
          <p:cNvSpPr txBox="1"/>
          <p:nvPr/>
        </p:nvSpPr>
        <p:spPr>
          <a:xfrm>
            <a:off x="8046720" y="3107154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2" name="Rectangle 3"/>
          <p:cNvSpPr/>
          <p:nvPr/>
        </p:nvSpPr>
        <p:spPr>
          <a:xfrm>
            <a:off x="7858285" y="3005491"/>
            <a:ext cx="4038439" cy="218226"/>
          </a:xfrm>
          <a:prstGeom prst="rect">
            <a:avLst/>
          </a:prstGeom>
          <a:solidFill>
            <a:srgbClr val="0070C0"/>
          </a:solidFill>
          <a:ln w="19050">
            <a:solidFill>
              <a:srgbClr val="00385E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b="1" dirty="0" err="1" smtClean="0"/>
              <a:t>Distinct</a:t>
            </a:r>
            <a:r>
              <a:rPr lang="tr-TR" sz="1200" b="1" dirty="0" smtClean="0"/>
              <a:t> </a:t>
            </a:r>
            <a:r>
              <a:rPr lang="tr-TR" sz="1200" b="1" dirty="0" err="1" smtClean="0"/>
              <a:t>pattern</a:t>
            </a:r>
            <a:r>
              <a:rPr lang="tr-TR" sz="1200" b="1" dirty="0" smtClean="0"/>
              <a:t> in PMS (+) </a:t>
            </a:r>
            <a:r>
              <a:rPr lang="tr-TR" sz="1200" b="1" dirty="0" err="1" smtClean="0"/>
              <a:t>Group</a:t>
            </a:r>
            <a:endParaRPr lang="en-GB" sz="1200" b="1" dirty="0"/>
          </a:p>
        </p:txBody>
      </p:sp>
      <p:sp>
        <p:nvSpPr>
          <p:cNvPr id="29" name="Metin kutusu 28"/>
          <p:cNvSpPr txBox="1"/>
          <p:nvPr/>
        </p:nvSpPr>
        <p:spPr>
          <a:xfrm>
            <a:off x="5788890" y="4960320"/>
            <a:ext cx="541847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BP: blood pressure, DBP: diastolic blood pressure, MAP: mean arterial pressure, SBP: systolic blood pressure. </a:t>
            </a:r>
            <a:endParaRPr lang="en-US" sz="900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6784" y="4388216"/>
            <a:ext cx="1336615" cy="1239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42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dNeph_VisualAbstract_Template_NoText.potx" id="{B1C48F58-D1E0-4C98-814B-D3979964E517}" vid="{3276ECFE-687C-499A-B544-1DE21692DD6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3422</TotalTime>
  <Words>306</Words>
  <Application>Microsoft Office PowerPoint</Application>
  <PresentationFormat>Geniş ekran</PresentationFormat>
  <Paragraphs>48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Times New Roman</vt:lpstr>
      <vt:lpstr>Office Theme</vt:lpstr>
      <vt:lpstr>PowerPoint Sunusu</vt:lpstr>
    </vt:vector>
  </TitlesOfParts>
  <Company>University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 IDEAS  initially using a combination of    monochromatic and triadic colours</dc:title>
  <dc:creator>Joseph Laycock</dc:creator>
  <cp:lastModifiedBy>Özlem Akbulut</cp:lastModifiedBy>
  <cp:revision>82</cp:revision>
  <dcterms:created xsi:type="dcterms:W3CDTF">2019-06-13T12:30:18Z</dcterms:created>
  <dcterms:modified xsi:type="dcterms:W3CDTF">2026-04-07T06:11:40Z</dcterms:modified>
</cp:coreProperties>
</file>