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422" r:id="rId2"/>
    <p:sldId id="423" r:id="rId3"/>
    <p:sldId id="424" r:id="rId4"/>
    <p:sldId id="425" r:id="rId5"/>
    <p:sldId id="366" r:id="rId6"/>
    <p:sldId id="390" r:id="rId7"/>
    <p:sldId id="42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8" userDrawn="1">
          <p15:clr>
            <a:srgbClr val="A4A3A4"/>
          </p15:clr>
        </p15:guide>
        <p15:guide id="2" pos="363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çoise Díaz" initials="FD" lastIdx="5" clrIdx="0">
    <p:extLst>
      <p:ext uri="{19B8F6BF-5375-455C-9EA6-DF929625EA0E}">
        <p15:presenceInfo xmlns:p15="http://schemas.microsoft.com/office/powerpoint/2012/main" userId="75556e530b1189eb" providerId="Windows Live"/>
      </p:ext>
    </p:extLst>
  </p:cmAuthor>
  <p:cmAuthor id="2" name="Microsoft Office User" initials="MOU" lastIdx="7" clrIdx="1">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717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58" autoAdjust="0"/>
    <p:restoredTop sz="80426" autoAdjust="0"/>
  </p:normalViewPr>
  <p:slideViewPr>
    <p:cSldViewPr snapToGrid="0" showGuides="1">
      <p:cViewPr varScale="1">
        <p:scale>
          <a:sx n="92" d="100"/>
          <a:sy n="92" d="100"/>
        </p:scale>
        <p:origin x="1140" y="66"/>
      </p:cViewPr>
      <p:guideLst>
        <p:guide orient="horz" pos="278"/>
        <p:guide pos="36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EE91FD-0955-47B6-B4C5-07C66BE5BD76}" type="datetimeFigureOut">
              <a:rPr lang="en-GB" smtClean="0"/>
              <a:t>09/11/2021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C3234E-D4D1-456D-A35C-7714AF02DC26}" type="slidenum">
              <a:rPr lang="en-GB" smtClean="0"/>
              <a:t>‹#›</a:t>
            </a:fld>
            <a:endParaRPr lang="en-GB"/>
          </a:p>
        </p:txBody>
      </p:sp>
    </p:spTree>
    <p:extLst>
      <p:ext uri="{BB962C8B-B14F-4D97-AF65-F5344CB8AC3E}">
        <p14:creationId xmlns:p14="http://schemas.microsoft.com/office/powerpoint/2010/main" val="2117212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2C3234E-D4D1-456D-A35C-7714AF02DC26}" type="slidenum">
              <a:rPr lang="en-GB" smtClean="0"/>
              <a:t>2</a:t>
            </a:fld>
            <a:endParaRPr lang="en-GB"/>
          </a:p>
        </p:txBody>
      </p:sp>
    </p:spTree>
    <p:extLst>
      <p:ext uri="{BB962C8B-B14F-4D97-AF65-F5344CB8AC3E}">
        <p14:creationId xmlns:p14="http://schemas.microsoft.com/office/powerpoint/2010/main" val="3972734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2C3234E-D4D1-456D-A35C-7714AF02DC26}" type="slidenum">
              <a:rPr lang="en-GB" smtClean="0"/>
              <a:t>5</a:t>
            </a:fld>
            <a:endParaRPr lang="en-GB"/>
          </a:p>
        </p:txBody>
      </p:sp>
    </p:spTree>
    <p:extLst>
      <p:ext uri="{BB962C8B-B14F-4D97-AF65-F5344CB8AC3E}">
        <p14:creationId xmlns:p14="http://schemas.microsoft.com/office/powerpoint/2010/main" val="3157836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2C3234E-D4D1-456D-A35C-7714AF02DC26}" type="slidenum">
              <a:rPr lang="en-GB" smtClean="0"/>
              <a:t>6</a:t>
            </a:fld>
            <a:endParaRPr lang="en-GB"/>
          </a:p>
        </p:txBody>
      </p:sp>
    </p:spTree>
    <p:extLst>
      <p:ext uri="{BB962C8B-B14F-4D97-AF65-F5344CB8AC3E}">
        <p14:creationId xmlns:p14="http://schemas.microsoft.com/office/powerpoint/2010/main" val="584800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2C3234E-D4D1-456D-A35C-7714AF02DC26}" type="slidenum">
              <a:rPr lang="en-GB" smtClean="0"/>
              <a:t>7</a:t>
            </a:fld>
            <a:endParaRPr lang="en-GB"/>
          </a:p>
        </p:txBody>
      </p:sp>
    </p:spTree>
    <p:extLst>
      <p:ext uri="{BB962C8B-B14F-4D97-AF65-F5344CB8AC3E}">
        <p14:creationId xmlns:p14="http://schemas.microsoft.com/office/powerpoint/2010/main" val="1330304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9DA1C-0CB7-44FC-BD0D-3BED18A4B3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E2BD685-385B-4648-9434-6A9E460F5AC1}"/>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0"/>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2ECB6ED-EF59-47DD-8A20-5430EEC0321A}"/>
              </a:ext>
            </a:extLst>
          </p:cNvPr>
          <p:cNvSpPr>
            <a:spLocks noGrp="1"/>
          </p:cNvSpPr>
          <p:nvPr>
            <p:ph type="dt" sz="half" idx="10"/>
          </p:nvPr>
        </p:nvSpPr>
        <p:spPr/>
        <p:txBody>
          <a:bodyPr/>
          <a:lstStyle/>
          <a:p>
            <a:fld id="{0B52152A-A589-4D5C-8216-002FD7AC4843}" type="datetimeFigureOut">
              <a:rPr lang="en-GB" smtClean="0"/>
              <a:t>09/11/2021</a:t>
            </a:fld>
            <a:endParaRPr lang="en-GB"/>
          </a:p>
        </p:txBody>
      </p:sp>
      <p:sp>
        <p:nvSpPr>
          <p:cNvPr id="5" name="Footer Placeholder 4">
            <a:extLst>
              <a:ext uri="{FF2B5EF4-FFF2-40B4-BE49-F238E27FC236}">
                <a16:creationId xmlns:a16="http://schemas.microsoft.com/office/drawing/2014/main" id="{276CD27D-27ED-441D-A54A-1FE720A7EB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FF9D67-14D6-49E0-BBFE-CB337962CE61}"/>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2037558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24341-A1B1-403D-A1F0-1D34166DA7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7874F70-0E27-4B3B-B160-01E9F75D73E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275B51-F15E-49DC-A0F5-4325BA29F0A8}"/>
              </a:ext>
            </a:extLst>
          </p:cNvPr>
          <p:cNvSpPr>
            <a:spLocks noGrp="1"/>
          </p:cNvSpPr>
          <p:nvPr>
            <p:ph type="dt" sz="half" idx="10"/>
          </p:nvPr>
        </p:nvSpPr>
        <p:spPr/>
        <p:txBody>
          <a:bodyPr/>
          <a:lstStyle/>
          <a:p>
            <a:fld id="{0B52152A-A589-4D5C-8216-002FD7AC4843}" type="datetimeFigureOut">
              <a:rPr lang="en-GB" smtClean="0"/>
              <a:t>09/11/2021</a:t>
            </a:fld>
            <a:endParaRPr lang="en-GB"/>
          </a:p>
        </p:txBody>
      </p:sp>
      <p:sp>
        <p:nvSpPr>
          <p:cNvPr id="5" name="Footer Placeholder 4">
            <a:extLst>
              <a:ext uri="{FF2B5EF4-FFF2-40B4-BE49-F238E27FC236}">
                <a16:creationId xmlns:a16="http://schemas.microsoft.com/office/drawing/2014/main" id="{739B635E-479F-4FDD-81C6-9690F4ECEA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C0BCC1-C696-4A41-8F0F-C47852552B3A}"/>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3149325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0348C-8A27-41A4-9869-7C00F89362E4}"/>
              </a:ext>
            </a:extLst>
          </p:cNvPr>
          <p:cNvSpPr>
            <a:spLocks noGrp="1"/>
          </p:cNvSpPr>
          <p:nvPr>
            <p:ph type="title"/>
          </p:nvPr>
        </p:nvSpPr>
        <p:spPr>
          <a:xfrm>
            <a:off x="831852"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36940B7-6577-4CA9-A634-8E1BE88D6B86}"/>
              </a:ext>
            </a:extLst>
          </p:cNvPr>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6" indent="0">
              <a:buNone/>
              <a:defRPr sz="2000">
                <a:solidFill>
                  <a:schemeClr val="tx1">
                    <a:tint val="75000"/>
                  </a:schemeClr>
                </a:solidFill>
              </a:defRPr>
            </a:lvl2pPr>
            <a:lvl3pPr marL="914411" indent="0">
              <a:buNone/>
              <a:defRPr sz="1800">
                <a:solidFill>
                  <a:schemeClr val="tx1">
                    <a:tint val="75000"/>
                  </a:schemeClr>
                </a:solidFill>
              </a:defRPr>
            </a:lvl3pPr>
            <a:lvl4pPr marL="1371617" indent="0">
              <a:buNone/>
              <a:defRPr sz="1600">
                <a:solidFill>
                  <a:schemeClr val="tx1">
                    <a:tint val="75000"/>
                  </a:schemeClr>
                </a:solidFill>
              </a:defRPr>
            </a:lvl4pPr>
            <a:lvl5pPr marL="1828823" indent="0">
              <a:buNone/>
              <a:defRPr sz="1600">
                <a:solidFill>
                  <a:schemeClr val="tx1">
                    <a:tint val="75000"/>
                  </a:schemeClr>
                </a:solidFill>
              </a:defRPr>
            </a:lvl5pPr>
            <a:lvl6pPr marL="2286029" indent="0">
              <a:buNone/>
              <a:defRPr sz="1600">
                <a:solidFill>
                  <a:schemeClr val="tx1">
                    <a:tint val="75000"/>
                  </a:schemeClr>
                </a:solidFill>
              </a:defRPr>
            </a:lvl6pPr>
            <a:lvl7pPr marL="2743234" indent="0">
              <a:buNone/>
              <a:defRPr sz="1600">
                <a:solidFill>
                  <a:schemeClr val="tx1">
                    <a:tint val="75000"/>
                  </a:schemeClr>
                </a:solidFill>
              </a:defRPr>
            </a:lvl7pPr>
            <a:lvl8pPr marL="3200440" indent="0">
              <a:buNone/>
              <a:defRPr sz="1600">
                <a:solidFill>
                  <a:schemeClr val="tx1">
                    <a:tint val="75000"/>
                  </a:schemeClr>
                </a:solidFill>
              </a:defRPr>
            </a:lvl8pPr>
            <a:lvl9pPr marL="3657646"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9B7E835-5481-4D47-90A8-8BA5F069CE89}"/>
              </a:ext>
            </a:extLst>
          </p:cNvPr>
          <p:cNvSpPr>
            <a:spLocks noGrp="1"/>
          </p:cNvSpPr>
          <p:nvPr>
            <p:ph type="dt" sz="half" idx="10"/>
          </p:nvPr>
        </p:nvSpPr>
        <p:spPr/>
        <p:txBody>
          <a:bodyPr/>
          <a:lstStyle/>
          <a:p>
            <a:fld id="{0B52152A-A589-4D5C-8216-002FD7AC4843}" type="datetimeFigureOut">
              <a:rPr lang="en-GB" smtClean="0"/>
              <a:t>09/11/2021</a:t>
            </a:fld>
            <a:endParaRPr lang="en-GB"/>
          </a:p>
        </p:txBody>
      </p:sp>
      <p:sp>
        <p:nvSpPr>
          <p:cNvPr id="5" name="Footer Placeholder 4">
            <a:extLst>
              <a:ext uri="{FF2B5EF4-FFF2-40B4-BE49-F238E27FC236}">
                <a16:creationId xmlns:a16="http://schemas.microsoft.com/office/drawing/2014/main" id="{0A2C6704-723D-49CC-A19B-0B024BF85B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E08CD8-22EE-458F-8291-F5ED046C4EC2}"/>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4030125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63333-2AD4-4996-ADBB-56288EAAF17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7254A53-86FE-4B8F-BD68-C05BEEC26AF6}"/>
              </a:ext>
            </a:extLst>
          </p:cNvPr>
          <p:cNvSpPr>
            <a:spLocks noGrp="1"/>
          </p:cNvSpPr>
          <p:nvPr>
            <p:ph sz="half" idx="1"/>
          </p:nvPr>
        </p:nvSpPr>
        <p:spPr>
          <a:xfrm>
            <a:off x="838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825B94B-8BC9-4E2B-B7BC-7311D6FB65C4}"/>
              </a:ext>
            </a:extLst>
          </p:cNvPr>
          <p:cNvSpPr>
            <a:spLocks noGrp="1"/>
          </p:cNvSpPr>
          <p:nvPr>
            <p:ph sz="half" idx="2"/>
          </p:nvPr>
        </p:nvSpPr>
        <p:spPr>
          <a:xfrm>
            <a:off x="6172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1FC72AA-C705-4FE9-A544-DBE31A1A82D9}"/>
              </a:ext>
            </a:extLst>
          </p:cNvPr>
          <p:cNvSpPr>
            <a:spLocks noGrp="1"/>
          </p:cNvSpPr>
          <p:nvPr>
            <p:ph type="dt" sz="half" idx="10"/>
          </p:nvPr>
        </p:nvSpPr>
        <p:spPr/>
        <p:txBody>
          <a:bodyPr/>
          <a:lstStyle/>
          <a:p>
            <a:fld id="{0B52152A-A589-4D5C-8216-002FD7AC4843}" type="datetimeFigureOut">
              <a:rPr lang="en-GB" smtClean="0"/>
              <a:t>09/11/2021</a:t>
            </a:fld>
            <a:endParaRPr lang="en-GB"/>
          </a:p>
        </p:txBody>
      </p:sp>
      <p:sp>
        <p:nvSpPr>
          <p:cNvPr id="6" name="Footer Placeholder 5">
            <a:extLst>
              <a:ext uri="{FF2B5EF4-FFF2-40B4-BE49-F238E27FC236}">
                <a16:creationId xmlns:a16="http://schemas.microsoft.com/office/drawing/2014/main" id="{C67FAC3B-878A-45D0-B71E-4A1CA928F9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8BC229-D006-408C-B2C1-AAE6C26957F0}"/>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566926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E552F-BE48-4066-869E-07E325943129}"/>
              </a:ext>
            </a:extLst>
          </p:cNvPr>
          <p:cNvSpPr>
            <a:spLocks noGrp="1"/>
          </p:cNvSpPr>
          <p:nvPr>
            <p:ph type="title"/>
          </p:nvPr>
        </p:nvSpPr>
        <p:spPr>
          <a:xfrm>
            <a:off x="839789"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08A07AD-AEC5-4BD2-824F-2CBAD8C96317}"/>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896A2A1-F576-48E7-AA13-6582FBBD2E70}"/>
              </a:ext>
            </a:extLst>
          </p:cNvPr>
          <p:cNvSpPr>
            <a:spLocks noGrp="1"/>
          </p:cNvSpPr>
          <p:nvPr>
            <p:ph sz="half" idx="2"/>
          </p:nvPr>
        </p:nvSpPr>
        <p:spPr>
          <a:xfrm>
            <a:off x="839789" y="2505076"/>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79B9304-01A6-47D6-A914-9C88451F8F9B}"/>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BE0C327-6FB6-4AAE-9BCF-4A62770FCA9C}"/>
              </a:ext>
            </a:extLst>
          </p:cNvPr>
          <p:cNvSpPr>
            <a:spLocks noGrp="1"/>
          </p:cNvSpPr>
          <p:nvPr>
            <p:ph sz="quarter" idx="4"/>
          </p:nvPr>
        </p:nvSpPr>
        <p:spPr>
          <a:xfrm>
            <a:off x="6172202" y="2505076"/>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4B4B1B2-C3F3-4F68-96BF-EF1FD551B991}"/>
              </a:ext>
            </a:extLst>
          </p:cNvPr>
          <p:cNvSpPr>
            <a:spLocks noGrp="1"/>
          </p:cNvSpPr>
          <p:nvPr>
            <p:ph type="dt" sz="half" idx="10"/>
          </p:nvPr>
        </p:nvSpPr>
        <p:spPr/>
        <p:txBody>
          <a:bodyPr/>
          <a:lstStyle/>
          <a:p>
            <a:fld id="{0B52152A-A589-4D5C-8216-002FD7AC4843}" type="datetimeFigureOut">
              <a:rPr lang="en-GB" smtClean="0"/>
              <a:t>09/11/2021</a:t>
            </a:fld>
            <a:endParaRPr lang="en-GB"/>
          </a:p>
        </p:txBody>
      </p:sp>
      <p:sp>
        <p:nvSpPr>
          <p:cNvPr id="8" name="Footer Placeholder 7">
            <a:extLst>
              <a:ext uri="{FF2B5EF4-FFF2-40B4-BE49-F238E27FC236}">
                <a16:creationId xmlns:a16="http://schemas.microsoft.com/office/drawing/2014/main" id="{0526E253-FD9B-4153-B229-4487A42EEA4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186DAFA-A9E1-4F56-9BC8-A4ACC55AC0CF}"/>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1134547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BBDAD-0557-4D04-B319-AB96991E68F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FBADCE8-3C53-4092-B4F6-43697D4478D5}"/>
              </a:ext>
            </a:extLst>
          </p:cNvPr>
          <p:cNvSpPr>
            <a:spLocks noGrp="1"/>
          </p:cNvSpPr>
          <p:nvPr>
            <p:ph type="dt" sz="half" idx="10"/>
          </p:nvPr>
        </p:nvSpPr>
        <p:spPr/>
        <p:txBody>
          <a:bodyPr/>
          <a:lstStyle/>
          <a:p>
            <a:fld id="{0B52152A-A589-4D5C-8216-002FD7AC4843}" type="datetimeFigureOut">
              <a:rPr lang="en-GB" smtClean="0"/>
              <a:t>09/11/2021</a:t>
            </a:fld>
            <a:endParaRPr lang="en-GB"/>
          </a:p>
        </p:txBody>
      </p:sp>
      <p:sp>
        <p:nvSpPr>
          <p:cNvPr id="4" name="Footer Placeholder 3">
            <a:extLst>
              <a:ext uri="{FF2B5EF4-FFF2-40B4-BE49-F238E27FC236}">
                <a16:creationId xmlns:a16="http://schemas.microsoft.com/office/drawing/2014/main" id="{68053257-865A-4DEE-88A8-7A59FC98CF9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F7507E2-4F8F-4836-BADB-BE8D8D2FFEE5}"/>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699962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A52862-D9F5-4B33-9119-9E5F50245048}"/>
              </a:ext>
            </a:extLst>
          </p:cNvPr>
          <p:cNvSpPr>
            <a:spLocks noGrp="1"/>
          </p:cNvSpPr>
          <p:nvPr>
            <p:ph type="dt" sz="half" idx="10"/>
          </p:nvPr>
        </p:nvSpPr>
        <p:spPr/>
        <p:txBody>
          <a:bodyPr/>
          <a:lstStyle/>
          <a:p>
            <a:fld id="{0B52152A-A589-4D5C-8216-002FD7AC4843}" type="datetimeFigureOut">
              <a:rPr lang="en-GB" smtClean="0"/>
              <a:t>09/11/2021</a:t>
            </a:fld>
            <a:endParaRPr lang="en-GB"/>
          </a:p>
        </p:txBody>
      </p:sp>
      <p:sp>
        <p:nvSpPr>
          <p:cNvPr id="3" name="Footer Placeholder 2">
            <a:extLst>
              <a:ext uri="{FF2B5EF4-FFF2-40B4-BE49-F238E27FC236}">
                <a16:creationId xmlns:a16="http://schemas.microsoft.com/office/drawing/2014/main" id="{6F7F812D-3928-402B-8893-7ADCEB754D6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571FD0D-FDED-4110-8C54-D13512E4C3C6}"/>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644167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E4C50-5BC2-4C66-9261-ED6468658981}"/>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7A8111B-D31B-4029-BBF7-6CB4E045428D}"/>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9CA8855-8E89-4F26-92F2-E745EC062F65}"/>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0"/>
            </a:lvl2pPr>
            <a:lvl3pPr marL="914411" indent="0">
              <a:buNone/>
              <a:defRPr sz="1200"/>
            </a:lvl3pPr>
            <a:lvl4pPr marL="1371617" indent="0">
              <a:buNone/>
              <a:defRPr sz="1000"/>
            </a:lvl4pPr>
            <a:lvl5pPr marL="1828823" indent="0">
              <a:buNone/>
              <a:defRPr sz="1000"/>
            </a:lvl5pPr>
            <a:lvl6pPr marL="2286029" indent="0">
              <a:buNone/>
              <a:defRPr sz="1000"/>
            </a:lvl6pPr>
            <a:lvl7pPr marL="2743234" indent="0">
              <a:buNone/>
              <a:defRPr sz="1000"/>
            </a:lvl7pPr>
            <a:lvl8pPr marL="3200440" indent="0">
              <a:buNone/>
              <a:defRPr sz="1000"/>
            </a:lvl8pPr>
            <a:lvl9pPr marL="3657646"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1CCABCE-F381-47B6-801D-5BCC48561E6D}"/>
              </a:ext>
            </a:extLst>
          </p:cNvPr>
          <p:cNvSpPr>
            <a:spLocks noGrp="1"/>
          </p:cNvSpPr>
          <p:nvPr>
            <p:ph type="dt" sz="half" idx="10"/>
          </p:nvPr>
        </p:nvSpPr>
        <p:spPr/>
        <p:txBody>
          <a:bodyPr/>
          <a:lstStyle/>
          <a:p>
            <a:fld id="{0B52152A-A589-4D5C-8216-002FD7AC4843}" type="datetimeFigureOut">
              <a:rPr lang="en-GB" smtClean="0"/>
              <a:t>09/11/2021</a:t>
            </a:fld>
            <a:endParaRPr lang="en-GB"/>
          </a:p>
        </p:txBody>
      </p:sp>
      <p:sp>
        <p:nvSpPr>
          <p:cNvPr id="6" name="Footer Placeholder 5">
            <a:extLst>
              <a:ext uri="{FF2B5EF4-FFF2-40B4-BE49-F238E27FC236}">
                <a16:creationId xmlns:a16="http://schemas.microsoft.com/office/drawing/2014/main" id="{9F0C5618-72BD-42D4-A03A-6D6B92A983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86285B6-0D5D-477E-BE76-D830A07268AA}"/>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4280122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6A16-4CDB-4843-9A80-9C870647759C}"/>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25FA257-D7ED-4CD7-A424-ED5E327CD132}"/>
              </a:ext>
            </a:extLst>
          </p:cNvPr>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en-GB"/>
          </a:p>
        </p:txBody>
      </p:sp>
      <p:sp>
        <p:nvSpPr>
          <p:cNvPr id="4" name="Text Placeholder 3">
            <a:extLst>
              <a:ext uri="{FF2B5EF4-FFF2-40B4-BE49-F238E27FC236}">
                <a16:creationId xmlns:a16="http://schemas.microsoft.com/office/drawing/2014/main" id="{EDCA57AF-0B9D-4295-AE55-E17924BBCFB6}"/>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0"/>
            </a:lvl2pPr>
            <a:lvl3pPr marL="914411" indent="0">
              <a:buNone/>
              <a:defRPr sz="1200"/>
            </a:lvl3pPr>
            <a:lvl4pPr marL="1371617" indent="0">
              <a:buNone/>
              <a:defRPr sz="1000"/>
            </a:lvl4pPr>
            <a:lvl5pPr marL="1828823" indent="0">
              <a:buNone/>
              <a:defRPr sz="1000"/>
            </a:lvl5pPr>
            <a:lvl6pPr marL="2286029" indent="0">
              <a:buNone/>
              <a:defRPr sz="1000"/>
            </a:lvl6pPr>
            <a:lvl7pPr marL="2743234" indent="0">
              <a:buNone/>
              <a:defRPr sz="1000"/>
            </a:lvl7pPr>
            <a:lvl8pPr marL="3200440" indent="0">
              <a:buNone/>
              <a:defRPr sz="1000"/>
            </a:lvl8pPr>
            <a:lvl9pPr marL="3657646"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389772E-A0AB-4F4C-9EC8-F78B834EACB1}"/>
              </a:ext>
            </a:extLst>
          </p:cNvPr>
          <p:cNvSpPr>
            <a:spLocks noGrp="1"/>
          </p:cNvSpPr>
          <p:nvPr>
            <p:ph type="dt" sz="half" idx="10"/>
          </p:nvPr>
        </p:nvSpPr>
        <p:spPr/>
        <p:txBody>
          <a:bodyPr/>
          <a:lstStyle/>
          <a:p>
            <a:fld id="{0B52152A-A589-4D5C-8216-002FD7AC4843}" type="datetimeFigureOut">
              <a:rPr lang="en-GB" smtClean="0"/>
              <a:t>09/11/2021</a:t>
            </a:fld>
            <a:endParaRPr lang="en-GB"/>
          </a:p>
        </p:txBody>
      </p:sp>
      <p:sp>
        <p:nvSpPr>
          <p:cNvPr id="6" name="Footer Placeholder 5">
            <a:extLst>
              <a:ext uri="{FF2B5EF4-FFF2-40B4-BE49-F238E27FC236}">
                <a16:creationId xmlns:a16="http://schemas.microsoft.com/office/drawing/2014/main" id="{939839BE-9E1F-4B03-AA7F-1566B20264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B31305-E0CD-4255-B411-8651A69792AF}"/>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3400179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8AC70-187B-43E0-A4C2-7F40EC27D51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19C4A36-2531-469E-B925-C2359A15D85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D63491-59EC-4C97-AFCF-BCD69F927C60}"/>
              </a:ext>
            </a:extLst>
          </p:cNvPr>
          <p:cNvSpPr>
            <a:spLocks noGrp="1"/>
          </p:cNvSpPr>
          <p:nvPr>
            <p:ph type="dt" sz="half" idx="10"/>
          </p:nvPr>
        </p:nvSpPr>
        <p:spPr/>
        <p:txBody>
          <a:bodyPr/>
          <a:lstStyle/>
          <a:p>
            <a:fld id="{0B52152A-A589-4D5C-8216-002FD7AC4843}" type="datetimeFigureOut">
              <a:rPr lang="en-GB" smtClean="0"/>
              <a:t>09/11/2021</a:t>
            </a:fld>
            <a:endParaRPr lang="en-GB"/>
          </a:p>
        </p:txBody>
      </p:sp>
      <p:sp>
        <p:nvSpPr>
          <p:cNvPr id="5" name="Footer Placeholder 4">
            <a:extLst>
              <a:ext uri="{FF2B5EF4-FFF2-40B4-BE49-F238E27FC236}">
                <a16:creationId xmlns:a16="http://schemas.microsoft.com/office/drawing/2014/main" id="{530C4FE8-211C-4AD7-921C-D29F8FE963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373198-9B08-4009-9313-CE476FEFEA02}"/>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402979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06C8CF-76B2-4456-9E9F-355FB21D4564}"/>
              </a:ext>
            </a:extLst>
          </p:cNvPr>
          <p:cNvSpPr>
            <a:spLocks noGrp="1"/>
          </p:cNvSpPr>
          <p:nvPr>
            <p:ph type="title" orient="vert"/>
          </p:nvPr>
        </p:nvSpPr>
        <p:spPr>
          <a:xfrm>
            <a:off x="8724899"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000F6F9-5391-40F6-B963-C43076E1579C}"/>
              </a:ext>
            </a:extLst>
          </p:cNvPr>
          <p:cNvSpPr>
            <a:spLocks noGrp="1"/>
          </p:cNvSpPr>
          <p:nvPr>
            <p:ph type="body" orient="vert" idx="1"/>
          </p:nvPr>
        </p:nvSpPr>
        <p:spPr>
          <a:xfrm>
            <a:off x="838199"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82FA5D-7569-4CDC-8A29-33FE4D249826}"/>
              </a:ext>
            </a:extLst>
          </p:cNvPr>
          <p:cNvSpPr>
            <a:spLocks noGrp="1"/>
          </p:cNvSpPr>
          <p:nvPr>
            <p:ph type="dt" sz="half" idx="10"/>
          </p:nvPr>
        </p:nvSpPr>
        <p:spPr/>
        <p:txBody>
          <a:bodyPr/>
          <a:lstStyle/>
          <a:p>
            <a:fld id="{0B52152A-A589-4D5C-8216-002FD7AC4843}" type="datetimeFigureOut">
              <a:rPr lang="en-GB" smtClean="0"/>
              <a:t>09/11/2021</a:t>
            </a:fld>
            <a:endParaRPr lang="en-GB"/>
          </a:p>
        </p:txBody>
      </p:sp>
      <p:sp>
        <p:nvSpPr>
          <p:cNvPr id="5" name="Footer Placeholder 4">
            <a:extLst>
              <a:ext uri="{FF2B5EF4-FFF2-40B4-BE49-F238E27FC236}">
                <a16:creationId xmlns:a16="http://schemas.microsoft.com/office/drawing/2014/main" id="{AE1CECEA-E9F4-4F89-A73F-783F90654A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CB548B-6835-4616-B97F-F11E3057030A}"/>
              </a:ext>
            </a:extLst>
          </p:cNvPr>
          <p:cNvSpPr>
            <a:spLocks noGrp="1"/>
          </p:cNvSpPr>
          <p:nvPr>
            <p:ph type="sldNum" sz="quarter" idx="12"/>
          </p:nvPr>
        </p:nvSpPr>
        <p:spPr/>
        <p:txBody>
          <a:bodyPr/>
          <a:lstStyle/>
          <a:p>
            <a:fld id="{63030FE3-3666-46CF-9F57-4135A3CC8312}" type="slidenum">
              <a:rPr lang="en-GB" smtClean="0"/>
              <a:t>‹#›</a:t>
            </a:fld>
            <a:endParaRPr lang="en-GB"/>
          </a:p>
        </p:txBody>
      </p:sp>
    </p:spTree>
    <p:extLst>
      <p:ext uri="{BB962C8B-B14F-4D97-AF65-F5344CB8AC3E}">
        <p14:creationId xmlns:p14="http://schemas.microsoft.com/office/powerpoint/2010/main" val="1925473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BDD938-F317-461A-95B6-33AE0A72DA1F}"/>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AB4C6F8-F8D8-4B58-81EA-18C904170F48}"/>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6071250-9900-44C2-B70E-5A7F711759FA}"/>
              </a:ext>
            </a:extLst>
          </p:cNvPr>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52152A-A589-4D5C-8216-002FD7AC4843}" type="datetimeFigureOut">
              <a:rPr lang="en-GB" smtClean="0"/>
              <a:t>09/11/2021</a:t>
            </a:fld>
            <a:endParaRPr lang="en-GB"/>
          </a:p>
        </p:txBody>
      </p:sp>
      <p:sp>
        <p:nvSpPr>
          <p:cNvPr id="5" name="Footer Placeholder 4">
            <a:extLst>
              <a:ext uri="{FF2B5EF4-FFF2-40B4-BE49-F238E27FC236}">
                <a16:creationId xmlns:a16="http://schemas.microsoft.com/office/drawing/2014/main" id="{E6D45BDF-B7EA-44D1-A11D-02897EF4D8C3}"/>
              </a:ext>
            </a:extLst>
          </p:cNvPr>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313429D-3F30-4905-9266-0D7DC5D61F18}"/>
              </a:ext>
            </a:extLst>
          </p:cNvPr>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030FE3-3666-46CF-9F57-4135A3CC8312}" type="slidenum">
              <a:rPr lang="en-GB" smtClean="0"/>
              <a:t>‹#›</a:t>
            </a:fld>
            <a:endParaRPr lang="en-GB"/>
          </a:p>
        </p:txBody>
      </p:sp>
    </p:spTree>
    <p:extLst>
      <p:ext uri="{BB962C8B-B14F-4D97-AF65-F5344CB8AC3E}">
        <p14:creationId xmlns:p14="http://schemas.microsoft.com/office/powerpoint/2010/main" val="2208439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3" indent="-228603" algn="l" defTabSz="914411"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8" indent="-228603"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4" indent="-228603"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0"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26"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32"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37"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43"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48"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545E5DB-2BF6-4736-8E93-90CF74FDB18C}"/>
              </a:ext>
            </a:extLst>
          </p:cNvPr>
          <p:cNvPicPr>
            <a:picLocks noChangeAspect="1"/>
          </p:cNvPicPr>
          <p:nvPr/>
        </p:nvPicPr>
        <p:blipFill>
          <a:blip r:embed="rId2"/>
          <a:stretch>
            <a:fillRect/>
          </a:stretch>
        </p:blipFill>
        <p:spPr>
          <a:xfrm>
            <a:off x="2599387" y="502758"/>
            <a:ext cx="6588157" cy="6355242"/>
          </a:xfrm>
          <a:prstGeom prst="rect">
            <a:avLst/>
          </a:prstGeom>
        </p:spPr>
      </p:pic>
      <p:sp>
        <p:nvSpPr>
          <p:cNvPr id="18" name="Title 1">
            <a:extLst>
              <a:ext uri="{FF2B5EF4-FFF2-40B4-BE49-F238E27FC236}">
                <a16:creationId xmlns:a16="http://schemas.microsoft.com/office/drawing/2014/main" id="{3B3FB1DD-C400-429B-A297-ADC6D97F54C1}"/>
              </a:ext>
            </a:extLst>
          </p:cNvPr>
          <p:cNvSpPr>
            <a:spLocks noGrp="1"/>
          </p:cNvSpPr>
          <p:nvPr>
            <p:ph type="title"/>
          </p:nvPr>
        </p:nvSpPr>
        <p:spPr>
          <a:xfrm>
            <a:off x="76200" y="163712"/>
            <a:ext cx="12039600" cy="339046"/>
          </a:xfrm>
        </p:spPr>
        <p:txBody>
          <a:bodyPr>
            <a:noAutofit/>
          </a:bodyPr>
          <a:lstStyle/>
          <a:p>
            <a:r>
              <a:rPr lang="en-GB" sz="1400" b="1" dirty="0">
                <a:latin typeface="+mn-lt"/>
              </a:rPr>
              <a:t>Supplementary figure S1</a:t>
            </a:r>
            <a:r>
              <a:rPr lang="en-GB" sz="1400" dirty="0">
                <a:latin typeface="+mn-lt"/>
              </a:rPr>
              <a:t>. Cross-correlation between behavioural and hormonal traits. Pearson correlation coefficients are shown for all pairs of traits for each session. Top triangular elements of each matrix refer to data from the control group (CG), whereas the lower triangular elements refer to data from the fathers group (PG). P values for each coefficient were calculated, and those with p &gt; 0.001 were zeroed out. </a:t>
            </a:r>
          </a:p>
        </p:txBody>
      </p:sp>
    </p:spTree>
    <p:extLst>
      <p:ext uri="{BB962C8B-B14F-4D97-AF65-F5344CB8AC3E}">
        <p14:creationId xmlns:p14="http://schemas.microsoft.com/office/powerpoint/2010/main" val="2371266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D383E58-DCBF-4AB5-901D-2C97E245433C}"/>
              </a:ext>
            </a:extLst>
          </p:cNvPr>
          <p:cNvSpPr>
            <a:spLocks noGrp="1"/>
          </p:cNvSpPr>
          <p:nvPr>
            <p:ph type="title"/>
          </p:nvPr>
        </p:nvSpPr>
        <p:spPr>
          <a:xfrm>
            <a:off x="360277" y="5295406"/>
            <a:ext cx="11330005" cy="1385947"/>
          </a:xfrm>
        </p:spPr>
        <p:txBody>
          <a:bodyPr>
            <a:normAutofit fontScale="90000"/>
          </a:bodyPr>
          <a:lstStyle/>
          <a:p>
            <a:r>
              <a:rPr lang="en-GB" sz="1600" b="1" dirty="0">
                <a:latin typeface="+mn-lt"/>
              </a:rPr>
              <a:t>Supplementary figure S2.</a:t>
            </a:r>
            <a:r>
              <a:rPr lang="en-GB" sz="1600" dirty="0">
                <a:latin typeface="+mn-lt"/>
              </a:rPr>
              <a:t> Emotional valence and arousal of the video stimuli used. After the 3</a:t>
            </a:r>
            <a:r>
              <a:rPr lang="en-GB" sz="1600" baseline="30000" dirty="0">
                <a:latin typeface="+mn-lt"/>
              </a:rPr>
              <a:t>rd</a:t>
            </a:r>
            <a:r>
              <a:rPr lang="en-GB" sz="1600" dirty="0">
                <a:latin typeface="+mn-lt"/>
              </a:rPr>
              <a:t> session of recording, participants saw once again each of the stimulus videos used in the protocol, and rated them in two dimensions of emotion: valence (positive – negative; left graph), and arousal (high – low; right graph). N-way ANOVA revealed a significant effect in the valence rating due to the type of stimulus (infant or control video, F=140.19, p&lt;0.0001), and an effect due to stimulus context (S1 or C1 vs S2 or C2, F=5.25, p=0.01). For arousal ratings, N-way ANOVA showed a significant group effect (papa or control, F=5.15, p=0.02), and due to the type of stimulus (infant or control video, F=25, p=0.0004). S1: infant video – interaction on knees; S2: infant video – changing diaper; C1: control video – opening box; C2: control video – wrapping box. Bars denote mean, error bars denote SEM.</a:t>
            </a:r>
          </a:p>
        </p:txBody>
      </p:sp>
      <p:grpSp>
        <p:nvGrpSpPr>
          <p:cNvPr id="13" name="Group 12">
            <a:extLst>
              <a:ext uri="{FF2B5EF4-FFF2-40B4-BE49-F238E27FC236}">
                <a16:creationId xmlns:a16="http://schemas.microsoft.com/office/drawing/2014/main" id="{E6F2A378-5309-491A-89CC-416AADF6612F}"/>
              </a:ext>
            </a:extLst>
          </p:cNvPr>
          <p:cNvGrpSpPr/>
          <p:nvPr/>
        </p:nvGrpSpPr>
        <p:grpSpPr>
          <a:xfrm>
            <a:off x="360277" y="742231"/>
            <a:ext cx="11330002" cy="4328535"/>
            <a:chOff x="360274" y="1674273"/>
            <a:chExt cx="11330002" cy="4328535"/>
          </a:xfrm>
        </p:grpSpPr>
        <p:pic>
          <p:nvPicPr>
            <p:cNvPr id="11" name="Picture 10">
              <a:extLst>
                <a:ext uri="{FF2B5EF4-FFF2-40B4-BE49-F238E27FC236}">
                  <a16:creationId xmlns:a16="http://schemas.microsoft.com/office/drawing/2014/main" id="{12225769-B8FC-4A56-ACE8-7D13F77C7D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9759" y="1674273"/>
              <a:ext cx="5590517" cy="4322439"/>
            </a:xfrm>
            <a:prstGeom prst="rect">
              <a:avLst/>
            </a:prstGeom>
          </p:spPr>
        </p:pic>
        <p:pic>
          <p:nvPicPr>
            <p:cNvPr id="12" name="Picture 11">
              <a:extLst>
                <a:ext uri="{FF2B5EF4-FFF2-40B4-BE49-F238E27FC236}">
                  <a16:creationId xmlns:a16="http://schemas.microsoft.com/office/drawing/2014/main" id="{E22E27CB-B0A3-4113-81CF-5E063D624C8F}"/>
                </a:ext>
              </a:extLst>
            </p:cNvPr>
            <p:cNvPicPr>
              <a:picLocks noChangeAspect="1"/>
            </p:cNvPicPr>
            <p:nvPr/>
          </p:nvPicPr>
          <p:blipFill>
            <a:blip r:embed="rId4"/>
            <a:stretch>
              <a:fillRect/>
            </a:stretch>
          </p:blipFill>
          <p:spPr>
            <a:xfrm>
              <a:off x="360274" y="1674273"/>
              <a:ext cx="5596613" cy="4328535"/>
            </a:xfrm>
            <a:prstGeom prst="rect">
              <a:avLst/>
            </a:prstGeom>
          </p:spPr>
        </p:pic>
      </p:grpSp>
    </p:spTree>
    <p:extLst>
      <p:ext uri="{BB962C8B-B14F-4D97-AF65-F5344CB8AC3E}">
        <p14:creationId xmlns:p14="http://schemas.microsoft.com/office/powerpoint/2010/main" val="928507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048BE64-FACD-4EA5-82FA-740C1C5404E3}"/>
              </a:ext>
            </a:extLst>
          </p:cNvPr>
          <p:cNvSpPr>
            <a:spLocks noGrp="1"/>
          </p:cNvSpPr>
          <p:nvPr>
            <p:ph type="title"/>
          </p:nvPr>
        </p:nvSpPr>
        <p:spPr>
          <a:xfrm>
            <a:off x="286934" y="5507257"/>
            <a:ext cx="11330005" cy="1385947"/>
          </a:xfrm>
        </p:spPr>
        <p:txBody>
          <a:bodyPr>
            <a:normAutofit/>
          </a:bodyPr>
          <a:lstStyle/>
          <a:p>
            <a:r>
              <a:rPr lang="en-GB" sz="1400" b="1" dirty="0">
                <a:latin typeface="+mn-lt"/>
              </a:rPr>
              <a:t>Supplementary figure S3.</a:t>
            </a:r>
            <a:r>
              <a:rPr lang="en-GB" sz="1400" dirty="0">
                <a:latin typeface="+mn-lt"/>
              </a:rPr>
              <a:t> Clustering analysis of change in the left dorsomedial prefrontal cortex (dmPFC) in expectant fathers between sessions, k=3. When setting the group parameter to 3, we find similar results as with k=2, with the exception that the former Group 1 is now divided into two, relatively similar Group 1a and 1b. The former Group 2 is identical to this result’s Group 2. The remaining three groups behave similarly as with the groups found with k=3 and k=2. </a:t>
            </a:r>
            <a:r>
              <a:rPr lang="en-US" altLang="ja-JP" sz="1400" dirty="0">
                <a:latin typeface="+mn-lt"/>
              </a:rPr>
              <a:t>Bolded squares denote the group’s centroid. </a:t>
            </a:r>
            <a:r>
              <a:rPr lang="en-US" altLang="ja-JP" sz="1400">
                <a:latin typeface="+mn-lt"/>
              </a:rPr>
              <a:t>Error bars </a:t>
            </a:r>
            <a:r>
              <a:rPr lang="en-US" altLang="ja-JP" sz="1400" dirty="0">
                <a:latin typeface="+mn-lt"/>
              </a:rPr>
              <a:t>in line graphs are SEM. </a:t>
            </a:r>
            <a:endParaRPr lang="en-GB" sz="1400" dirty="0">
              <a:latin typeface="+mn-lt"/>
            </a:endParaRPr>
          </a:p>
        </p:txBody>
      </p:sp>
      <p:grpSp>
        <p:nvGrpSpPr>
          <p:cNvPr id="20" name="Group 19">
            <a:extLst>
              <a:ext uri="{FF2B5EF4-FFF2-40B4-BE49-F238E27FC236}">
                <a16:creationId xmlns:a16="http://schemas.microsoft.com/office/drawing/2014/main" id="{CC582455-78E9-4A31-BDD2-A306662FA0F5}"/>
              </a:ext>
            </a:extLst>
          </p:cNvPr>
          <p:cNvGrpSpPr/>
          <p:nvPr/>
        </p:nvGrpSpPr>
        <p:grpSpPr>
          <a:xfrm>
            <a:off x="644920" y="202008"/>
            <a:ext cx="10834947" cy="5638953"/>
            <a:chOff x="644920" y="202008"/>
            <a:chExt cx="10834947" cy="5638953"/>
          </a:xfrm>
        </p:grpSpPr>
        <p:grpSp>
          <p:nvGrpSpPr>
            <p:cNvPr id="18" name="Group 17">
              <a:extLst>
                <a:ext uri="{FF2B5EF4-FFF2-40B4-BE49-F238E27FC236}">
                  <a16:creationId xmlns:a16="http://schemas.microsoft.com/office/drawing/2014/main" id="{1A25C6AE-D175-4BC4-9A7E-3260E4FA507E}"/>
                </a:ext>
              </a:extLst>
            </p:cNvPr>
            <p:cNvGrpSpPr/>
            <p:nvPr/>
          </p:nvGrpSpPr>
          <p:grpSpPr>
            <a:xfrm>
              <a:off x="644920" y="202008"/>
              <a:ext cx="10834947" cy="5638953"/>
              <a:chOff x="1081342" y="77316"/>
              <a:chExt cx="10834947" cy="5638953"/>
            </a:xfrm>
          </p:grpSpPr>
          <p:pic>
            <p:nvPicPr>
              <p:cNvPr id="6" name="Picture 5">
                <a:extLst>
                  <a:ext uri="{FF2B5EF4-FFF2-40B4-BE49-F238E27FC236}">
                    <a16:creationId xmlns:a16="http://schemas.microsoft.com/office/drawing/2014/main" id="{3913D668-B16C-4236-A481-01982303125E}"/>
                  </a:ext>
                </a:extLst>
              </p:cNvPr>
              <p:cNvPicPr>
                <a:picLocks noChangeAspect="1"/>
              </p:cNvPicPr>
              <p:nvPr/>
            </p:nvPicPr>
            <p:blipFill>
              <a:blip r:embed="rId2"/>
              <a:stretch>
                <a:fillRect/>
              </a:stretch>
            </p:blipFill>
            <p:spPr>
              <a:xfrm>
                <a:off x="1100715" y="77316"/>
                <a:ext cx="4851222" cy="3772335"/>
              </a:xfrm>
              <a:prstGeom prst="rect">
                <a:avLst/>
              </a:prstGeom>
            </p:spPr>
          </p:pic>
          <p:pic>
            <p:nvPicPr>
              <p:cNvPr id="7" name="Picture 6">
                <a:extLst>
                  <a:ext uri="{FF2B5EF4-FFF2-40B4-BE49-F238E27FC236}">
                    <a16:creationId xmlns:a16="http://schemas.microsoft.com/office/drawing/2014/main" id="{59500ED3-286A-4716-8865-03A5ED4C57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373" y="170834"/>
                <a:ext cx="5768000" cy="2581867"/>
              </a:xfrm>
              <a:prstGeom prst="rect">
                <a:avLst/>
              </a:prstGeom>
            </p:spPr>
          </p:pic>
          <p:pic>
            <p:nvPicPr>
              <p:cNvPr id="8" name="Picture 7">
                <a:extLst>
                  <a:ext uri="{FF2B5EF4-FFF2-40B4-BE49-F238E27FC236}">
                    <a16:creationId xmlns:a16="http://schemas.microsoft.com/office/drawing/2014/main" id="{9D811461-135F-45AF-84FB-1A0107BEE3FD}"/>
                  </a:ext>
                </a:extLst>
              </p:cNvPr>
              <p:cNvPicPr>
                <a:picLocks noChangeAspect="1"/>
              </p:cNvPicPr>
              <p:nvPr/>
            </p:nvPicPr>
            <p:blipFill rotWithShape="1">
              <a:blip r:embed="rId4"/>
              <a:srcRect l="10312" t="612" r="6875" b="5123"/>
              <a:stretch/>
            </p:blipFill>
            <p:spPr>
              <a:xfrm>
                <a:off x="6156289" y="2752701"/>
                <a:ext cx="5760000" cy="2963568"/>
              </a:xfrm>
              <a:prstGeom prst="rect">
                <a:avLst/>
              </a:prstGeom>
            </p:spPr>
          </p:pic>
          <p:pic>
            <p:nvPicPr>
              <p:cNvPr id="10" name="Picture 9">
                <a:extLst>
                  <a:ext uri="{FF2B5EF4-FFF2-40B4-BE49-F238E27FC236}">
                    <a16:creationId xmlns:a16="http://schemas.microsoft.com/office/drawing/2014/main" id="{2594F39E-5DC6-4B43-89D9-D237007C79BF}"/>
                  </a:ext>
                </a:extLst>
              </p:cNvPr>
              <p:cNvPicPr>
                <a:picLocks noChangeAspect="1"/>
              </p:cNvPicPr>
              <p:nvPr/>
            </p:nvPicPr>
            <p:blipFill>
              <a:blip r:embed="rId5"/>
              <a:stretch>
                <a:fillRect/>
              </a:stretch>
            </p:blipFill>
            <p:spPr>
              <a:xfrm>
                <a:off x="1081342" y="3947279"/>
                <a:ext cx="5014658" cy="1768990"/>
              </a:xfrm>
              <a:prstGeom prst="rect">
                <a:avLst/>
              </a:prstGeom>
            </p:spPr>
          </p:pic>
        </p:grpSp>
        <p:grpSp>
          <p:nvGrpSpPr>
            <p:cNvPr id="19" name="Group 18">
              <a:extLst>
                <a:ext uri="{FF2B5EF4-FFF2-40B4-BE49-F238E27FC236}">
                  <a16:creationId xmlns:a16="http://schemas.microsoft.com/office/drawing/2014/main" id="{07D2AE2B-C85F-4D40-9846-9F062C22F9D7}"/>
                </a:ext>
              </a:extLst>
            </p:cNvPr>
            <p:cNvGrpSpPr/>
            <p:nvPr/>
          </p:nvGrpSpPr>
          <p:grpSpPr>
            <a:xfrm>
              <a:off x="4403925" y="461780"/>
              <a:ext cx="1187621" cy="925279"/>
              <a:chOff x="4775689" y="170834"/>
              <a:chExt cx="1187621" cy="925279"/>
            </a:xfrm>
          </p:grpSpPr>
          <p:sp>
            <p:nvSpPr>
              <p:cNvPr id="12" name="Rectangle 11">
                <a:extLst>
                  <a:ext uri="{FF2B5EF4-FFF2-40B4-BE49-F238E27FC236}">
                    <a16:creationId xmlns:a16="http://schemas.microsoft.com/office/drawing/2014/main" id="{73587989-1DBA-49BD-AA95-0CB094D00F77}"/>
                  </a:ext>
                </a:extLst>
              </p:cNvPr>
              <p:cNvSpPr/>
              <p:nvPr/>
            </p:nvSpPr>
            <p:spPr>
              <a:xfrm>
                <a:off x="4775689" y="223327"/>
                <a:ext cx="237713" cy="2129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3" name="Rectangle 12">
                <a:extLst>
                  <a:ext uri="{FF2B5EF4-FFF2-40B4-BE49-F238E27FC236}">
                    <a16:creationId xmlns:a16="http://schemas.microsoft.com/office/drawing/2014/main" id="{A4FBD4CF-5204-4E04-A922-F8A2B2EBB99C}"/>
                  </a:ext>
                </a:extLst>
              </p:cNvPr>
              <p:cNvSpPr/>
              <p:nvPr/>
            </p:nvSpPr>
            <p:spPr>
              <a:xfrm>
                <a:off x="4775689" y="545080"/>
                <a:ext cx="237713" cy="212901"/>
              </a:xfrm>
              <a:prstGeom prst="rect">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4" name="TextBox 13">
                <a:extLst>
                  <a:ext uri="{FF2B5EF4-FFF2-40B4-BE49-F238E27FC236}">
                    <a16:creationId xmlns:a16="http://schemas.microsoft.com/office/drawing/2014/main" id="{A1C29CB5-4C26-4E2A-A5D8-49BABE14A315}"/>
                  </a:ext>
                </a:extLst>
              </p:cNvPr>
              <p:cNvSpPr txBox="1"/>
              <p:nvPr/>
            </p:nvSpPr>
            <p:spPr>
              <a:xfrm>
                <a:off x="5006171" y="170834"/>
                <a:ext cx="957139" cy="276999"/>
              </a:xfrm>
              <a:prstGeom prst="rect">
                <a:avLst/>
              </a:prstGeom>
              <a:noFill/>
            </p:spPr>
            <p:txBody>
              <a:bodyPr wrap="square" rtlCol="0">
                <a:spAutoFit/>
              </a:bodyPr>
              <a:lstStyle/>
              <a:p>
                <a:r>
                  <a:rPr lang="en-GB" sz="1200" dirty="0">
                    <a:cs typeface="Helvetica" panose="020B0604020202020204" pitchFamily="34" charset="0"/>
                  </a:rPr>
                  <a:t>Group 1a</a:t>
                </a:r>
              </a:p>
            </p:txBody>
          </p:sp>
          <p:sp>
            <p:nvSpPr>
              <p:cNvPr id="15" name="TextBox 14">
                <a:extLst>
                  <a:ext uri="{FF2B5EF4-FFF2-40B4-BE49-F238E27FC236}">
                    <a16:creationId xmlns:a16="http://schemas.microsoft.com/office/drawing/2014/main" id="{D8E97D9E-B79E-489D-ADDF-284F34E1120A}"/>
                  </a:ext>
                </a:extLst>
              </p:cNvPr>
              <p:cNvSpPr txBox="1"/>
              <p:nvPr/>
            </p:nvSpPr>
            <p:spPr>
              <a:xfrm>
                <a:off x="5005329" y="493490"/>
                <a:ext cx="957139" cy="276999"/>
              </a:xfrm>
              <a:prstGeom prst="rect">
                <a:avLst/>
              </a:prstGeom>
              <a:noFill/>
            </p:spPr>
            <p:txBody>
              <a:bodyPr wrap="square" rtlCol="0">
                <a:spAutoFit/>
              </a:bodyPr>
              <a:lstStyle/>
              <a:p>
                <a:r>
                  <a:rPr lang="en-GB" sz="1200" dirty="0">
                    <a:cs typeface="Helvetica" panose="020B0604020202020204" pitchFamily="34" charset="0"/>
                  </a:rPr>
                  <a:t>Group 1b</a:t>
                </a:r>
              </a:p>
            </p:txBody>
          </p:sp>
          <p:sp>
            <p:nvSpPr>
              <p:cNvPr id="16" name="Rectangle 15">
                <a:extLst>
                  <a:ext uri="{FF2B5EF4-FFF2-40B4-BE49-F238E27FC236}">
                    <a16:creationId xmlns:a16="http://schemas.microsoft.com/office/drawing/2014/main" id="{F26805F1-1CB5-4CAD-8407-ED308442E546}"/>
                  </a:ext>
                </a:extLst>
              </p:cNvPr>
              <p:cNvSpPr/>
              <p:nvPr/>
            </p:nvSpPr>
            <p:spPr>
              <a:xfrm>
                <a:off x="4775689" y="870704"/>
                <a:ext cx="237713" cy="212901"/>
              </a:xfrm>
              <a:prstGeom prst="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7" name="TextBox 16">
                <a:extLst>
                  <a:ext uri="{FF2B5EF4-FFF2-40B4-BE49-F238E27FC236}">
                    <a16:creationId xmlns:a16="http://schemas.microsoft.com/office/drawing/2014/main" id="{78AFBA1A-E657-4BEE-8423-F5DE12D55C15}"/>
                  </a:ext>
                </a:extLst>
              </p:cNvPr>
              <p:cNvSpPr txBox="1"/>
              <p:nvPr/>
            </p:nvSpPr>
            <p:spPr>
              <a:xfrm>
                <a:off x="5005329" y="819114"/>
                <a:ext cx="957139" cy="276999"/>
              </a:xfrm>
              <a:prstGeom prst="rect">
                <a:avLst/>
              </a:prstGeom>
              <a:noFill/>
            </p:spPr>
            <p:txBody>
              <a:bodyPr wrap="square" rtlCol="0">
                <a:spAutoFit/>
              </a:bodyPr>
              <a:lstStyle/>
              <a:p>
                <a:r>
                  <a:rPr lang="en-GB" sz="1200" dirty="0">
                    <a:cs typeface="Helvetica" panose="020B0604020202020204" pitchFamily="34" charset="0"/>
                  </a:rPr>
                  <a:t>Group 2</a:t>
                </a:r>
              </a:p>
            </p:txBody>
          </p:sp>
        </p:grpSp>
      </p:grpSp>
    </p:spTree>
    <p:extLst>
      <p:ext uri="{BB962C8B-B14F-4D97-AF65-F5344CB8AC3E}">
        <p14:creationId xmlns:p14="http://schemas.microsoft.com/office/powerpoint/2010/main" val="1627706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048BE64-FACD-4EA5-82FA-740C1C5404E3}"/>
              </a:ext>
            </a:extLst>
          </p:cNvPr>
          <p:cNvSpPr>
            <a:spLocks noGrp="1"/>
          </p:cNvSpPr>
          <p:nvPr>
            <p:ph type="title"/>
          </p:nvPr>
        </p:nvSpPr>
        <p:spPr>
          <a:xfrm>
            <a:off x="286934" y="5507257"/>
            <a:ext cx="11330005" cy="1385947"/>
          </a:xfrm>
        </p:spPr>
        <p:txBody>
          <a:bodyPr>
            <a:normAutofit/>
          </a:bodyPr>
          <a:lstStyle/>
          <a:p>
            <a:r>
              <a:rPr lang="en-GB" sz="1400" b="1" dirty="0">
                <a:latin typeface="+mn-lt"/>
              </a:rPr>
              <a:t>Supplementary figure S4.</a:t>
            </a:r>
            <a:r>
              <a:rPr lang="en-GB" sz="1400" dirty="0">
                <a:latin typeface="+mn-lt"/>
              </a:rPr>
              <a:t> Clustering analysis of change in the left dorsomedial prefrontal cortex (dmPFC) in expectant fathers between sessions, k=4. When setting the group parameter to 4, one group (Group C) is composed only of four subjects. Insufficient samples makes statistical comparison difficult between groups. Bolded squares denote the group’s centroid. Error bars in line graphs are SEM. </a:t>
            </a:r>
          </a:p>
        </p:txBody>
      </p:sp>
      <p:pic>
        <p:nvPicPr>
          <p:cNvPr id="6" name="Picture 5">
            <a:extLst>
              <a:ext uri="{FF2B5EF4-FFF2-40B4-BE49-F238E27FC236}">
                <a16:creationId xmlns:a16="http://schemas.microsoft.com/office/drawing/2014/main" id="{3913D668-B16C-4236-A481-0198230312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293" y="207526"/>
            <a:ext cx="4851222" cy="3761299"/>
          </a:xfrm>
          <a:prstGeom prst="rect">
            <a:avLst/>
          </a:prstGeom>
        </p:spPr>
      </p:pic>
      <p:pic>
        <p:nvPicPr>
          <p:cNvPr id="7" name="Picture 6">
            <a:extLst>
              <a:ext uri="{FF2B5EF4-FFF2-40B4-BE49-F238E27FC236}">
                <a16:creationId xmlns:a16="http://schemas.microsoft.com/office/drawing/2014/main" id="{59500ED3-286A-4716-8865-03A5ED4C57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8738" y="295526"/>
            <a:ext cx="5448426" cy="2581867"/>
          </a:xfrm>
          <a:prstGeom prst="rect">
            <a:avLst/>
          </a:prstGeom>
        </p:spPr>
      </p:pic>
      <p:pic>
        <p:nvPicPr>
          <p:cNvPr id="8" name="Picture 7">
            <a:extLst>
              <a:ext uri="{FF2B5EF4-FFF2-40B4-BE49-F238E27FC236}">
                <a16:creationId xmlns:a16="http://schemas.microsoft.com/office/drawing/2014/main" id="{9D811461-135F-45AF-84FB-1A0107BEE3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8738" y="2922839"/>
            <a:ext cx="5760000" cy="2918122"/>
          </a:xfrm>
          <a:prstGeom prst="rect">
            <a:avLst/>
          </a:prstGeom>
        </p:spPr>
      </p:pic>
      <p:pic>
        <p:nvPicPr>
          <p:cNvPr id="10" name="Picture 9">
            <a:extLst>
              <a:ext uri="{FF2B5EF4-FFF2-40B4-BE49-F238E27FC236}">
                <a16:creationId xmlns:a16="http://schemas.microsoft.com/office/drawing/2014/main" id="{2594F39E-5DC6-4B43-89D9-D237007C79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3094" y="4071971"/>
            <a:ext cx="4178309" cy="1768990"/>
          </a:xfrm>
          <a:prstGeom prst="rect">
            <a:avLst/>
          </a:prstGeom>
        </p:spPr>
      </p:pic>
      <p:sp>
        <p:nvSpPr>
          <p:cNvPr id="12" name="Rectangle 11">
            <a:extLst>
              <a:ext uri="{FF2B5EF4-FFF2-40B4-BE49-F238E27FC236}">
                <a16:creationId xmlns:a16="http://schemas.microsoft.com/office/drawing/2014/main" id="{73587989-1DBA-49BD-AA95-0CB094D00F77}"/>
              </a:ext>
            </a:extLst>
          </p:cNvPr>
          <p:cNvSpPr/>
          <p:nvPr/>
        </p:nvSpPr>
        <p:spPr>
          <a:xfrm>
            <a:off x="4403925" y="514273"/>
            <a:ext cx="237713" cy="2129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3" name="Rectangle 12">
            <a:extLst>
              <a:ext uri="{FF2B5EF4-FFF2-40B4-BE49-F238E27FC236}">
                <a16:creationId xmlns:a16="http://schemas.microsoft.com/office/drawing/2014/main" id="{A4FBD4CF-5204-4E04-A922-F8A2B2EBB99C}"/>
              </a:ext>
            </a:extLst>
          </p:cNvPr>
          <p:cNvSpPr/>
          <p:nvPr/>
        </p:nvSpPr>
        <p:spPr>
          <a:xfrm>
            <a:off x="4403925" y="836026"/>
            <a:ext cx="237713" cy="212901"/>
          </a:xfrm>
          <a:prstGeom prst="rect">
            <a:avLst/>
          </a:prstGeom>
          <a:solidFill>
            <a:srgbClr val="8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4" name="TextBox 13">
            <a:extLst>
              <a:ext uri="{FF2B5EF4-FFF2-40B4-BE49-F238E27FC236}">
                <a16:creationId xmlns:a16="http://schemas.microsoft.com/office/drawing/2014/main" id="{A1C29CB5-4C26-4E2A-A5D8-49BABE14A315}"/>
              </a:ext>
            </a:extLst>
          </p:cNvPr>
          <p:cNvSpPr txBox="1"/>
          <p:nvPr/>
        </p:nvSpPr>
        <p:spPr>
          <a:xfrm>
            <a:off x="4634407" y="461780"/>
            <a:ext cx="957139" cy="276999"/>
          </a:xfrm>
          <a:prstGeom prst="rect">
            <a:avLst/>
          </a:prstGeom>
          <a:noFill/>
        </p:spPr>
        <p:txBody>
          <a:bodyPr wrap="square" rtlCol="0">
            <a:spAutoFit/>
          </a:bodyPr>
          <a:lstStyle/>
          <a:p>
            <a:r>
              <a:rPr lang="en-GB" sz="1200" dirty="0">
                <a:cs typeface="Helvetica" panose="020B0604020202020204" pitchFamily="34" charset="0"/>
              </a:rPr>
              <a:t>Group A</a:t>
            </a:r>
          </a:p>
        </p:txBody>
      </p:sp>
      <p:sp>
        <p:nvSpPr>
          <p:cNvPr id="15" name="TextBox 14">
            <a:extLst>
              <a:ext uri="{FF2B5EF4-FFF2-40B4-BE49-F238E27FC236}">
                <a16:creationId xmlns:a16="http://schemas.microsoft.com/office/drawing/2014/main" id="{D8E97D9E-B79E-489D-ADDF-284F34E1120A}"/>
              </a:ext>
            </a:extLst>
          </p:cNvPr>
          <p:cNvSpPr txBox="1"/>
          <p:nvPr/>
        </p:nvSpPr>
        <p:spPr>
          <a:xfrm>
            <a:off x="4633565" y="784436"/>
            <a:ext cx="957139" cy="276999"/>
          </a:xfrm>
          <a:prstGeom prst="rect">
            <a:avLst/>
          </a:prstGeom>
          <a:noFill/>
        </p:spPr>
        <p:txBody>
          <a:bodyPr wrap="square" rtlCol="0">
            <a:spAutoFit/>
          </a:bodyPr>
          <a:lstStyle/>
          <a:p>
            <a:r>
              <a:rPr lang="en-GB" sz="1200" dirty="0">
                <a:cs typeface="Helvetica" panose="020B0604020202020204" pitchFamily="34" charset="0"/>
              </a:rPr>
              <a:t>Group B</a:t>
            </a:r>
          </a:p>
        </p:txBody>
      </p:sp>
      <p:sp>
        <p:nvSpPr>
          <p:cNvPr id="16" name="Rectangle 15">
            <a:extLst>
              <a:ext uri="{FF2B5EF4-FFF2-40B4-BE49-F238E27FC236}">
                <a16:creationId xmlns:a16="http://schemas.microsoft.com/office/drawing/2014/main" id="{F26805F1-1CB5-4CAD-8407-ED308442E546}"/>
              </a:ext>
            </a:extLst>
          </p:cNvPr>
          <p:cNvSpPr/>
          <p:nvPr/>
        </p:nvSpPr>
        <p:spPr>
          <a:xfrm>
            <a:off x="4403925" y="1161650"/>
            <a:ext cx="237713" cy="212901"/>
          </a:xfrm>
          <a:prstGeom prst="rect">
            <a:avLst/>
          </a:prstGeom>
          <a:solidFill>
            <a:srgbClr val="00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7" name="TextBox 16">
            <a:extLst>
              <a:ext uri="{FF2B5EF4-FFF2-40B4-BE49-F238E27FC236}">
                <a16:creationId xmlns:a16="http://schemas.microsoft.com/office/drawing/2014/main" id="{78AFBA1A-E657-4BEE-8423-F5DE12D55C15}"/>
              </a:ext>
            </a:extLst>
          </p:cNvPr>
          <p:cNvSpPr txBox="1"/>
          <p:nvPr/>
        </p:nvSpPr>
        <p:spPr>
          <a:xfrm>
            <a:off x="4633565" y="1110060"/>
            <a:ext cx="957139" cy="276999"/>
          </a:xfrm>
          <a:prstGeom prst="rect">
            <a:avLst/>
          </a:prstGeom>
          <a:noFill/>
        </p:spPr>
        <p:txBody>
          <a:bodyPr wrap="square" rtlCol="0">
            <a:spAutoFit/>
          </a:bodyPr>
          <a:lstStyle/>
          <a:p>
            <a:r>
              <a:rPr lang="en-GB" sz="1200" dirty="0">
                <a:cs typeface="Helvetica" panose="020B0604020202020204" pitchFamily="34" charset="0"/>
              </a:rPr>
              <a:t>Group C</a:t>
            </a:r>
          </a:p>
        </p:txBody>
      </p:sp>
      <p:sp>
        <p:nvSpPr>
          <p:cNvPr id="21" name="Rectangle 20">
            <a:extLst>
              <a:ext uri="{FF2B5EF4-FFF2-40B4-BE49-F238E27FC236}">
                <a16:creationId xmlns:a16="http://schemas.microsoft.com/office/drawing/2014/main" id="{BFA0BB39-859F-4A62-8161-7D7C9A0E44B6}"/>
              </a:ext>
            </a:extLst>
          </p:cNvPr>
          <p:cNvSpPr/>
          <p:nvPr/>
        </p:nvSpPr>
        <p:spPr>
          <a:xfrm>
            <a:off x="4403925" y="1487274"/>
            <a:ext cx="237713" cy="212901"/>
          </a:xfrm>
          <a:prstGeom prst="rect">
            <a:avLst/>
          </a:prstGeom>
          <a:solidFill>
            <a:srgbClr val="8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22" name="TextBox 21">
            <a:extLst>
              <a:ext uri="{FF2B5EF4-FFF2-40B4-BE49-F238E27FC236}">
                <a16:creationId xmlns:a16="http://schemas.microsoft.com/office/drawing/2014/main" id="{37BB68E5-5075-4DD0-9AC5-9A7223134F69}"/>
              </a:ext>
            </a:extLst>
          </p:cNvPr>
          <p:cNvSpPr txBox="1"/>
          <p:nvPr/>
        </p:nvSpPr>
        <p:spPr>
          <a:xfrm>
            <a:off x="4633565" y="1435684"/>
            <a:ext cx="957139" cy="276999"/>
          </a:xfrm>
          <a:prstGeom prst="rect">
            <a:avLst/>
          </a:prstGeom>
          <a:noFill/>
        </p:spPr>
        <p:txBody>
          <a:bodyPr wrap="square" rtlCol="0">
            <a:spAutoFit/>
          </a:bodyPr>
          <a:lstStyle/>
          <a:p>
            <a:r>
              <a:rPr lang="en-GB" sz="1200" dirty="0">
                <a:cs typeface="Helvetica" panose="020B0604020202020204" pitchFamily="34" charset="0"/>
              </a:rPr>
              <a:t>Group D</a:t>
            </a:r>
          </a:p>
        </p:txBody>
      </p:sp>
    </p:spTree>
    <p:extLst>
      <p:ext uri="{BB962C8B-B14F-4D97-AF65-F5344CB8AC3E}">
        <p14:creationId xmlns:p14="http://schemas.microsoft.com/office/powerpoint/2010/main" val="930183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47A62DD8-B503-47FF-B967-70C2785E9CA8}"/>
              </a:ext>
            </a:extLst>
          </p:cNvPr>
          <p:cNvGraphicFramePr>
            <a:graphicFrameLocks noGrp="1"/>
          </p:cNvGraphicFramePr>
          <p:nvPr>
            <p:extLst>
              <p:ext uri="{D42A27DB-BD31-4B8C-83A1-F6EECF244321}">
                <p14:modId xmlns:p14="http://schemas.microsoft.com/office/powerpoint/2010/main" val="2421363880"/>
              </p:ext>
            </p:extLst>
          </p:nvPr>
        </p:nvGraphicFramePr>
        <p:xfrm>
          <a:off x="1222651" y="2021253"/>
          <a:ext cx="9390786" cy="4523923"/>
        </p:xfrm>
        <a:graphic>
          <a:graphicData uri="http://schemas.openxmlformats.org/drawingml/2006/table">
            <a:tbl>
              <a:tblPr/>
              <a:tblGrid>
                <a:gridCol w="1091446">
                  <a:extLst>
                    <a:ext uri="{9D8B030D-6E8A-4147-A177-3AD203B41FA5}">
                      <a16:colId xmlns:a16="http://schemas.microsoft.com/office/drawing/2014/main" val="4206057934"/>
                    </a:ext>
                  </a:extLst>
                </a:gridCol>
                <a:gridCol w="597030">
                  <a:extLst>
                    <a:ext uri="{9D8B030D-6E8A-4147-A177-3AD203B41FA5}">
                      <a16:colId xmlns:a16="http://schemas.microsoft.com/office/drawing/2014/main" val="2876150858"/>
                    </a:ext>
                  </a:extLst>
                </a:gridCol>
                <a:gridCol w="597030">
                  <a:extLst>
                    <a:ext uri="{9D8B030D-6E8A-4147-A177-3AD203B41FA5}">
                      <a16:colId xmlns:a16="http://schemas.microsoft.com/office/drawing/2014/main" val="1020102087"/>
                    </a:ext>
                  </a:extLst>
                </a:gridCol>
                <a:gridCol w="597030">
                  <a:extLst>
                    <a:ext uri="{9D8B030D-6E8A-4147-A177-3AD203B41FA5}">
                      <a16:colId xmlns:a16="http://schemas.microsoft.com/office/drawing/2014/main" val="2668459266"/>
                    </a:ext>
                  </a:extLst>
                </a:gridCol>
                <a:gridCol w="199010">
                  <a:extLst>
                    <a:ext uri="{9D8B030D-6E8A-4147-A177-3AD203B41FA5}">
                      <a16:colId xmlns:a16="http://schemas.microsoft.com/office/drawing/2014/main" val="662083793"/>
                    </a:ext>
                  </a:extLst>
                </a:gridCol>
                <a:gridCol w="1240704">
                  <a:extLst>
                    <a:ext uri="{9D8B030D-6E8A-4147-A177-3AD203B41FA5}">
                      <a16:colId xmlns:a16="http://schemas.microsoft.com/office/drawing/2014/main" val="1676393405"/>
                    </a:ext>
                  </a:extLst>
                </a:gridCol>
                <a:gridCol w="597030">
                  <a:extLst>
                    <a:ext uri="{9D8B030D-6E8A-4147-A177-3AD203B41FA5}">
                      <a16:colId xmlns:a16="http://schemas.microsoft.com/office/drawing/2014/main" val="2555449729"/>
                    </a:ext>
                  </a:extLst>
                </a:gridCol>
                <a:gridCol w="597030">
                  <a:extLst>
                    <a:ext uri="{9D8B030D-6E8A-4147-A177-3AD203B41FA5}">
                      <a16:colId xmlns:a16="http://schemas.microsoft.com/office/drawing/2014/main" val="2200414349"/>
                    </a:ext>
                  </a:extLst>
                </a:gridCol>
                <a:gridCol w="597030">
                  <a:extLst>
                    <a:ext uri="{9D8B030D-6E8A-4147-A177-3AD203B41FA5}">
                      <a16:colId xmlns:a16="http://schemas.microsoft.com/office/drawing/2014/main" val="1999867442"/>
                    </a:ext>
                  </a:extLst>
                </a:gridCol>
                <a:gridCol w="236324">
                  <a:extLst>
                    <a:ext uri="{9D8B030D-6E8A-4147-A177-3AD203B41FA5}">
                      <a16:colId xmlns:a16="http://schemas.microsoft.com/office/drawing/2014/main" val="2578472351"/>
                    </a:ext>
                  </a:extLst>
                </a:gridCol>
                <a:gridCol w="1250032">
                  <a:extLst>
                    <a:ext uri="{9D8B030D-6E8A-4147-A177-3AD203B41FA5}">
                      <a16:colId xmlns:a16="http://schemas.microsoft.com/office/drawing/2014/main" val="335907759"/>
                    </a:ext>
                  </a:extLst>
                </a:gridCol>
                <a:gridCol w="597030">
                  <a:extLst>
                    <a:ext uri="{9D8B030D-6E8A-4147-A177-3AD203B41FA5}">
                      <a16:colId xmlns:a16="http://schemas.microsoft.com/office/drawing/2014/main" val="2826797925"/>
                    </a:ext>
                  </a:extLst>
                </a:gridCol>
                <a:gridCol w="597030">
                  <a:extLst>
                    <a:ext uri="{9D8B030D-6E8A-4147-A177-3AD203B41FA5}">
                      <a16:colId xmlns:a16="http://schemas.microsoft.com/office/drawing/2014/main" val="699559901"/>
                    </a:ext>
                  </a:extLst>
                </a:gridCol>
                <a:gridCol w="597030">
                  <a:extLst>
                    <a:ext uri="{9D8B030D-6E8A-4147-A177-3AD203B41FA5}">
                      <a16:colId xmlns:a16="http://schemas.microsoft.com/office/drawing/2014/main" val="2953167280"/>
                    </a:ext>
                  </a:extLst>
                </a:gridCol>
              </a:tblGrid>
              <a:tr h="145933">
                <a:tc gridSpan="4">
                  <a:txBody>
                    <a:bodyPr/>
                    <a:lstStyle/>
                    <a:p>
                      <a:pPr algn="l" fontAlgn="t"/>
                      <a:r>
                        <a:rPr lang="en-GB" sz="900" b="1" i="0" u="none" strike="noStrike" dirty="0">
                          <a:solidFill>
                            <a:srgbClr val="000000"/>
                          </a:solidFill>
                          <a:effectLst/>
                          <a:latin typeface="Calibri" panose="020F0502020204030204" pitchFamily="34" charset="0"/>
                        </a:rPr>
                        <a:t>Cluster 1 - Voxels in cluster: 617 -Peak at (-45 -76 -7)</a:t>
                      </a:r>
                    </a:p>
                  </a:txBody>
                  <a:tcPr marL="8773" marR="8773" marT="8773" marB="0">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w="12700" cap="flat" cmpd="sng" algn="ctr">
                      <a:solidFill>
                        <a:schemeClr val="tx1"/>
                      </a:solidFill>
                      <a:prstDash val="solid"/>
                      <a:round/>
                      <a:headEnd type="none" w="med" len="med"/>
                      <a:tailEnd type="none" w="med" len="med"/>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4 - Voxels in cluster: 58 -Peak at (-39 -1 56)</a:t>
                      </a:r>
                    </a:p>
                  </a:txBody>
                  <a:tcPr marL="8773" marR="8773" marT="8773" marB="0">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w="12700" cap="flat" cmpd="sng" algn="ctr">
                      <a:solidFill>
                        <a:schemeClr val="tx1"/>
                      </a:solidFill>
                      <a:prstDash val="solid"/>
                      <a:round/>
                      <a:headEnd type="none" w="med" len="med"/>
                      <a:tailEnd type="none" w="med" len="med"/>
                    </a:lnT>
                    <a:lnB>
                      <a:noFill/>
                    </a:lnB>
                  </a:tcPr>
                </a:tc>
                <a:tc gridSpan="3">
                  <a:txBody>
                    <a:bodyPr/>
                    <a:lstStyle/>
                    <a:p>
                      <a:pPr algn="l" fontAlgn="t"/>
                      <a:r>
                        <a:rPr lang="en-GB" sz="900" b="1" i="0" u="none" strike="noStrike" dirty="0">
                          <a:solidFill>
                            <a:srgbClr val="000000"/>
                          </a:solidFill>
                          <a:effectLst/>
                          <a:latin typeface="Calibri" panose="020F0502020204030204" pitchFamily="34" charset="0"/>
                        </a:rPr>
                        <a:t>Cluster 9 - Voxels in cluster: 59 -Peak at (-9 59 20)</a:t>
                      </a:r>
                    </a:p>
                  </a:txBody>
                  <a:tcPr marL="8773" marR="8773" marT="8773" marB="0">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915688273"/>
                  </a:ext>
                </a:extLst>
              </a:tr>
              <a:tr h="145933">
                <a:tc gridSpan="4">
                  <a:txBody>
                    <a:bodyPr/>
                    <a:lstStyle/>
                    <a:p>
                      <a:pPr algn="l" fontAlgn="t"/>
                      <a:r>
                        <a:rPr lang="de-DE" sz="900" b="0" i="0" u="none" strike="noStrike" dirty="0">
                          <a:solidFill>
                            <a:srgbClr val="000000"/>
                          </a:solidFill>
                          <a:effectLst/>
                          <a:latin typeface="Calibri" panose="020F0502020204030204" pitchFamily="34" charset="0"/>
                        </a:rPr>
                        <a:t>Peak T: 11.7101     Mean T: 5.0822     Std T: 1.479</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de-DE" sz="900" b="0" i="0" u="none" strike="noStrike" dirty="0">
                          <a:solidFill>
                            <a:srgbClr val="000000"/>
                          </a:solidFill>
                          <a:effectLst/>
                          <a:latin typeface="Calibri" panose="020F0502020204030204" pitchFamily="34" charset="0"/>
                        </a:rPr>
                        <a:t>Peak T: 6.1601     Mean T: 3.9683     Std T: 0.6023</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4.9413     Mean T: 3.7067     Std T: 0.4089</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843071143"/>
                  </a:ext>
                </a:extLst>
              </a:tr>
              <a:tr h="145933">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extLst>
                  <a:ext uri="{0D108BD9-81ED-4DB2-BD59-A6C34878D82A}">
                    <a16:rowId xmlns:a16="http://schemas.microsoft.com/office/drawing/2014/main" val="2831117528"/>
                  </a:ext>
                </a:extLst>
              </a:tr>
              <a:tr h="145933">
                <a:tc>
                  <a:txBody>
                    <a:bodyPr/>
                    <a:lstStyle/>
                    <a:p>
                      <a:pPr algn="l" fontAlgn="t"/>
                      <a:r>
                        <a:rPr lang="en-GB" sz="900" b="0" i="0" u="none" strike="noStrike">
                          <a:solidFill>
                            <a:srgbClr val="000000"/>
                          </a:solidFill>
                          <a:effectLst/>
                          <a:latin typeface="Calibri" panose="020F0502020204030204" pitchFamily="34" charset="0"/>
                        </a:rPr>
                        <a:t>Temporal_Mid_L</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253</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5.119</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1.4054</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Precentral_L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57</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3.9812</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0.5995</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Frontal_Sup_Medial_L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51</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3.7248</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0.4211</a:t>
                      </a:r>
                    </a:p>
                  </a:txBody>
                  <a:tcPr marL="8773" marR="8773" marT="8773" marB="0">
                    <a:lnL>
                      <a:noFill/>
                    </a:lnL>
                    <a:lnR>
                      <a:noFill/>
                    </a:lnR>
                    <a:lnT>
                      <a:noFill/>
                    </a:lnT>
                    <a:lnB>
                      <a:noFill/>
                    </a:lnB>
                  </a:tcPr>
                </a:tc>
                <a:extLst>
                  <a:ext uri="{0D108BD9-81ED-4DB2-BD59-A6C34878D82A}">
                    <a16:rowId xmlns:a16="http://schemas.microsoft.com/office/drawing/2014/main" val="1510972497"/>
                  </a:ext>
                </a:extLst>
              </a:tr>
              <a:tr h="145933">
                <a:tc>
                  <a:txBody>
                    <a:bodyPr/>
                    <a:lstStyle/>
                    <a:p>
                      <a:pPr algn="l" fontAlgn="t"/>
                      <a:r>
                        <a:rPr lang="en-GB" sz="900" b="0" i="0" u="none" strike="noStrike">
                          <a:solidFill>
                            <a:srgbClr val="000000"/>
                          </a:solidFill>
                          <a:effectLst/>
                          <a:latin typeface="Calibri" panose="020F0502020204030204" pitchFamily="34" charset="0"/>
                        </a:rPr>
                        <a:t>Temporal_Sup_L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97</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4.5175</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0.8388</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Frontal_Sup_L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8</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3.5915</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0.3185</a:t>
                      </a:r>
                    </a:p>
                  </a:txBody>
                  <a:tcPr marL="8773" marR="8773" marT="8773" marB="0">
                    <a:lnL>
                      <a:noFill/>
                    </a:lnL>
                    <a:lnR>
                      <a:noFill/>
                    </a:lnR>
                    <a:lnT>
                      <a:noFill/>
                    </a:lnT>
                    <a:lnB>
                      <a:noFill/>
                    </a:lnB>
                  </a:tcPr>
                </a:tc>
                <a:extLst>
                  <a:ext uri="{0D108BD9-81ED-4DB2-BD59-A6C34878D82A}">
                    <a16:rowId xmlns:a16="http://schemas.microsoft.com/office/drawing/2014/main" val="2873675133"/>
                  </a:ext>
                </a:extLst>
              </a:tr>
              <a:tr h="145933">
                <a:tc>
                  <a:txBody>
                    <a:bodyPr/>
                    <a:lstStyle/>
                    <a:p>
                      <a:pPr algn="l" fontAlgn="t"/>
                      <a:r>
                        <a:rPr lang="en-GB" sz="900" b="0" i="0" u="none" strike="noStrike" dirty="0" err="1">
                          <a:solidFill>
                            <a:srgbClr val="000000"/>
                          </a:solidFill>
                          <a:effectLst/>
                          <a:latin typeface="Calibri" panose="020F0502020204030204" pitchFamily="34" charset="0"/>
                        </a:rPr>
                        <a:t>SupraMarginal_L</a:t>
                      </a:r>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92</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4.4658</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0.9506</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5 - Voxels in cluster: 72 -Peak at (48 5 50)</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2162899360"/>
                  </a:ext>
                </a:extLst>
              </a:tr>
              <a:tr h="145933">
                <a:tc>
                  <a:txBody>
                    <a:bodyPr/>
                    <a:lstStyle/>
                    <a:p>
                      <a:pPr algn="l" fontAlgn="t"/>
                      <a:r>
                        <a:rPr lang="en-GB" sz="900" b="0" i="0" u="none" strike="noStrike">
                          <a:solidFill>
                            <a:srgbClr val="000000"/>
                          </a:solidFill>
                          <a:effectLst/>
                          <a:latin typeface="Calibri" panose="020F0502020204030204" pitchFamily="34" charset="0"/>
                        </a:rPr>
                        <a:t>Occipital_Inf_L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65</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6.3014</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2.0517</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6.0694     Mean T: 4.3537     Std T: 0.7778</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10 - Voxels in cluster: 46 -Peak at (-54 11 8)</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1858435060"/>
                  </a:ext>
                </a:extLst>
              </a:tr>
              <a:tr h="145933">
                <a:tc>
                  <a:txBody>
                    <a:bodyPr/>
                    <a:lstStyle/>
                    <a:p>
                      <a:pPr algn="l" fontAlgn="t"/>
                      <a:r>
                        <a:rPr lang="en-GB" sz="900" b="0" i="0" u="none" strike="noStrike">
                          <a:solidFill>
                            <a:srgbClr val="000000"/>
                          </a:solidFill>
                          <a:effectLst/>
                          <a:latin typeface="Calibri" panose="020F0502020204030204" pitchFamily="34" charset="0"/>
                        </a:rPr>
                        <a:t>Occipital_Mid_L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61</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6.0189</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1.5541</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4.8087     Mean T: 3.8654     Std T: 0.4109</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933584433"/>
                  </a:ext>
                </a:extLst>
              </a:tr>
              <a:tr h="145933">
                <a:tc>
                  <a:txBody>
                    <a:bodyPr/>
                    <a:lstStyle/>
                    <a:p>
                      <a:pPr algn="l" fontAlgn="t"/>
                      <a:r>
                        <a:rPr lang="en-GB" sz="900" b="0" i="0" u="none" strike="noStrike">
                          <a:solidFill>
                            <a:srgbClr val="000000"/>
                          </a:solidFill>
                          <a:effectLst/>
                          <a:latin typeface="Calibri" panose="020F0502020204030204" pitchFamily="34" charset="0"/>
                        </a:rPr>
                        <a:t>Fusiform_L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4.4823</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1.0052</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Precentral_R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61</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4.4026</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0.7936</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extLst>
                  <a:ext uri="{0D108BD9-81ED-4DB2-BD59-A6C34878D82A}">
                    <a16:rowId xmlns:a16="http://schemas.microsoft.com/office/drawing/2014/main" val="126361480"/>
                  </a:ext>
                </a:extLst>
              </a:tr>
              <a:tr h="145933">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Frontal_Mid_R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11</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4.0827</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0.6491</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Rolandic_Oper_L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23</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3.7212</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0.3266</a:t>
                      </a:r>
                    </a:p>
                  </a:txBody>
                  <a:tcPr marL="8773" marR="8773" marT="8773" marB="0">
                    <a:lnL>
                      <a:noFill/>
                    </a:lnL>
                    <a:lnR>
                      <a:noFill/>
                    </a:lnR>
                    <a:lnT>
                      <a:noFill/>
                    </a:lnT>
                    <a:lnB>
                      <a:noFill/>
                    </a:lnB>
                  </a:tcPr>
                </a:tc>
                <a:extLst>
                  <a:ext uri="{0D108BD9-81ED-4DB2-BD59-A6C34878D82A}">
                    <a16:rowId xmlns:a16="http://schemas.microsoft.com/office/drawing/2014/main" val="4053612427"/>
                  </a:ext>
                </a:extLst>
              </a:tr>
              <a:tr h="145933">
                <a:tc gridSpan="4">
                  <a:txBody>
                    <a:bodyPr/>
                    <a:lstStyle/>
                    <a:p>
                      <a:pPr algn="l" fontAlgn="t"/>
                      <a:r>
                        <a:rPr lang="en-GB" sz="900" b="1" i="0" u="none" strike="noStrike">
                          <a:solidFill>
                            <a:srgbClr val="000000"/>
                          </a:solidFill>
                          <a:effectLst/>
                          <a:latin typeface="Calibri" panose="020F0502020204030204" pitchFamily="34" charset="0"/>
                        </a:rPr>
                        <a:t>Cluster 2 - Voxels in cluster: 514 -Peak at (45 -67 -16)</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Frontal_Inf_Oper_L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21</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4.0422</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0.4453</a:t>
                      </a:r>
                    </a:p>
                  </a:txBody>
                  <a:tcPr marL="8773" marR="8773" marT="8773" marB="0">
                    <a:lnL>
                      <a:noFill/>
                    </a:lnL>
                    <a:lnR>
                      <a:noFill/>
                    </a:lnR>
                    <a:lnT>
                      <a:noFill/>
                    </a:lnT>
                    <a:lnB>
                      <a:noFill/>
                    </a:lnB>
                  </a:tcPr>
                </a:tc>
                <a:extLst>
                  <a:ext uri="{0D108BD9-81ED-4DB2-BD59-A6C34878D82A}">
                    <a16:rowId xmlns:a16="http://schemas.microsoft.com/office/drawing/2014/main" val="52243071"/>
                  </a:ext>
                </a:extLst>
              </a:tr>
              <a:tr h="145933">
                <a:tc gridSpan="4">
                  <a:txBody>
                    <a:bodyPr/>
                    <a:lstStyle/>
                    <a:p>
                      <a:pPr algn="l" fontAlgn="t"/>
                      <a:r>
                        <a:rPr lang="de-DE" sz="900" b="0" i="0" u="none" strike="noStrike">
                          <a:solidFill>
                            <a:srgbClr val="000000"/>
                          </a:solidFill>
                          <a:effectLst/>
                          <a:latin typeface="Calibri" panose="020F0502020204030204" pitchFamily="34" charset="0"/>
                        </a:rPr>
                        <a:t>Peak T: 9.5166     Mean T: 4.7419     Std T: 1.3439</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en-GB" sz="900" b="1" i="0" u="none" strike="noStrike">
                          <a:solidFill>
                            <a:srgbClr val="000000"/>
                          </a:solidFill>
                          <a:effectLst/>
                          <a:latin typeface="Calibri" panose="020F0502020204030204" pitchFamily="34" charset="0"/>
                        </a:rPr>
                        <a:t>Cluster 6 - Voxels in cluster: 40 -Peak at (-27 -37 59)</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1035298084"/>
                  </a:ext>
                </a:extLst>
              </a:tr>
              <a:tr h="145933">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5.693     Mean T: 4.0065     Std T: 0.5135</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11 - Voxels in cluster: 48 -Peak at (3 -49 26)</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2757809860"/>
                  </a:ext>
                </a:extLst>
              </a:tr>
              <a:tr h="145933">
                <a:tc>
                  <a:txBody>
                    <a:bodyPr/>
                    <a:lstStyle/>
                    <a:p>
                      <a:pPr algn="l" fontAlgn="t"/>
                      <a:r>
                        <a:rPr lang="en-GB" sz="900" b="0" i="0" u="none" strike="noStrike">
                          <a:solidFill>
                            <a:srgbClr val="000000"/>
                          </a:solidFill>
                          <a:effectLst/>
                          <a:latin typeface="Calibri" panose="020F0502020204030204" pitchFamily="34" charset="0"/>
                        </a:rPr>
                        <a:t>Temporal_Mid_R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203</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4.7197</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1.272</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4.7666     Mean T: 3.803     Std T: 0.4432</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518746786"/>
                  </a:ext>
                </a:extLst>
              </a:tr>
              <a:tr h="145933">
                <a:tc>
                  <a:txBody>
                    <a:bodyPr/>
                    <a:lstStyle/>
                    <a:p>
                      <a:pPr algn="l" fontAlgn="t"/>
                      <a:r>
                        <a:rPr lang="en-GB" sz="900" b="0" i="0" u="none" strike="noStrike">
                          <a:solidFill>
                            <a:srgbClr val="000000"/>
                          </a:solidFill>
                          <a:effectLst/>
                          <a:latin typeface="Calibri" panose="020F0502020204030204" pitchFamily="34" charset="0"/>
                        </a:rPr>
                        <a:t>Temporal_Sup_R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92</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3.9831</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0.538</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Postcentral_L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25</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4.0879</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0.5849</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extLst>
                  <a:ext uri="{0D108BD9-81ED-4DB2-BD59-A6C34878D82A}">
                    <a16:rowId xmlns:a16="http://schemas.microsoft.com/office/drawing/2014/main" val="1519235459"/>
                  </a:ext>
                </a:extLst>
              </a:tr>
              <a:tr h="145933">
                <a:tc>
                  <a:txBody>
                    <a:bodyPr/>
                    <a:lstStyle/>
                    <a:p>
                      <a:pPr algn="l" fontAlgn="t"/>
                      <a:r>
                        <a:rPr lang="en-GB" sz="900" b="0" i="0" u="none" strike="noStrike">
                          <a:solidFill>
                            <a:srgbClr val="000000"/>
                          </a:solidFill>
                          <a:effectLst/>
                          <a:latin typeface="Calibri" panose="020F0502020204030204" pitchFamily="34" charset="0"/>
                        </a:rPr>
                        <a:t>SupraMarginal_R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74</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4.118</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0.6035</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Parietal_Sup_L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14</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3.862</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0.3525</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Cingulum_Post_L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19</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3.6933</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0.3574</a:t>
                      </a:r>
                    </a:p>
                  </a:txBody>
                  <a:tcPr marL="8773" marR="8773" marT="8773" marB="0">
                    <a:lnL>
                      <a:noFill/>
                    </a:lnL>
                    <a:lnR>
                      <a:noFill/>
                    </a:lnR>
                    <a:lnT>
                      <a:noFill/>
                    </a:lnT>
                    <a:lnB>
                      <a:noFill/>
                    </a:lnB>
                  </a:tcPr>
                </a:tc>
                <a:extLst>
                  <a:ext uri="{0D108BD9-81ED-4DB2-BD59-A6C34878D82A}">
                    <a16:rowId xmlns:a16="http://schemas.microsoft.com/office/drawing/2014/main" val="1439170984"/>
                  </a:ext>
                </a:extLst>
              </a:tr>
              <a:tr h="145933">
                <a:tc>
                  <a:txBody>
                    <a:bodyPr/>
                    <a:lstStyle/>
                    <a:p>
                      <a:pPr algn="l" fontAlgn="t"/>
                      <a:r>
                        <a:rPr lang="en-GB" sz="900" b="0" i="0" u="none" strike="noStrike">
                          <a:solidFill>
                            <a:srgbClr val="000000"/>
                          </a:solidFill>
                          <a:effectLst/>
                          <a:latin typeface="Calibri" panose="020F0502020204030204" pitchFamily="34" charset="0"/>
                        </a:rPr>
                        <a:t>Occipital_Inf_R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50</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6.3199</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1.5663</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Precuneus_R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13</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3.8969</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0.4992</a:t>
                      </a:r>
                    </a:p>
                  </a:txBody>
                  <a:tcPr marL="8773" marR="8773" marT="8773" marB="0">
                    <a:lnL>
                      <a:noFill/>
                    </a:lnL>
                    <a:lnR>
                      <a:noFill/>
                    </a:lnR>
                    <a:lnT>
                      <a:noFill/>
                    </a:lnT>
                    <a:lnB>
                      <a:noFill/>
                    </a:lnB>
                  </a:tcPr>
                </a:tc>
                <a:extLst>
                  <a:ext uri="{0D108BD9-81ED-4DB2-BD59-A6C34878D82A}">
                    <a16:rowId xmlns:a16="http://schemas.microsoft.com/office/drawing/2014/main" val="776952338"/>
                  </a:ext>
                </a:extLst>
              </a:tr>
              <a:tr h="145933">
                <a:tc>
                  <a:txBody>
                    <a:bodyPr/>
                    <a:lstStyle/>
                    <a:p>
                      <a:pPr algn="l" fontAlgn="t"/>
                      <a:r>
                        <a:rPr lang="en-GB" sz="900" b="0" i="0" u="none" strike="noStrike">
                          <a:solidFill>
                            <a:srgbClr val="000000"/>
                          </a:solidFill>
                          <a:effectLst/>
                          <a:latin typeface="Calibri" panose="020F0502020204030204" pitchFamily="34" charset="0"/>
                        </a:rPr>
                        <a:t>Temporal_Inf_R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44</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5.4106</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1.6711</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7 - Voxels in cluster: 58 -Peak at (45 20 26)</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Cingulum_Post_R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4.0371</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0.5074</a:t>
                      </a:r>
                    </a:p>
                  </a:txBody>
                  <a:tcPr marL="8773" marR="8773" marT="8773" marB="0">
                    <a:lnL>
                      <a:noFill/>
                    </a:lnL>
                    <a:lnR>
                      <a:noFill/>
                    </a:lnR>
                    <a:lnT>
                      <a:noFill/>
                    </a:lnT>
                    <a:lnB>
                      <a:noFill/>
                    </a:lnB>
                  </a:tcPr>
                </a:tc>
                <a:extLst>
                  <a:ext uri="{0D108BD9-81ED-4DB2-BD59-A6C34878D82A}">
                    <a16:rowId xmlns:a16="http://schemas.microsoft.com/office/drawing/2014/main" val="3600615607"/>
                  </a:ext>
                </a:extLst>
              </a:tr>
              <a:tr h="145933">
                <a:tc>
                  <a:txBody>
                    <a:bodyPr/>
                    <a:lstStyle/>
                    <a:p>
                      <a:pPr algn="l" fontAlgn="t"/>
                      <a:r>
                        <a:rPr lang="en-GB" sz="900" b="0" i="0" u="none" strike="noStrike">
                          <a:solidFill>
                            <a:srgbClr val="000000"/>
                          </a:solidFill>
                          <a:effectLst/>
                          <a:latin typeface="Calibri" panose="020F0502020204030204" pitchFamily="34" charset="0"/>
                        </a:rPr>
                        <a:t>Fusiform_R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32</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5.1172</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1.2761</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5.2474     Mean T: 3.8994     Std T: 0.4682</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Cingulum_Mid_R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3.5567</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0.2723</a:t>
                      </a:r>
                    </a:p>
                  </a:txBody>
                  <a:tcPr marL="8773" marR="8773" marT="8773" marB="0">
                    <a:lnL>
                      <a:noFill/>
                    </a:lnL>
                    <a:lnR>
                      <a:noFill/>
                    </a:lnR>
                    <a:lnT>
                      <a:noFill/>
                    </a:lnT>
                    <a:lnB>
                      <a:noFill/>
                    </a:lnB>
                  </a:tcPr>
                </a:tc>
                <a:extLst>
                  <a:ext uri="{0D108BD9-81ED-4DB2-BD59-A6C34878D82A}">
                    <a16:rowId xmlns:a16="http://schemas.microsoft.com/office/drawing/2014/main" val="3196218289"/>
                  </a:ext>
                </a:extLst>
              </a:tr>
              <a:tr h="145933">
                <a:tc>
                  <a:txBody>
                    <a:bodyPr/>
                    <a:lstStyle/>
                    <a:p>
                      <a:pPr algn="l" fontAlgn="t"/>
                      <a:r>
                        <a:rPr lang="en-GB" sz="900" b="0" i="0" u="none" strike="noStrike">
                          <a:solidFill>
                            <a:srgbClr val="000000"/>
                          </a:solidFill>
                          <a:effectLst/>
                          <a:latin typeface="Calibri" panose="020F0502020204030204" pitchFamily="34" charset="0"/>
                        </a:rPr>
                        <a:t>Occipital_Mid_R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15</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5.0307</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1.1503</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3564650585"/>
                  </a:ext>
                </a:extLst>
              </a:tr>
              <a:tr h="145933">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Frontal_Inf_Tri_R</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46</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3.9292</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0.4726</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12 - Voxels in cluster: 39 -Peak at (9 53 23)</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2773748821"/>
                  </a:ext>
                </a:extLst>
              </a:tr>
              <a:tr h="145933">
                <a:tc gridSpan="4">
                  <a:txBody>
                    <a:bodyPr/>
                    <a:lstStyle/>
                    <a:p>
                      <a:pPr algn="l" fontAlgn="t"/>
                      <a:r>
                        <a:rPr lang="en-GB" sz="900" b="1" i="0" u="none" strike="noStrike">
                          <a:solidFill>
                            <a:srgbClr val="000000"/>
                          </a:solidFill>
                          <a:effectLst/>
                          <a:latin typeface="Calibri" panose="020F0502020204030204" pitchFamily="34" charset="0"/>
                        </a:rPr>
                        <a:t>Cluster 3 - Voxels in cluster: 334 -Peak at (12 -88 20)</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Frontal_Inf_Oper_R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12</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3.7852</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0.4518</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4.621     Mean T: 3.6542     Std T: 0.3427</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102647684"/>
                  </a:ext>
                </a:extLst>
              </a:tr>
              <a:tr h="145933">
                <a:tc gridSpan="4">
                  <a:txBody>
                    <a:bodyPr/>
                    <a:lstStyle/>
                    <a:p>
                      <a:pPr algn="l" fontAlgn="t"/>
                      <a:r>
                        <a:rPr lang="de-DE" sz="900" b="0" i="0" u="none" strike="noStrike">
                          <a:solidFill>
                            <a:srgbClr val="000000"/>
                          </a:solidFill>
                          <a:effectLst/>
                          <a:latin typeface="Calibri" panose="020F0502020204030204" pitchFamily="34" charset="0"/>
                        </a:rPr>
                        <a:t>Peak T: 8.8313     Mean T: 5.2276     Std T: 1.3609</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extLst>
                  <a:ext uri="{0D108BD9-81ED-4DB2-BD59-A6C34878D82A}">
                    <a16:rowId xmlns:a16="http://schemas.microsoft.com/office/drawing/2014/main" val="292060114"/>
                  </a:ext>
                </a:extLst>
              </a:tr>
              <a:tr h="145933">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8 - Voxels in cluster: 111 -Peak at (6 50 -10)</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Frontal_Sup_Medial_R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3.6611</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0.3439</a:t>
                      </a:r>
                    </a:p>
                  </a:txBody>
                  <a:tcPr marL="8773" marR="8773" marT="8773" marB="0">
                    <a:lnL>
                      <a:noFill/>
                    </a:lnL>
                    <a:lnR>
                      <a:noFill/>
                    </a:lnR>
                    <a:lnT>
                      <a:noFill/>
                    </a:lnT>
                    <a:lnB>
                      <a:noFill/>
                    </a:lnB>
                  </a:tcPr>
                </a:tc>
                <a:extLst>
                  <a:ext uri="{0D108BD9-81ED-4DB2-BD59-A6C34878D82A}">
                    <a16:rowId xmlns:a16="http://schemas.microsoft.com/office/drawing/2014/main" val="1938634400"/>
                  </a:ext>
                </a:extLst>
              </a:tr>
              <a:tr h="145933">
                <a:tc>
                  <a:txBody>
                    <a:bodyPr/>
                    <a:lstStyle/>
                    <a:p>
                      <a:pPr algn="l" fontAlgn="t"/>
                      <a:r>
                        <a:rPr lang="en-GB" sz="900" b="0" i="0" u="none" strike="noStrike">
                          <a:solidFill>
                            <a:srgbClr val="000000"/>
                          </a:solidFill>
                          <a:effectLst/>
                          <a:latin typeface="Calibri" panose="020F0502020204030204" pitchFamily="34" charset="0"/>
                        </a:rPr>
                        <a:t>Calcarine_L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78</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5.4491</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1.4077</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5.1865     Mean T: 3.995     Std T: 0.5201</a:t>
                      </a:r>
                    </a:p>
                  </a:txBody>
                  <a:tcPr marL="8773" marR="8773" marT="8773"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3503187288"/>
                  </a:ext>
                </a:extLst>
              </a:tr>
              <a:tr h="145933">
                <a:tc>
                  <a:txBody>
                    <a:bodyPr/>
                    <a:lstStyle/>
                    <a:p>
                      <a:pPr algn="l" fontAlgn="t"/>
                      <a:r>
                        <a:rPr lang="en-GB" sz="900" b="0" i="0" u="none" strike="noStrike">
                          <a:solidFill>
                            <a:srgbClr val="000000"/>
                          </a:solidFill>
                          <a:effectLst/>
                          <a:latin typeface="Calibri" panose="020F0502020204030204" pitchFamily="34" charset="0"/>
                        </a:rPr>
                        <a:t>Calcarine_R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71</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5.4315</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1.2199</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Voxels</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1600496761"/>
                  </a:ext>
                </a:extLst>
              </a:tr>
              <a:tr h="145933">
                <a:tc>
                  <a:txBody>
                    <a:bodyPr/>
                    <a:lstStyle/>
                    <a:p>
                      <a:pPr algn="l" fontAlgn="t"/>
                      <a:r>
                        <a:rPr lang="en-GB" sz="900" b="0" i="0" u="none" strike="noStrike">
                          <a:solidFill>
                            <a:srgbClr val="000000"/>
                          </a:solidFill>
                          <a:effectLst/>
                          <a:latin typeface="Calibri" panose="020F0502020204030204" pitchFamily="34" charset="0"/>
                        </a:rPr>
                        <a:t>Cuneus_L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61</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5.2641</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1.1565</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Frontal_Med_Orb_L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51</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3.9689</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0.5042</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987597160"/>
                  </a:ext>
                </a:extLst>
              </a:tr>
              <a:tr h="145933">
                <a:tc>
                  <a:txBody>
                    <a:bodyPr/>
                    <a:lstStyle/>
                    <a:p>
                      <a:pPr algn="l" fontAlgn="t"/>
                      <a:r>
                        <a:rPr lang="en-GB" sz="900" b="0" i="0" u="none" strike="noStrike">
                          <a:solidFill>
                            <a:srgbClr val="000000"/>
                          </a:solidFill>
                          <a:effectLst/>
                          <a:latin typeface="Calibri" panose="020F0502020204030204" pitchFamily="34" charset="0"/>
                        </a:rPr>
                        <a:t>Cuneus_R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59</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5.1929</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1.6627</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Frontal_Med_Orb_R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41</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4.0805</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0.5366</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2310109641"/>
                  </a:ext>
                </a:extLst>
              </a:tr>
              <a:tr h="145933">
                <a:tc>
                  <a:txBody>
                    <a:bodyPr/>
                    <a:lstStyle/>
                    <a:p>
                      <a:pPr algn="l" fontAlgn="t"/>
                      <a:r>
                        <a:rPr lang="en-GB" sz="900" b="0" i="0" u="none" strike="noStrike">
                          <a:solidFill>
                            <a:srgbClr val="000000"/>
                          </a:solidFill>
                          <a:effectLst/>
                          <a:latin typeface="Calibri" panose="020F0502020204030204" pitchFamily="34" charset="0"/>
                        </a:rPr>
                        <a:t>Occipital_Sup_L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39</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5.0389</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1.3181</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Rectus_R</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4.3798</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0.5271</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679960365"/>
                  </a:ext>
                </a:extLst>
              </a:tr>
              <a:tr h="145933">
                <a:tc>
                  <a:txBody>
                    <a:bodyPr/>
                    <a:lstStyle/>
                    <a:p>
                      <a:pPr algn="l" fontAlgn="t"/>
                      <a:r>
                        <a:rPr lang="en-GB" sz="900" b="0" i="0" u="none" strike="noStrike" dirty="0" err="1">
                          <a:solidFill>
                            <a:srgbClr val="000000"/>
                          </a:solidFill>
                          <a:effectLst/>
                          <a:latin typeface="Calibri" panose="020F0502020204030204" pitchFamily="34" charset="0"/>
                        </a:rPr>
                        <a:t>Occipital_Sup_R</a:t>
                      </a:r>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16</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4.6392</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0.9778</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Rectus_L</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a:t>
                      </a:r>
                    </a:p>
                  </a:txBody>
                  <a:tcPr marL="8773" marR="8773" marT="8773"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3.7133</a:t>
                      </a:r>
                    </a:p>
                  </a:txBody>
                  <a:tcPr marL="8773" marR="8773" marT="8773"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0.2129</a:t>
                      </a: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8773" marR="8773" marT="8773" marB="0">
                    <a:lnL>
                      <a:noFill/>
                    </a:lnL>
                    <a:lnR>
                      <a:noFill/>
                    </a:lnR>
                    <a:lnT>
                      <a:noFill/>
                    </a:lnT>
                    <a:lnB>
                      <a:noFill/>
                    </a:lnB>
                  </a:tcPr>
                </a:tc>
                <a:extLst>
                  <a:ext uri="{0D108BD9-81ED-4DB2-BD59-A6C34878D82A}">
                    <a16:rowId xmlns:a16="http://schemas.microsoft.com/office/drawing/2014/main" val="14481292"/>
                  </a:ext>
                </a:extLst>
              </a:tr>
              <a:tr h="145933">
                <a:tc>
                  <a:txBody>
                    <a:bodyPr/>
                    <a:lstStyle/>
                    <a:p>
                      <a:pPr algn="l" fontAlgn="t"/>
                      <a:r>
                        <a:rPr lang="en-GB" sz="900" b="0" i="0" u="none" strike="noStrike" dirty="0" err="1">
                          <a:solidFill>
                            <a:srgbClr val="000000"/>
                          </a:solidFill>
                          <a:effectLst/>
                          <a:latin typeface="Calibri" panose="020F0502020204030204" pitchFamily="34" charset="0"/>
                        </a:rPr>
                        <a:t>Occipital_Mid_L</a:t>
                      </a:r>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r>
                        <a:rPr lang="en-GB" sz="900" b="0" i="0" u="none" strike="noStrike" dirty="0">
                          <a:solidFill>
                            <a:srgbClr val="000000"/>
                          </a:solidFill>
                          <a:effectLst/>
                          <a:latin typeface="Calibri" panose="020F0502020204030204" pitchFamily="34" charset="0"/>
                        </a:rPr>
                        <a:t>5</a:t>
                      </a: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r>
                        <a:rPr lang="en-GB" sz="900" b="0" i="0" u="none" strike="noStrike" dirty="0">
                          <a:solidFill>
                            <a:srgbClr val="000000"/>
                          </a:solidFill>
                          <a:effectLst/>
                          <a:latin typeface="Calibri" panose="020F0502020204030204" pitchFamily="34" charset="0"/>
                        </a:rPr>
                        <a:t>3.6733</a:t>
                      </a: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r>
                        <a:rPr lang="en-GB" sz="900" b="0" i="0" u="none" strike="noStrike" dirty="0">
                          <a:solidFill>
                            <a:srgbClr val="000000"/>
                          </a:solidFill>
                          <a:effectLst/>
                          <a:latin typeface="Calibri" panose="020F0502020204030204" pitchFamily="34" charset="0"/>
                        </a:rPr>
                        <a:t>0.5846</a:t>
                      </a: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r>
                        <a:rPr lang="en-GB" sz="900" b="0" i="0" u="none" strike="noStrike" dirty="0" err="1">
                          <a:solidFill>
                            <a:srgbClr val="000000"/>
                          </a:solidFill>
                          <a:effectLst/>
                          <a:latin typeface="Calibri" panose="020F0502020204030204" pitchFamily="34" charset="0"/>
                        </a:rPr>
                        <a:t>Cingulum_Ant_L</a:t>
                      </a:r>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r>
                        <a:rPr lang="en-GB" sz="900" b="0" i="0" u="none" strike="noStrike" dirty="0">
                          <a:solidFill>
                            <a:srgbClr val="000000"/>
                          </a:solidFill>
                          <a:effectLst/>
                          <a:latin typeface="Calibri" panose="020F0502020204030204" pitchFamily="34" charset="0"/>
                        </a:rPr>
                        <a:t>4</a:t>
                      </a: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r>
                        <a:rPr lang="en-GB" sz="900" b="0" i="0" u="none" strike="noStrike" dirty="0">
                          <a:solidFill>
                            <a:srgbClr val="000000"/>
                          </a:solidFill>
                          <a:effectLst/>
                          <a:latin typeface="Calibri" panose="020F0502020204030204" pitchFamily="34" charset="0"/>
                        </a:rPr>
                        <a:t>3.4977</a:t>
                      </a: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r>
                        <a:rPr lang="en-GB" sz="900" b="0" i="0" u="none" strike="noStrike" dirty="0">
                          <a:solidFill>
                            <a:srgbClr val="000000"/>
                          </a:solidFill>
                          <a:effectLst/>
                          <a:latin typeface="Calibri" panose="020F0502020204030204" pitchFamily="34" charset="0"/>
                        </a:rPr>
                        <a:t>0.1765</a:t>
                      </a: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8773" marR="8773" marT="8773" marB="0">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0214717"/>
                  </a:ext>
                </a:extLst>
              </a:tr>
            </a:tbl>
          </a:graphicData>
        </a:graphic>
      </p:graphicFrame>
      <p:sp>
        <p:nvSpPr>
          <p:cNvPr id="3" name="Title 1">
            <a:extLst>
              <a:ext uri="{FF2B5EF4-FFF2-40B4-BE49-F238E27FC236}">
                <a16:creationId xmlns:a16="http://schemas.microsoft.com/office/drawing/2014/main" id="{CFC3D895-2262-41BA-B957-817E7417C049}"/>
              </a:ext>
            </a:extLst>
          </p:cNvPr>
          <p:cNvSpPr>
            <a:spLocks noGrp="1"/>
          </p:cNvSpPr>
          <p:nvPr>
            <p:ph type="title"/>
          </p:nvPr>
        </p:nvSpPr>
        <p:spPr>
          <a:xfrm>
            <a:off x="501723" y="744190"/>
            <a:ext cx="11188555" cy="749533"/>
          </a:xfrm>
        </p:spPr>
        <p:txBody>
          <a:bodyPr>
            <a:normAutofit/>
          </a:bodyPr>
          <a:lstStyle/>
          <a:p>
            <a:r>
              <a:rPr lang="en-GB" sz="1400" dirty="0">
                <a:latin typeface="+mn-lt"/>
              </a:rPr>
              <a:t>Table S1. Peak activations (T values) for the session 2 all-subject contrast infant interaction videos &gt; control videos. Labelling was conducted using AAL </a:t>
            </a:r>
            <a:r>
              <a:rPr lang="en-GB" sz="1400" dirty="0" err="1">
                <a:latin typeface="+mn-lt"/>
              </a:rPr>
              <a:t>Neuroatlas</a:t>
            </a:r>
            <a:r>
              <a:rPr lang="en-GB" sz="1400" dirty="0">
                <a:latin typeface="+mn-lt"/>
              </a:rPr>
              <a:t>. Only significant clusters with more than 3 voxels are shown. The activation maps were </a:t>
            </a:r>
            <a:r>
              <a:rPr lang="en-GB" sz="1400" dirty="0" err="1">
                <a:latin typeface="+mn-lt"/>
              </a:rPr>
              <a:t>thresholded</a:t>
            </a:r>
            <a:r>
              <a:rPr lang="en-GB" sz="1400" dirty="0">
                <a:latin typeface="+mn-lt"/>
              </a:rPr>
              <a:t> at p &lt; 0.001 (uncorrected at the voxel level) combined with p &lt; 0.05 (FWE-corrected at the cluster level). </a:t>
            </a:r>
          </a:p>
        </p:txBody>
      </p:sp>
    </p:spTree>
    <p:extLst>
      <p:ext uri="{BB962C8B-B14F-4D97-AF65-F5344CB8AC3E}">
        <p14:creationId xmlns:p14="http://schemas.microsoft.com/office/powerpoint/2010/main" val="1603923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336E629-1996-4078-A52C-BEFF88A74231}"/>
              </a:ext>
            </a:extLst>
          </p:cNvPr>
          <p:cNvGraphicFramePr>
            <a:graphicFrameLocks noGrp="1"/>
          </p:cNvGraphicFramePr>
          <p:nvPr>
            <p:extLst>
              <p:ext uri="{D42A27DB-BD31-4B8C-83A1-F6EECF244321}">
                <p14:modId xmlns:p14="http://schemas.microsoft.com/office/powerpoint/2010/main" val="3066134116"/>
              </p:ext>
            </p:extLst>
          </p:nvPr>
        </p:nvGraphicFramePr>
        <p:xfrm>
          <a:off x="316468" y="351373"/>
          <a:ext cx="11344940" cy="6444180"/>
        </p:xfrm>
        <a:graphic>
          <a:graphicData uri="http://schemas.openxmlformats.org/drawingml/2006/table">
            <a:tbl>
              <a:tblPr/>
              <a:tblGrid>
                <a:gridCol w="1417248">
                  <a:extLst>
                    <a:ext uri="{9D8B030D-6E8A-4147-A177-3AD203B41FA5}">
                      <a16:colId xmlns:a16="http://schemas.microsoft.com/office/drawing/2014/main" val="3419519103"/>
                    </a:ext>
                  </a:extLst>
                </a:gridCol>
                <a:gridCol w="750308">
                  <a:extLst>
                    <a:ext uri="{9D8B030D-6E8A-4147-A177-3AD203B41FA5}">
                      <a16:colId xmlns:a16="http://schemas.microsoft.com/office/drawing/2014/main" val="1884795696"/>
                    </a:ext>
                  </a:extLst>
                </a:gridCol>
                <a:gridCol w="802413">
                  <a:extLst>
                    <a:ext uri="{9D8B030D-6E8A-4147-A177-3AD203B41FA5}">
                      <a16:colId xmlns:a16="http://schemas.microsoft.com/office/drawing/2014/main" val="1117863294"/>
                    </a:ext>
                  </a:extLst>
                </a:gridCol>
                <a:gridCol w="656520">
                  <a:extLst>
                    <a:ext uri="{9D8B030D-6E8A-4147-A177-3AD203B41FA5}">
                      <a16:colId xmlns:a16="http://schemas.microsoft.com/office/drawing/2014/main" val="1040130466"/>
                    </a:ext>
                  </a:extLst>
                </a:gridCol>
                <a:gridCol w="194525">
                  <a:extLst>
                    <a:ext uri="{9D8B030D-6E8A-4147-A177-3AD203B41FA5}">
                      <a16:colId xmlns:a16="http://schemas.microsoft.com/office/drawing/2014/main" val="3530448495"/>
                    </a:ext>
                  </a:extLst>
                </a:gridCol>
                <a:gridCol w="1438091">
                  <a:extLst>
                    <a:ext uri="{9D8B030D-6E8A-4147-A177-3AD203B41FA5}">
                      <a16:colId xmlns:a16="http://schemas.microsoft.com/office/drawing/2014/main" val="2919590106"/>
                    </a:ext>
                  </a:extLst>
                </a:gridCol>
                <a:gridCol w="781571">
                  <a:extLst>
                    <a:ext uri="{9D8B030D-6E8A-4147-A177-3AD203B41FA5}">
                      <a16:colId xmlns:a16="http://schemas.microsoft.com/office/drawing/2014/main" val="2713234707"/>
                    </a:ext>
                  </a:extLst>
                </a:gridCol>
                <a:gridCol w="802413">
                  <a:extLst>
                    <a:ext uri="{9D8B030D-6E8A-4147-A177-3AD203B41FA5}">
                      <a16:colId xmlns:a16="http://schemas.microsoft.com/office/drawing/2014/main" val="2750464687"/>
                    </a:ext>
                  </a:extLst>
                </a:gridCol>
                <a:gridCol w="656520">
                  <a:extLst>
                    <a:ext uri="{9D8B030D-6E8A-4147-A177-3AD203B41FA5}">
                      <a16:colId xmlns:a16="http://schemas.microsoft.com/office/drawing/2014/main" val="966525523"/>
                    </a:ext>
                  </a:extLst>
                </a:gridCol>
                <a:gridCol w="208420">
                  <a:extLst>
                    <a:ext uri="{9D8B030D-6E8A-4147-A177-3AD203B41FA5}">
                      <a16:colId xmlns:a16="http://schemas.microsoft.com/office/drawing/2014/main" val="3204215964"/>
                    </a:ext>
                  </a:extLst>
                </a:gridCol>
                <a:gridCol w="1396407">
                  <a:extLst>
                    <a:ext uri="{9D8B030D-6E8A-4147-A177-3AD203B41FA5}">
                      <a16:colId xmlns:a16="http://schemas.microsoft.com/office/drawing/2014/main" val="853302687"/>
                    </a:ext>
                  </a:extLst>
                </a:gridCol>
                <a:gridCol w="781571">
                  <a:extLst>
                    <a:ext uri="{9D8B030D-6E8A-4147-A177-3AD203B41FA5}">
                      <a16:colId xmlns:a16="http://schemas.microsoft.com/office/drawing/2014/main" val="1204085277"/>
                    </a:ext>
                  </a:extLst>
                </a:gridCol>
                <a:gridCol w="802413">
                  <a:extLst>
                    <a:ext uri="{9D8B030D-6E8A-4147-A177-3AD203B41FA5}">
                      <a16:colId xmlns:a16="http://schemas.microsoft.com/office/drawing/2014/main" val="2261794354"/>
                    </a:ext>
                  </a:extLst>
                </a:gridCol>
                <a:gridCol w="656520">
                  <a:extLst>
                    <a:ext uri="{9D8B030D-6E8A-4147-A177-3AD203B41FA5}">
                      <a16:colId xmlns:a16="http://schemas.microsoft.com/office/drawing/2014/main" val="3739291934"/>
                    </a:ext>
                  </a:extLst>
                </a:gridCol>
              </a:tblGrid>
              <a:tr h="143204">
                <a:tc gridSpan="3">
                  <a:txBody>
                    <a:bodyPr/>
                    <a:lstStyle/>
                    <a:p>
                      <a:pPr algn="l" fontAlgn="t"/>
                      <a:r>
                        <a:rPr lang="en-GB" sz="900" b="1" i="0" u="none" strike="noStrike" dirty="0">
                          <a:solidFill>
                            <a:srgbClr val="000000"/>
                          </a:solidFill>
                          <a:effectLst/>
                          <a:latin typeface="Calibri" panose="020F0502020204030204" pitchFamily="34" charset="0"/>
                        </a:rPr>
                        <a:t>Cluster 1 - Voxels in cluster: 722 - Peak at (-45 -76 -7)</a:t>
                      </a:r>
                    </a:p>
                  </a:txBody>
                  <a:tcPr marL="6044" marR="6044" marT="6044" marB="0">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w="12700" cap="flat" cmpd="sng" algn="ctr">
                      <a:solidFill>
                        <a:schemeClr val="tx1"/>
                      </a:solidFill>
                      <a:prstDash val="solid"/>
                      <a:round/>
                      <a:headEnd type="none" w="med" len="med"/>
                      <a:tailEnd type="none" w="med" len="med"/>
                    </a:lnT>
                    <a:lnB>
                      <a:noFill/>
                    </a:lnB>
                  </a:tcPr>
                </a:tc>
                <a:tc gridSpan="3">
                  <a:txBody>
                    <a:bodyPr/>
                    <a:lstStyle/>
                    <a:p>
                      <a:pPr algn="l" fontAlgn="t"/>
                      <a:r>
                        <a:rPr lang="en-GB" sz="900" b="1" i="0" u="none" strike="noStrike" dirty="0">
                          <a:solidFill>
                            <a:srgbClr val="000000"/>
                          </a:solidFill>
                          <a:effectLst/>
                          <a:latin typeface="Calibri" panose="020F0502020204030204" pitchFamily="34" charset="0"/>
                        </a:rPr>
                        <a:t>Cluster 5 - Voxels in cluster: 304 - Peak at (-3 -49 32)</a:t>
                      </a:r>
                    </a:p>
                  </a:txBody>
                  <a:tcPr marL="6044" marR="6044" marT="6044" marB="0">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w="12700" cap="flat" cmpd="sng" algn="ctr">
                      <a:solidFill>
                        <a:schemeClr val="tx1"/>
                      </a:solidFill>
                      <a:prstDash val="solid"/>
                      <a:round/>
                      <a:headEnd type="none" w="med" len="med"/>
                      <a:tailEnd type="none" w="med" len="med"/>
                    </a:lnT>
                    <a:lnB>
                      <a:noFill/>
                    </a:lnB>
                  </a:tcPr>
                </a:tc>
                <a:tc gridSpan="3">
                  <a:txBody>
                    <a:bodyPr/>
                    <a:lstStyle/>
                    <a:p>
                      <a:pPr algn="l" fontAlgn="t"/>
                      <a:r>
                        <a:rPr lang="en-GB" sz="900" b="1" i="0" u="none" strike="noStrike" dirty="0">
                          <a:solidFill>
                            <a:srgbClr val="000000"/>
                          </a:solidFill>
                          <a:effectLst/>
                          <a:latin typeface="Calibri" panose="020F0502020204030204" pitchFamily="34" charset="0"/>
                        </a:rPr>
                        <a:t>Cluster 10 - Voxels in cluster: 23 - Peak at (3 23 20)</a:t>
                      </a:r>
                    </a:p>
                  </a:txBody>
                  <a:tcPr marL="6044" marR="6044" marT="6044" marB="0">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856533721"/>
                  </a:ext>
                </a:extLst>
              </a:tr>
              <a:tr h="143204">
                <a:tc gridSpan="4">
                  <a:txBody>
                    <a:bodyPr/>
                    <a:lstStyle/>
                    <a:p>
                      <a:pPr algn="l" fontAlgn="t"/>
                      <a:r>
                        <a:rPr lang="de-DE" sz="900" b="0" i="0" u="none" strike="noStrike" dirty="0">
                          <a:solidFill>
                            <a:srgbClr val="000000"/>
                          </a:solidFill>
                          <a:effectLst/>
                          <a:latin typeface="Calibri" panose="020F0502020204030204" pitchFamily="34" charset="0"/>
                        </a:rPr>
                        <a:t>Peak T:  9.31     Mean T:  4.69     Std T:  1.21</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6.01     Mean T:  4.10     Std T:  0.59</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dirty="0">
                          <a:solidFill>
                            <a:srgbClr val="000000"/>
                          </a:solidFill>
                          <a:effectLst/>
                          <a:latin typeface="Calibri" panose="020F0502020204030204" pitchFamily="34" charset="0"/>
                        </a:rPr>
                        <a:t>Peak T:  4.64     Mean T:  3.65     Std T:  0.35</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340860207"/>
                  </a:ext>
                </a:extLst>
              </a:tr>
              <a:tr h="143204">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extLst>
                  <a:ext uri="{0D108BD9-81ED-4DB2-BD59-A6C34878D82A}">
                    <a16:rowId xmlns:a16="http://schemas.microsoft.com/office/drawing/2014/main" val="2569247480"/>
                  </a:ext>
                </a:extLst>
              </a:tr>
              <a:tr h="143204">
                <a:tc>
                  <a:txBody>
                    <a:bodyPr/>
                    <a:lstStyle/>
                    <a:p>
                      <a:pPr algn="l" fontAlgn="t"/>
                      <a:r>
                        <a:rPr lang="en-GB" sz="900" b="0" i="0" u="none" strike="noStrike">
                          <a:solidFill>
                            <a:srgbClr val="000000"/>
                          </a:solidFill>
                          <a:effectLst/>
                          <a:latin typeface="Calibri" panose="020F0502020204030204" pitchFamily="34" charset="0"/>
                        </a:rPr>
                        <a:t>  Temporal_Mid_L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268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4.8499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1.1655</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Precuneus_L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4.0651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0.5881</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Cingulum_Ant_L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3.4769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0.1867</a:t>
                      </a:r>
                    </a:p>
                  </a:txBody>
                  <a:tcPr marL="6044" marR="6044" marT="6044" marB="0">
                    <a:lnL>
                      <a:noFill/>
                    </a:lnL>
                    <a:lnR>
                      <a:noFill/>
                    </a:lnR>
                    <a:lnT>
                      <a:noFill/>
                    </a:lnT>
                    <a:lnB>
                      <a:noFill/>
                    </a:lnB>
                  </a:tcPr>
                </a:tc>
                <a:extLst>
                  <a:ext uri="{0D108BD9-81ED-4DB2-BD59-A6C34878D82A}">
                    <a16:rowId xmlns:a16="http://schemas.microsoft.com/office/drawing/2014/main" val="3379874489"/>
                  </a:ext>
                </a:extLst>
              </a:tr>
              <a:tr h="143204">
                <a:tc>
                  <a:txBody>
                    <a:bodyPr/>
                    <a:lstStyle/>
                    <a:p>
                      <a:pPr algn="l" fontAlgn="t"/>
                      <a:r>
                        <a:rPr lang="en-GB" sz="900" b="0" i="0" u="none" strike="noStrike">
                          <a:solidFill>
                            <a:srgbClr val="000000"/>
                          </a:solidFill>
                          <a:effectLst/>
                          <a:latin typeface="Calibri" panose="020F0502020204030204" pitchFamily="34" charset="0"/>
                        </a:rPr>
                        <a:t>  SupraMarginal_L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132</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4.1162</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0.6269</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Cingulum_Post_L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70</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4.3364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0.6575</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Cingulum_Mid_L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3.6887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0.3028</a:t>
                      </a:r>
                    </a:p>
                  </a:txBody>
                  <a:tcPr marL="6044" marR="6044" marT="6044" marB="0">
                    <a:lnL>
                      <a:noFill/>
                    </a:lnL>
                    <a:lnR>
                      <a:noFill/>
                    </a:lnR>
                    <a:lnT>
                      <a:noFill/>
                    </a:lnT>
                    <a:lnB>
                      <a:noFill/>
                    </a:lnB>
                  </a:tcPr>
                </a:tc>
                <a:extLst>
                  <a:ext uri="{0D108BD9-81ED-4DB2-BD59-A6C34878D82A}">
                    <a16:rowId xmlns:a16="http://schemas.microsoft.com/office/drawing/2014/main" val="1637169106"/>
                  </a:ext>
                </a:extLst>
              </a:tr>
              <a:tr h="143204">
                <a:tc>
                  <a:txBody>
                    <a:bodyPr/>
                    <a:lstStyle/>
                    <a:p>
                      <a:pPr algn="l" fontAlgn="t"/>
                      <a:r>
                        <a:rPr lang="en-GB" sz="900" b="0" i="0" u="none" strike="noStrike" dirty="0">
                          <a:solidFill>
                            <a:srgbClr val="000000"/>
                          </a:solidFill>
                          <a:effectLst/>
                          <a:latin typeface="Calibri" panose="020F0502020204030204" pitchFamily="34" charset="0"/>
                        </a:rPr>
                        <a:t>  </a:t>
                      </a:r>
                      <a:r>
                        <a:rPr lang="en-GB" sz="900" b="0" i="0" u="none" strike="noStrike" dirty="0" err="1">
                          <a:solidFill>
                            <a:srgbClr val="000000"/>
                          </a:solidFill>
                          <a:effectLst/>
                          <a:latin typeface="Calibri" panose="020F0502020204030204" pitchFamily="34" charset="0"/>
                        </a:rPr>
                        <a:t>Temporal_Sup_L</a:t>
                      </a:r>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4.3237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0.8006</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dirty="0">
                          <a:solidFill>
                            <a:srgbClr val="000000"/>
                          </a:solidFill>
                          <a:effectLst/>
                          <a:latin typeface="Calibri" panose="020F0502020204030204" pitchFamily="34" charset="0"/>
                        </a:rPr>
                        <a:t>  </a:t>
                      </a:r>
                      <a:r>
                        <a:rPr lang="en-GB" sz="900" b="0" i="0" u="none" strike="noStrike" dirty="0" err="1">
                          <a:solidFill>
                            <a:srgbClr val="000000"/>
                          </a:solidFill>
                          <a:effectLst/>
                          <a:latin typeface="Calibri" panose="020F0502020204030204" pitchFamily="34" charset="0"/>
                        </a:rPr>
                        <a:t>Precuneus_R</a:t>
                      </a:r>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51</a:t>
                      </a:r>
                    </a:p>
                  </a:txBody>
                  <a:tcPr marL="6044" marR="6044" marT="6044" marB="0">
                    <a:lnL>
                      <a:noFill/>
                    </a:lnL>
                    <a:lnR>
                      <a:noFill/>
                    </a:lnR>
                    <a:lnT>
                      <a:noFill/>
                    </a:lnT>
                    <a:lnB>
                      <a:noFill/>
                    </a:lnB>
                  </a:tcPr>
                </a:tc>
                <a:tc>
                  <a:txBody>
                    <a:bodyPr/>
                    <a:lstStyle/>
                    <a:p>
                      <a:pPr algn="ctr" fontAlgn="t"/>
                      <a:r>
                        <a:rPr lang="en-GB" sz="900" b="0" i="0" u="none" strike="noStrike" dirty="0">
                          <a:solidFill>
                            <a:srgbClr val="000000"/>
                          </a:solidFill>
                          <a:effectLst/>
                          <a:latin typeface="Calibri" panose="020F0502020204030204" pitchFamily="34" charset="0"/>
                        </a:rPr>
                        <a:t>4.0176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0.5608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Cingulum_Ant_R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3.9212</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0.521</a:t>
                      </a:r>
                    </a:p>
                  </a:txBody>
                  <a:tcPr marL="6044" marR="6044" marT="6044" marB="0">
                    <a:lnL>
                      <a:noFill/>
                    </a:lnL>
                    <a:lnR>
                      <a:noFill/>
                    </a:lnR>
                    <a:lnT>
                      <a:noFill/>
                    </a:lnT>
                    <a:lnB>
                      <a:noFill/>
                    </a:lnB>
                  </a:tcPr>
                </a:tc>
                <a:extLst>
                  <a:ext uri="{0D108BD9-81ED-4DB2-BD59-A6C34878D82A}">
                    <a16:rowId xmlns:a16="http://schemas.microsoft.com/office/drawing/2014/main" val="1832396244"/>
                  </a:ext>
                </a:extLst>
              </a:tr>
              <a:tr h="143204">
                <a:tc>
                  <a:txBody>
                    <a:bodyPr/>
                    <a:lstStyle/>
                    <a:p>
                      <a:pPr algn="l" fontAlgn="t"/>
                      <a:r>
                        <a:rPr lang="en-GB" sz="900" b="0" i="0" u="none" strike="noStrike">
                          <a:solidFill>
                            <a:srgbClr val="000000"/>
                          </a:solidFill>
                          <a:effectLst/>
                          <a:latin typeface="Calibri" panose="020F0502020204030204" pitchFamily="34" charset="0"/>
                        </a:rPr>
                        <a:t>  Occipital_Inf_L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6.2276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1.4554</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Cingulum_Post_R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32</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4.2315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0.452</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1899958595"/>
                  </a:ext>
                </a:extLst>
              </a:tr>
              <a:tr h="143204">
                <a:tc>
                  <a:txBody>
                    <a:bodyPr/>
                    <a:lstStyle/>
                    <a:p>
                      <a:pPr algn="l" fontAlgn="t"/>
                      <a:r>
                        <a:rPr lang="en-GB" sz="900" b="0" i="0" u="none" strike="noStrike">
                          <a:solidFill>
                            <a:srgbClr val="000000"/>
                          </a:solidFill>
                          <a:effectLst/>
                          <a:latin typeface="Calibri" panose="020F0502020204030204" pitchFamily="34" charset="0"/>
                        </a:rPr>
                        <a:t>  Occipital_Mid_L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5.1411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1.2565</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Cingulum_Mid_L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3.8605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0.4806</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11 - Voxels in cluster: 29 - Peak at (12 8 11)</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2314535303"/>
                  </a:ext>
                </a:extLst>
              </a:tr>
              <a:tr h="143204">
                <a:tc>
                  <a:txBody>
                    <a:bodyPr/>
                    <a:lstStyle/>
                    <a:p>
                      <a:pPr algn="l" fontAlgn="t"/>
                      <a:r>
                        <a:rPr lang="en-GB" sz="900" b="0" i="0" u="none" strike="noStrike">
                          <a:solidFill>
                            <a:srgbClr val="000000"/>
                          </a:solidFill>
                          <a:effectLst/>
                          <a:latin typeface="Calibri" panose="020F0502020204030204" pitchFamily="34" charset="0"/>
                        </a:rPr>
                        <a:t>  Fusiform_L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4.431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0.9019</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Cingulum_Mid_R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22</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3.831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0.5421</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4.63     Mean T:  3.73     Std T:  0.33</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840728009"/>
                  </a:ext>
                </a:extLst>
              </a:tr>
              <a:tr h="143204">
                <a:tc>
                  <a:txBody>
                    <a:bodyPr/>
                    <a:lstStyle/>
                    <a:p>
                      <a:pPr algn="l" fontAlgn="t"/>
                      <a:r>
                        <a:rPr lang="en-GB" sz="900" b="0" i="0" u="none" strike="noStrike">
                          <a:solidFill>
                            <a:srgbClr val="000000"/>
                          </a:solidFill>
                          <a:effectLst/>
                          <a:latin typeface="Calibri" panose="020F0502020204030204" pitchFamily="34" charset="0"/>
                        </a:rPr>
                        <a:t>  Angular_L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3.5183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0.1887</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extLst>
                  <a:ext uri="{0D108BD9-81ED-4DB2-BD59-A6C34878D82A}">
                    <a16:rowId xmlns:a16="http://schemas.microsoft.com/office/drawing/2014/main" val="135239332"/>
                  </a:ext>
                </a:extLst>
              </a:tr>
              <a:tr h="143204">
                <a:tc>
                  <a:txBody>
                    <a:bodyPr/>
                    <a:lstStyle/>
                    <a:p>
                      <a:pPr algn="l" fontAlgn="t"/>
                      <a:r>
                        <a:rPr lang="en-GB" sz="900" b="0" i="0" u="none" strike="noStrike">
                          <a:solidFill>
                            <a:srgbClr val="000000"/>
                          </a:solidFill>
                          <a:effectLst/>
                          <a:latin typeface="Calibri" panose="020F0502020204030204" pitchFamily="34" charset="0"/>
                        </a:rPr>
                        <a:t>  Temporal_Inf_L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3.9326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0.5676</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6 - Voxels in cluster: 67 - Peak at (-36 23 2)</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Caudate_R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3.7611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0.3272</a:t>
                      </a:r>
                    </a:p>
                  </a:txBody>
                  <a:tcPr marL="6044" marR="6044" marT="6044" marB="0">
                    <a:lnL>
                      <a:noFill/>
                    </a:lnL>
                    <a:lnR>
                      <a:noFill/>
                    </a:lnR>
                    <a:lnT>
                      <a:noFill/>
                    </a:lnT>
                    <a:lnB>
                      <a:noFill/>
                    </a:lnB>
                  </a:tcPr>
                </a:tc>
                <a:extLst>
                  <a:ext uri="{0D108BD9-81ED-4DB2-BD59-A6C34878D82A}">
                    <a16:rowId xmlns:a16="http://schemas.microsoft.com/office/drawing/2014/main" val="2058267103"/>
                  </a:ext>
                </a:extLst>
              </a:tr>
              <a:tr h="143204">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5.80     Mean T:  4.02     Std T:  0.69</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3688481025"/>
                  </a:ext>
                </a:extLst>
              </a:tr>
              <a:tr h="143204">
                <a:tc gridSpan="3">
                  <a:txBody>
                    <a:bodyPr/>
                    <a:lstStyle/>
                    <a:p>
                      <a:pPr algn="l" fontAlgn="t"/>
                      <a:r>
                        <a:rPr lang="en-GB" sz="900" b="1" i="0" u="none" strike="noStrike">
                          <a:solidFill>
                            <a:srgbClr val="000000"/>
                          </a:solidFill>
                          <a:effectLst/>
                          <a:latin typeface="Calibri" panose="020F0502020204030204" pitchFamily="34" charset="0"/>
                        </a:rPr>
                        <a:t>Cluster 2 - Voxels in cluster: 747 - Peak at (42 -73 -10)</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12 - Voxels in cluster: 23 - Peak at (15 -73 -10)</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4069994777"/>
                  </a:ext>
                </a:extLst>
              </a:tr>
              <a:tr h="143204">
                <a:tc gridSpan="4">
                  <a:txBody>
                    <a:bodyPr/>
                    <a:lstStyle/>
                    <a:p>
                      <a:pPr algn="l" fontAlgn="t"/>
                      <a:r>
                        <a:rPr lang="de-DE" sz="900" b="0" i="0" u="none" strike="noStrike">
                          <a:solidFill>
                            <a:srgbClr val="000000"/>
                          </a:solidFill>
                          <a:effectLst/>
                          <a:latin typeface="Calibri" panose="020F0502020204030204" pitchFamily="34" charset="0"/>
                        </a:rPr>
                        <a:t>Peak T:  7.73     Mean T:  4.53     Std T:  0.97</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Insula_L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4.1656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0.7746</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4.59     Mean T:  3.71     Std T:  0.43</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064131289"/>
                  </a:ext>
                </a:extLst>
              </a:tr>
              <a:tr h="143204">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Frontal_Inf_Tri_L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4.1569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0.6497</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extLst>
                  <a:ext uri="{0D108BD9-81ED-4DB2-BD59-A6C34878D82A}">
                    <a16:rowId xmlns:a16="http://schemas.microsoft.com/office/drawing/2014/main" val="1446202759"/>
                  </a:ext>
                </a:extLst>
              </a:tr>
              <a:tr h="143204">
                <a:tc>
                  <a:txBody>
                    <a:bodyPr/>
                    <a:lstStyle/>
                    <a:p>
                      <a:pPr algn="l" fontAlgn="t"/>
                      <a:r>
                        <a:rPr lang="en-GB" sz="900" b="0" i="0" u="none" strike="noStrike">
                          <a:solidFill>
                            <a:srgbClr val="000000"/>
                          </a:solidFill>
                          <a:effectLst/>
                          <a:latin typeface="Calibri" panose="020F0502020204030204" pitchFamily="34" charset="0"/>
                        </a:rPr>
                        <a:t>  Temporal_Mid_R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256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4.6945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1.0576</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Frontal_Inf_Orb_L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3.6109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0.3878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Lingual_R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3.6978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0.4389</a:t>
                      </a:r>
                    </a:p>
                  </a:txBody>
                  <a:tcPr marL="6044" marR="6044" marT="6044" marB="0">
                    <a:lnL>
                      <a:noFill/>
                    </a:lnL>
                    <a:lnR>
                      <a:noFill/>
                    </a:lnR>
                    <a:lnT>
                      <a:noFill/>
                    </a:lnT>
                    <a:lnB>
                      <a:noFill/>
                    </a:lnB>
                  </a:tcPr>
                </a:tc>
                <a:extLst>
                  <a:ext uri="{0D108BD9-81ED-4DB2-BD59-A6C34878D82A}">
                    <a16:rowId xmlns:a16="http://schemas.microsoft.com/office/drawing/2014/main" val="994612002"/>
                  </a:ext>
                </a:extLst>
              </a:tr>
              <a:tr h="143204">
                <a:tc>
                  <a:txBody>
                    <a:bodyPr/>
                    <a:lstStyle/>
                    <a:p>
                      <a:pPr algn="l" fontAlgn="t"/>
                      <a:r>
                        <a:rPr lang="en-GB" sz="900" b="0" i="0" u="none" strike="noStrike">
                          <a:solidFill>
                            <a:srgbClr val="000000"/>
                          </a:solidFill>
                          <a:effectLst/>
                          <a:latin typeface="Calibri" panose="020F0502020204030204" pitchFamily="34" charset="0"/>
                        </a:rPr>
                        <a:t>  Temporal_Sup_R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238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4.2737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0.8127</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Vermis_6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3.7754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0.4879</a:t>
                      </a:r>
                    </a:p>
                  </a:txBody>
                  <a:tcPr marL="6044" marR="6044" marT="6044" marB="0">
                    <a:lnL>
                      <a:noFill/>
                    </a:lnL>
                    <a:lnR>
                      <a:noFill/>
                    </a:lnR>
                    <a:lnT>
                      <a:noFill/>
                    </a:lnT>
                    <a:lnB>
                      <a:noFill/>
                    </a:lnB>
                  </a:tcPr>
                </a:tc>
                <a:extLst>
                  <a:ext uri="{0D108BD9-81ED-4DB2-BD59-A6C34878D82A}">
                    <a16:rowId xmlns:a16="http://schemas.microsoft.com/office/drawing/2014/main" val="2835492350"/>
                  </a:ext>
                </a:extLst>
              </a:tr>
              <a:tr h="143204">
                <a:tc>
                  <a:txBody>
                    <a:bodyPr/>
                    <a:lstStyle/>
                    <a:p>
                      <a:pPr algn="l" fontAlgn="t"/>
                      <a:r>
                        <a:rPr lang="en-GB" sz="900" b="0" i="0" u="none" strike="noStrike">
                          <a:solidFill>
                            <a:srgbClr val="000000"/>
                          </a:solidFill>
                          <a:effectLst/>
                          <a:latin typeface="Calibri" panose="020F0502020204030204" pitchFamily="34" charset="0"/>
                        </a:rPr>
                        <a:t>  SupraMarginal_R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118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4.2669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0.6948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7 - Voxels in cluster: 294 - Peak at (45 5 47)</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4284258124"/>
                  </a:ext>
                </a:extLst>
              </a:tr>
              <a:tr h="143204">
                <a:tc>
                  <a:txBody>
                    <a:bodyPr/>
                    <a:lstStyle/>
                    <a:p>
                      <a:pPr algn="l" fontAlgn="t"/>
                      <a:r>
                        <a:rPr lang="en-GB" sz="900" b="0" i="0" u="none" strike="noStrike">
                          <a:solidFill>
                            <a:srgbClr val="000000"/>
                          </a:solidFill>
                          <a:effectLst/>
                          <a:latin typeface="Calibri" panose="020F0502020204030204" pitchFamily="34" charset="0"/>
                        </a:rPr>
                        <a:t>  Occipital_Inf_R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5.2802</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1.1956</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5.79     Mean T:  3.90     Std T:  0.54</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13 - Voxels in cluster: 51 - Peak at (-39 -1 -16)</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1745046219"/>
                  </a:ext>
                </a:extLst>
              </a:tr>
              <a:tr h="143204">
                <a:tc>
                  <a:txBody>
                    <a:bodyPr/>
                    <a:lstStyle/>
                    <a:p>
                      <a:pPr algn="l" fontAlgn="t"/>
                      <a:r>
                        <a:rPr lang="en-GB" sz="900" b="0" i="0" u="none" strike="noStrike">
                          <a:solidFill>
                            <a:srgbClr val="000000"/>
                          </a:solidFill>
                          <a:effectLst/>
                          <a:latin typeface="Calibri" panose="020F0502020204030204" pitchFamily="34" charset="0"/>
                        </a:rPr>
                        <a:t>  Temporal_Inf_R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4.7761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1.0067</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4.57     Mean T:  3.78     Std T:  0.41</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859149995"/>
                  </a:ext>
                </a:extLst>
              </a:tr>
              <a:tr h="143204">
                <a:tc>
                  <a:txBody>
                    <a:bodyPr/>
                    <a:lstStyle/>
                    <a:p>
                      <a:pPr algn="l" fontAlgn="t"/>
                      <a:r>
                        <a:rPr lang="en-GB" sz="900" b="0" i="0" u="none" strike="noStrike">
                          <a:solidFill>
                            <a:srgbClr val="000000"/>
                          </a:solidFill>
                          <a:effectLst/>
                          <a:latin typeface="Calibri" panose="020F0502020204030204" pitchFamily="34" charset="0"/>
                        </a:rPr>
                        <a:t>  Fusiform_R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4.6029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0.7449</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Frontal_Inf_Tri_R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3.9096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0.5044</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extLst>
                  <a:ext uri="{0D108BD9-81ED-4DB2-BD59-A6C34878D82A}">
                    <a16:rowId xmlns:a16="http://schemas.microsoft.com/office/drawing/2014/main" val="3018428915"/>
                  </a:ext>
                </a:extLst>
              </a:tr>
              <a:tr h="143204">
                <a:tc>
                  <a:txBody>
                    <a:bodyPr/>
                    <a:lstStyle/>
                    <a:p>
                      <a:pPr algn="l" fontAlgn="t"/>
                      <a:r>
                        <a:rPr lang="en-GB" sz="900" b="0" i="0" u="none" strike="noStrike">
                          <a:solidFill>
                            <a:srgbClr val="000000"/>
                          </a:solidFill>
                          <a:effectLst/>
                          <a:latin typeface="Calibri" panose="020F0502020204030204" pitchFamily="34" charset="0"/>
                        </a:rPr>
                        <a:t>  Occipital_Mid_R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5.1795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0.8218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Precentral_R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4.3367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0.7008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Insula_L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3.718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0.3834</a:t>
                      </a:r>
                    </a:p>
                  </a:txBody>
                  <a:tcPr marL="6044" marR="6044" marT="6044" marB="0">
                    <a:lnL>
                      <a:noFill/>
                    </a:lnL>
                    <a:lnR>
                      <a:noFill/>
                    </a:lnR>
                    <a:lnT>
                      <a:noFill/>
                    </a:lnT>
                    <a:lnB>
                      <a:noFill/>
                    </a:lnB>
                  </a:tcPr>
                </a:tc>
                <a:extLst>
                  <a:ext uri="{0D108BD9-81ED-4DB2-BD59-A6C34878D82A}">
                    <a16:rowId xmlns:a16="http://schemas.microsoft.com/office/drawing/2014/main" val="4099979084"/>
                  </a:ext>
                </a:extLst>
              </a:tr>
              <a:tr h="143204">
                <a:tc>
                  <a:txBody>
                    <a:bodyPr/>
                    <a:lstStyle/>
                    <a:p>
                      <a:pPr algn="l" fontAlgn="t"/>
                      <a:r>
                        <a:rPr lang="en-GB" sz="900" b="0" i="0" u="none" strike="noStrike">
                          <a:solidFill>
                            <a:srgbClr val="000000"/>
                          </a:solidFill>
                          <a:effectLst/>
                          <a:latin typeface="Calibri" panose="020F0502020204030204" pitchFamily="34" charset="0"/>
                        </a:rPr>
                        <a:t>  Rolandic_Oper_R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3.936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0.5051</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Frontal_Inf_Orb_R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3.753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0.418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Temporal_Sup_L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3.5688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0.3339</a:t>
                      </a:r>
                    </a:p>
                  </a:txBody>
                  <a:tcPr marL="6044" marR="6044" marT="6044" marB="0">
                    <a:lnL>
                      <a:noFill/>
                    </a:lnL>
                    <a:lnR>
                      <a:noFill/>
                    </a:lnR>
                    <a:lnT>
                      <a:noFill/>
                    </a:lnT>
                    <a:lnB>
                      <a:noFill/>
                    </a:lnB>
                  </a:tcPr>
                </a:tc>
                <a:extLst>
                  <a:ext uri="{0D108BD9-81ED-4DB2-BD59-A6C34878D82A}">
                    <a16:rowId xmlns:a16="http://schemas.microsoft.com/office/drawing/2014/main" val="3370250043"/>
                  </a:ext>
                </a:extLst>
              </a:tr>
              <a:tr h="143204">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Frontal_Mid_R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3.8055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0.4336</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Temporal_Pole_Sup_L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3.7173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0.2766</a:t>
                      </a:r>
                    </a:p>
                  </a:txBody>
                  <a:tcPr marL="6044" marR="6044" marT="6044" marB="0">
                    <a:lnL>
                      <a:noFill/>
                    </a:lnL>
                    <a:lnR>
                      <a:noFill/>
                    </a:lnR>
                    <a:lnT>
                      <a:noFill/>
                    </a:lnT>
                    <a:lnB>
                      <a:noFill/>
                    </a:lnB>
                  </a:tcPr>
                </a:tc>
                <a:extLst>
                  <a:ext uri="{0D108BD9-81ED-4DB2-BD59-A6C34878D82A}">
                    <a16:rowId xmlns:a16="http://schemas.microsoft.com/office/drawing/2014/main" val="3289422358"/>
                  </a:ext>
                </a:extLst>
              </a:tr>
              <a:tr h="143204">
                <a:tc gridSpan="3">
                  <a:txBody>
                    <a:bodyPr/>
                    <a:lstStyle/>
                    <a:p>
                      <a:pPr algn="l" fontAlgn="t"/>
                      <a:r>
                        <a:rPr lang="en-GB" sz="900" b="1" i="0" u="none" strike="noStrike">
                          <a:solidFill>
                            <a:srgbClr val="000000"/>
                          </a:solidFill>
                          <a:effectLst/>
                          <a:latin typeface="Calibri" panose="020F0502020204030204" pitchFamily="34" charset="0"/>
                        </a:rPr>
                        <a:t>Cluster 3 - Voxels in cluster: 249 - Peak at (9 -88 17)</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Insula_R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3.5871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0.3179</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429323156"/>
                  </a:ext>
                </a:extLst>
              </a:tr>
              <a:tr h="143204">
                <a:tc gridSpan="4">
                  <a:txBody>
                    <a:bodyPr/>
                    <a:lstStyle/>
                    <a:p>
                      <a:pPr algn="l" fontAlgn="t"/>
                      <a:r>
                        <a:rPr lang="de-DE" sz="900" b="0" i="0" u="none" strike="noStrike">
                          <a:solidFill>
                            <a:srgbClr val="000000"/>
                          </a:solidFill>
                          <a:effectLst/>
                          <a:latin typeface="Calibri" panose="020F0502020204030204" pitchFamily="34" charset="0"/>
                        </a:rPr>
                        <a:t>Peak T:  7.04     Mean T:  4.59     Std T:  0.91</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Frontal_Inf_Oper_R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4.0086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0.5481</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14 - Voxels in cluster: 21 - Peak at (3 -10 32)</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3649594695"/>
                  </a:ext>
                </a:extLst>
              </a:tr>
              <a:tr h="143204">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Frontal_Mid_Orb_R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3.6611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0.2445</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4.43     Mean T:  3.72     Std T:  0.37</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728775955"/>
                  </a:ext>
                </a:extLst>
              </a:tr>
              <a:tr h="143204">
                <a:tc>
                  <a:txBody>
                    <a:bodyPr/>
                    <a:lstStyle/>
                    <a:p>
                      <a:pPr algn="l" fontAlgn="t"/>
                      <a:r>
                        <a:rPr lang="en-GB" sz="900" b="0" i="0" u="none" strike="noStrike">
                          <a:solidFill>
                            <a:srgbClr val="000000"/>
                          </a:solidFill>
                          <a:effectLst/>
                          <a:latin typeface="Calibri" panose="020F0502020204030204" pitchFamily="34" charset="0"/>
                        </a:rPr>
                        <a:t>  Calcarine_R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4.5393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0.8428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extLst>
                  <a:ext uri="{0D108BD9-81ED-4DB2-BD59-A6C34878D82A}">
                    <a16:rowId xmlns:a16="http://schemas.microsoft.com/office/drawing/2014/main" val="315520225"/>
                  </a:ext>
                </a:extLst>
              </a:tr>
              <a:tr h="143204">
                <a:tc>
                  <a:txBody>
                    <a:bodyPr/>
                    <a:lstStyle/>
                    <a:p>
                      <a:pPr algn="l" fontAlgn="t"/>
                      <a:r>
                        <a:rPr lang="en-GB" sz="900" b="0" i="0" u="none" strike="noStrike">
                          <a:solidFill>
                            <a:srgbClr val="000000"/>
                          </a:solidFill>
                          <a:effectLst/>
                          <a:latin typeface="Calibri" panose="020F0502020204030204" pitchFamily="34" charset="0"/>
                        </a:rPr>
                        <a:t>  Calcarine_L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4.4486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0.852</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8 - Voxels in cluster: 93 - Peak at (6 53 23)</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Cingulum_Mid_L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3.5041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0.1996</a:t>
                      </a:r>
                    </a:p>
                  </a:txBody>
                  <a:tcPr marL="6044" marR="6044" marT="6044" marB="0">
                    <a:lnL>
                      <a:noFill/>
                    </a:lnL>
                    <a:lnR>
                      <a:noFill/>
                    </a:lnR>
                    <a:lnT>
                      <a:noFill/>
                    </a:lnT>
                    <a:lnB>
                      <a:noFill/>
                    </a:lnB>
                  </a:tcPr>
                </a:tc>
                <a:extLst>
                  <a:ext uri="{0D108BD9-81ED-4DB2-BD59-A6C34878D82A}">
                    <a16:rowId xmlns:a16="http://schemas.microsoft.com/office/drawing/2014/main" val="2324267956"/>
                  </a:ext>
                </a:extLst>
              </a:tr>
              <a:tr h="143204">
                <a:tc>
                  <a:txBody>
                    <a:bodyPr/>
                    <a:lstStyle/>
                    <a:p>
                      <a:pPr algn="l" fontAlgn="t"/>
                      <a:r>
                        <a:rPr lang="en-GB" sz="900" b="0" i="0" u="none" strike="noStrike">
                          <a:solidFill>
                            <a:srgbClr val="000000"/>
                          </a:solidFill>
                          <a:effectLst/>
                          <a:latin typeface="Calibri" panose="020F0502020204030204" pitchFamily="34" charset="0"/>
                        </a:rPr>
                        <a:t>  Cuneus_R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4.9184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1.0046</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5.30     Mean T:  3.92     Std T:  0.50</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Cingulum_Mid_R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4.0725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0.3073</a:t>
                      </a:r>
                    </a:p>
                  </a:txBody>
                  <a:tcPr marL="6044" marR="6044" marT="6044" marB="0">
                    <a:lnL>
                      <a:noFill/>
                    </a:lnL>
                    <a:lnR>
                      <a:noFill/>
                    </a:lnR>
                    <a:lnT>
                      <a:noFill/>
                    </a:lnT>
                    <a:lnB>
                      <a:noFill/>
                    </a:lnB>
                  </a:tcPr>
                </a:tc>
                <a:extLst>
                  <a:ext uri="{0D108BD9-81ED-4DB2-BD59-A6C34878D82A}">
                    <a16:rowId xmlns:a16="http://schemas.microsoft.com/office/drawing/2014/main" val="1333689233"/>
                  </a:ext>
                </a:extLst>
              </a:tr>
              <a:tr h="143204">
                <a:tc>
                  <a:txBody>
                    <a:bodyPr/>
                    <a:lstStyle/>
                    <a:p>
                      <a:pPr algn="l" fontAlgn="t"/>
                      <a:r>
                        <a:rPr lang="en-GB" sz="900" b="0" i="0" u="none" strike="noStrike">
                          <a:solidFill>
                            <a:srgbClr val="000000"/>
                          </a:solidFill>
                          <a:effectLst/>
                          <a:latin typeface="Calibri" panose="020F0502020204030204" pitchFamily="34" charset="0"/>
                        </a:rPr>
                        <a:t>  Occipital_Sup_L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4.4204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0.8818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3090255479"/>
                  </a:ext>
                </a:extLst>
              </a:tr>
              <a:tr h="143204">
                <a:tc>
                  <a:txBody>
                    <a:bodyPr/>
                    <a:lstStyle/>
                    <a:p>
                      <a:pPr algn="l" fontAlgn="t"/>
                      <a:r>
                        <a:rPr lang="en-GB" sz="900" b="0" i="0" u="none" strike="noStrike">
                          <a:solidFill>
                            <a:srgbClr val="000000"/>
                          </a:solidFill>
                          <a:effectLst/>
                          <a:latin typeface="Calibri" panose="020F0502020204030204" pitchFamily="34" charset="0"/>
                        </a:rPr>
                        <a:t>  Cuneus_L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5.0676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0.94</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Frontal_Sup_Medial_R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3.9917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0.5072</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15 - Voxels in cluster: 24 - Peak at (42 2 13)</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245853473"/>
                  </a:ext>
                </a:extLst>
              </a:tr>
              <a:tr h="143204">
                <a:tc>
                  <a:txBody>
                    <a:bodyPr/>
                    <a:lstStyle/>
                    <a:p>
                      <a:pPr algn="l" fontAlgn="t"/>
                      <a:r>
                        <a:rPr lang="en-GB" sz="900" b="0" i="0" u="none" strike="noStrike">
                          <a:solidFill>
                            <a:srgbClr val="000000"/>
                          </a:solidFill>
                          <a:effectLst/>
                          <a:latin typeface="Calibri" panose="020F0502020204030204" pitchFamily="34" charset="0"/>
                        </a:rPr>
                        <a:t>  Occipital_Sup_R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4.0774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0.8989</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Cingulum_Ant_R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3.7954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0.4318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4.35     Mean T:  3.78     Std T:  0.33</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778832038"/>
                  </a:ext>
                </a:extLst>
              </a:tr>
              <a:tr h="143204">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Frontal_Sup_R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3.4342</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0.1572</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extLst>
                  <a:ext uri="{0D108BD9-81ED-4DB2-BD59-A6C34878D82A}">
                    <a16:rowId xmlns:a16="http://schemas.microsoft.com/office/drawing/2014/main" val="2488922718"/>
                  </a:ext>
                </a:extLst>
              </a:tr>
              <a:tr h="143204">
                <a:tc gridSpan="3">
                  <a:txBody>
                    <a:bodyPr/>
                    <a:lstStyle/>
                    <a:p>
                      <a:pPr algn="l" fontAlgn="t"/>
                      <a:r>
                        <a:rPr lang="en-GB" sz="900" b="1" i="0" u="none" strike="noStrike">
                          <a:solidFill>
                            <a:srgbClr val="000000"/>
                          </a:solidFill>
                          <a:effectLst/>
                          <a:latin typeface="Calibri" panose="020F0502020204030204" pitchFamily="34" charset="0"/>
                        </a:rPr>
                        <a:t>Cluster 4 - Voxels in cluster: 472 - Peak at (-3 53 -10)</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Insula_R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3.8029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0.3423</a:t>
                      </a:r>
                    </a:p>
                  </a:txBody>
                  <a:tcPr marL="6044" marR="6044" marT="6044" marB="0">
                    <a:lnL>
                      <a:noFill/>
                    </a:lnL>
                    <a:lnR>
                      <a:noFill/>
                    </a:lnR>
                    <a:lnT>
                      <a:noFill/>
                    </a:lnT>
                    <a:lnB>
                      <a:noFill/>
                    </a:lnB>
                  </a:tcPr>
                </a:tc>
                <a:extLst>
                  <a:ext uri="{0D108BD9-81ED-4DB2-BD59-A6C34878D82A}">
                    <a16:rowId xmlns:a16="http://schemas.microsoft.com/office/drawing/2014/main" val="1523046803"/>
                  </a:ext>
                </a:extLst>
              </a:tr>
              <a:tr h="143204">
                <a:tc gridSpan="4">
                  <a:txBody>
                    <a:bodyPr/>
                    <a:lstStyle/>
                    <a:p>
                      <a:pPr algn="l" fontAlgn="t"/>
                      <a:r>
                        <a:rPr lang="de-DE" sz="900" b="0" i="0" u="none" strike="noStrike">
                          <a:solidFill>
                            <a:srgbClr val="000000"/>
                          </a:solidFill>
                          <a:effectLst/>
                          <a:latin typeface="Calibri" panose="020F0502020204030204" pitchFamily="34" charset="0"/>
                        </a:rPr>
                        <a:t>Peak T:  6.44     Mean T:  4.06     Std T:  0.63</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3">
                  <a:txBody>
                    <a:bodyPr/>
                    <a:lstStyle/>
                    <a:p>
                      <a:pPr algn="l" fontAlgn="t"/>
                      <a:r>
                        <a:rPr lang="en-GB" sz="900" b="1" i="0" u="none" strike="noStrike">
                          <a:solidFill>
                            <a:srgbClr val="000000"/>
                          </a:solidFill>
                          <a:effectLst/>
                          <a:latin typeface="Calibri" panose="020F0502020204030204" pitchFamily="34" charset="0"/>
                        </a:rPr>
                        <a:t>Cluster 9 - Voxels in cluster: 52 - Peak at (-48 11 11)</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1993046357"/>
                  </a:ext>
                </a:extLst>
              </a:tr>
              <a:tr h="143204">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gridSpan="4">
                  <a:txBody>
                    <a:bodyPr/>
                    <a:lstStyle/>
                    <a:p>
                      <a:pPr algn="l" fontAlgn="t"/>
                      <a:r>
                        <a:rPr lang="de-DE" sz="900" b="0" i="0" u="none" strike="noStrike">
                          <a:solidFill>
                            <a:srgbClr val="000000"/>
                          </a:solidFill>
                          <a:effectLst/>
                          <a:latin typeface="Calibri" panose="020F0502020204030204" pitchFamily="34" charset="0"/>
                        </a:rPr>
                        <a:t>Peak T:  4.75     Mean T:  3.63     Std T:  0.35</a:t>
                      </a:r>
                    </a:p>
                  </a:txBody>
                  <a:tcPr marL="6044" marR="6044" marT="6044"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695048193"/>
                  </a:ext>
                </a:extLst>
              </a:tr>
              <a:tr h="143204">
                <a:tc>
                  <a:txBody>
                    <a:bodyPr/>
                    <a:lstStyle/>
                    <a:p>
                      <a:pPr algn="l" fontAlgn="t"/>
                      <a:r>
                        <a:rPr lang="en-GB" sz="900" b="0" i="0" u="none" strike="noStrike">
                          <a:solidFill>
                            <a:srgbClr val="000000"/>
                          </a:solidFill>
                          <a:effectLst/>
                          <a:latin typeface="Calibri" panose="020F0502020204030204" pitchFamily="34" charset="0"/>
                        </a:rPr>
                        <a:t>  Frontal_Sup_Medial_L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159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4.0846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0.6777</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Region</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Voxels</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Mean T</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  STD of T  </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2848798756"/>
                  </a:ext>
                </a:extLst>
              </a:tr>
              <a:tr h="143204">
                <a:tc>
                  <a:txBody>
                    <a:bodyPr/>
                    <a:lstStyle/>
                    <a:p>
                      <a:pPr algn="l" fontAlgn="t"/>
                      <a:r>
                        <a:rPr lang="en-GB" sz="900" b="0" i="0" u="none" strike="noStrike">
                          <a:solidFill>
                            <a:srgbClr val="000000"/>
                          </a:solidFill>
                          <a:effectLst/>
                          <a:latin typeface="Calibri" panose="020F0502020204030204" pitchFamily="34" charset="0"/>
                        </a:rPr>
                        <a:t>  Cingulum_Ant_L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100</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3.9146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0.443</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Frontal_Inf_Oper_L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3.6832</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0.4204</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919940852"/>
                  </a:ext>
                </a:extLst>
              </a:tr>
              <a:tr h="143204">
                <a:tc>
                  <a:txBody>
                    <a:bodyPr/>
                    <a:lstStyle/>
                    <a:p>
                      <a:pPr algn="l" fontAlgn="t"/>
                      <a:r>
                        <a:rPr lang="en-GB" sz="900" b="0" i="0" u="none" strike="noStrike">
                          <a:solidFill>
                            <a:srgbClr val="000000"/>
                          </a:solidFill>
                          <a:effectLst/>
                          <a:latin typeface="Calibri" panose="020F0502020204030204" pitchFamily="34" charset="0"/>
                        </a:rPr>
                        <a:t>  Frontal_Med_Orb_L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77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4.5557</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0.7014</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r>
                        <a:rPr lang="en-GB" sz="900" b="0" i="0" u="none" strike="noStrike">
                          <a:solidFill>
                            <a:srgbClr val="000000"/>
                          </a:solidFill>
                          <a:effectLst/>
                          <a:latin typeface="Calibri" panose="020F0502020204030204" pitchFamily="34" charset="0"/>
                        </a:rPr>
                        <a:t>  Rolandic_Oper_L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22</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3.5779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0.2542</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2574088298"/>
                  </a:ext>
                </a:extLst>
              </a:tr>
              <a:tr h="143204">
                <a:tc>
                  <a:txBody>
                    <a:bodyPr/>
                    <a:lstStyle/>
                    <a:p>
                      <a:pPr algn="l" fontAlgn="t"/>
                      <a:r>
                        <a:rPr lang="en-GB" sz="900" b="0" i="0" u="none" strike="noStrike">
                          <a:solidFill>
                            <a:srgbClr val="000000"/>
                          </a:solidFill>
                          <a:effectLst/>
                          <a:latin typeface="Calibri" panose="020F0502020204030204" pitchFamily="34" charset="0"/>
                        </a:rPr>
                        <a:t>  Frontal_Sup_L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55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3.7423</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0.4039</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1693373366"/>
                  </a:ext>
                </a:extLst>
              </a:tr>
              <a:tr h="143204">
                <a:tc>
                  <a:txBody>
                    <a:bodyPr/>
                    <a:lstStyle/>
                    <a:p>
                      <a:pPr algn="l" fontAlgn="t"/>
                      <a:r>
                        <a:rPr lang="en-GB" sz="900" b="0" i="0" u="none" strike="noStrike">
                          <a:solidFill>
                            <a:srgbClr val="000000"/>
                          </a:solidFill>
                          <a:effectLst/>
                          <a:latin typeface="Calibri" panose="020F0502020204030204" pitchFamily="34" charset="0"/>
                        </a:rPr>
                        <a:t>  Frontal_Med_Orb_R</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45</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4.0094</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0.5106</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2518200171"/>
                  </a:ext>
                </a:extLst>
              </a:tr>
              <a:tr h="143204">
                <a:tc>
                  <a:txBody>
                    <a:bodyPr/>
                    <a:lstStyle/>
                    <a:p>
                      <a:pPr algn="l" fontAlgn="t"/>
                      <a:r>
                        <a:rPr lang="en-GB" sz="900" b="0" i="0" u="none" strike="noStrike">
                          <a:solidFill>
                            <a:srgbClr val="000000"/>
                          </a:solidFill>
                          <a:effectLst/>
                          <a:latin typeface="Calibri" panose="020F0502020204030204" pitchFamily="34" charset="0"/>
                        </a:rPr>
                        <a:t>  Frontal_Mid_L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18</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3.6911</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0.3148</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1908254840"/>
                  </a:ext>
                </a:extLst>
              </a:tr>
              <a:tr h="143204">
                <a:tc>
                  <a:txBody>
                    <a:bodyPr/>
                    <a:lstStyle/>
                    <a:p>
                      <a:pPr algn="l" fontAlgn="t"/>
                      <a:r>
                        <a:rPr lang="en-GB" sz="900" b="0" i="0" u="none" strike="noStrike">
                          <a:solidFill>
                            <a:srgbClr val="000000"/>
                          </a:solidFill>
                          <a:effectLst/>
                          <a:latin typeface="Calibri" panose="020F0502020204030204" pitchFamily="34" charset="0"/>
                        </a:rPr>
                        <a:t>  Rectus_L</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6</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4.2689</a:t>
                      </a:r>
                    </a:p>
                  </a:txBody>
                  <a:tcPr marL="6044" marR="6044" marT="6044" marB="0">
                    <a:lnL>
                      <a:noFill/>
                    </a:lnL>
                    <a:lnR>
                      <a:noFill/>
                    </a:lnR>
                    <a:lnT>
                      <a:noFill/>
                    </a:lnT>
                    <a:lnB>
                      <a:noFill/>
                    </a:lnB>
                  </a:tcPr>
                </a:tc>
                <a:tc>
                  <a:txBody>
                    <a:bodyPr/>
                    <a:lstStyle/>
                    <a:p>
                      <a:pPr algn="ctr" fontAlgn="t"/>
                      <a:r>
                        <a:rPr lang="en-GB" sz="900" b="0" i="0" u="none" strike="noStrike">
                          <a:solidFill>
                            <a:srgbClr val="000000"/>
                          </a:solidFill>
                          <a:effectLst/>
                          <a:latin typeface="Calibri" panose="020F0502020204030204" pitchFamily="34" charset="0"/>
                        </a:rPr>
                        <a:t>0.8264</a:t>
                      </a: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a:noFill/>
                    </a:lnB>
                  </a:tcPr>
                </a:tc>
                <a:extLst>
                  <a:ext uri="{0D108BD9-81ED-4DB2-BD59-A6C34878D82A}">
                    <a16:rowId xmlns:a16="http://schemas.microsoft.com/office/drawing/2014/main" val="3941265402"/>
                  </a:ext>
                </a:extLst>
              </a:tr>
              <a:tr h="143204">
                <a:tc>
                  <a:txBody>
                    <a:bodyPr/>
                    <a:lstStyle/>
                    <a:p>
                      <a:pPr algn="l" fontAlgn="t"/>
                      <a:r>
                        <a:rPr lang="en-GB" sz="900" b="0" i="0" u="none" strike="noStrike" dirty="0">
                          <a:solidFill>
                            <a:srgbClr val="000000"/>
                          </a:solidFill>
                          <a:effectLst/>
                          <a:latin typeface="Calibri" panose="020F0502020204030204" pitchFamily="34" charset="0"/>
                        </a:rPr>
                        <a:t>  </a:t>
                      </a:r>
                      <a:r>
                        <a:rPr lang="en-GB" sz="900" b="0" i="0" u="none" strike="noStrike" dirty="0" err="1">
                          <a:solidFill>
                            <a:srgbClr val="000000"/>
                          </a:solidFill>
                          <a:effectLst/>
                          <a:latin typeface="Calibri" panose="020F0502020204030204" pitchFamily="34" charset="0"/>
                        </a:rPr>
                        <a:t>Rectus_R</a:t>
                      </a:r>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r>
                        <a:rPr lang="en-GB" sz="900" b="0" i="0" u="none" strike="noStrike" dirty="0">
                          <a:solidFill>
                            <a:srgbClr val="000000"/>
                          </a:solidFill>
                          <a:effectLst/>
                          <a:latin typeface="Calibri" panose="020F0502020204030204" pitchFamily="34" charset="0"/>
                        </a:rPr>
                        <a:t>5</a:t>
                      </a: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r>
                        <a:rPr lang="en-GB" sz="900" b="0" i="0" u="none" strike="noStrike">
                          <a:solidFill>
                            <a:srgbClr val="000000"/>
                          </a:solidFill>
                          <a:effectLst/>
                          <a:latin typeface="Calibri" panose="020F0502020204030204" pitchFamily="34" charset="0"/>
                        </a:rPr>
                        <a:t>4.203</a:t>
                      </a: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r>
                        <a:rPr lang="en-GB" sz="900" b="0" i="0" u="none" strike="noStrike" dirty="0">
                          <a:solidFill>
                            <a:srgbClr val="000000"/>
                          </a:solidFill>
                          <a:effectLst/>
                          <a:latin typeface="Calibri" panose="020F0502020204030204" pitchFamily="34" charset="0"/>
                        </a:rPr>
                        <a:t>0.4755</a:t>
                      </a: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t"/>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t"/>
                      <a:endParaRPr lang="en-GB" sz="900" b="0" i="0" u="none" strike="noStrike" dirty="0">
                        <a:solidFill>
                          <a:srgbClr val="000000"/>
                        </a:solidFill>
                        <a:effectLst/>
                        <a:latin typeface="Calibri" panose="020F0502020204030204" pitchFamily="34" charset="0"/>
                      </a:endParaRPr>
                    </a:p>
                  </a:txBody>
                  <a:tcPr marL="6044" marR="6044" marT="6044" marB="0">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7386328"/>
                  </a:ext>
                </a:extLst>
              </a:tr>
            </a:tbl>
          </a:graphicData>
        </a:graphic>
      </p:graphicFrame>
      <p:sp>
        <p:nvSpPr>
          <p:cNvPr id="3" name="Title 1">
            <a:extLst>
              <a:ext uri="{FF2B5EF4-FFF2-40B4-BE49-F238E27FC236}">
                <a16:creationId xmlns:a16="http://schemas.microsoft.com/office/drawing/2014/main" id="{3F84098A-AC0C-4F48-9522-29F77DE65585}"/>
              </a:ext>
            </a:extLst>
          </p:cNvPr>
          <p:cNvSpPr>
            <a:spLocks noGrp="1"/>
          </p:cNvSpPr>
          <p:nvPr>
            <p:ph type="title"/>
          </p:nvPr>
        </p:nvSpPr>
        <p:spPr>
          <a:xfrm>
            <a:off x="0" y="-32658"/>
            <a:ext cx="12014128" cy="457200"/>
          </a:xfrm>
        </p:spPr>
        <p:txBody>
          <a:bodyPr>
            <a:noAutofit/>
          </a:bodyPr>
          <a:lstStyle/>
          <a:p>
            <a:r>
              <a:rPr lang="en-GB" sz="1100" dirty="0">
                <a:latin typeface="+mn-lt"/>
              </a:rPr>
              <a:t>Table S2. Peak activations (T values) for the session 3 all-subject contrast infant interaction videos &gt; control videos. Labelling was conducted using AAL </a:t>
            </a:r>
            <a:r>
              <a:rPr lang="en-GB" sz="1100" dirty="0" err="1">
                <a:latin typeface="+mn-lt"/>
              </a:rPr>
              <a:t>Neuroatlas</a:t>
            </a:r>
            <a:r>
              <a:rPr lang="en-GB" sz="1100" dirty="0">
                <a:latin typeface="+mn-lt"/>
              </a:rPr>
              <a:t>. Only significant clusters with more than 3 voxels are shown. The activation maps were </a:t>
            </a:r>
            <a:r>
              <a:rPr lang="en-GB" sz="1100" dirty="0" err="1">
                <a:latin typeface="+mn-lt"/>
              </a:rPr>
              <a:t>thresholded</a:t>
            </a:r>
            <a:r>
              <a:rPr lang="en-GB" sz="1100" dirty="0">
                <a:latin typeface="+mn-lt"/>
              </a:rPr>
              <a:t> at p &lt; 0.001 (uncorrected at the voxel level) combined with p &lt; 0.05 (FWE-corrected at the cluster level). </a:t>
            </a:r>
          </a:p>
        </p:txBody>
      </p:sp>
    </p:spTree>
    <p:extLst>
      <p:ext uri="{BB962C8B-B14F-4D97-AF65-F5344CB8AC3E}">
        <p14:creationId xmlns:p14="http://schemas.microsoft.com/office/powerpoint/2010/main" val="1973297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4C324B9-47BE-4047-BF5D-7093D95E94F7}"/>
              </a:ext>
            </a:extLst>
          </p:cNvPr>
          <p:cNvSpPr>
            <a:spLocks noGrp="1"/>
          </p:cNvSpPr>
          <p:nvPr>
            <p:ph type="title"/>
          </p:nvPr>
        </p:nvSpPr>
        <p:spPr>
          <a:xfrm>
            <a:off x="259769" y="30403"/>
            <a:ext cx="11188555" cy="749533"/>
          </a:xfrm>
        </p:spPr>
        <p:txBody>
          <a:bodyPr>
            <a:normAutofit/>
          </a:bodyPr>
          <a:lstStyle/>
          <a:p>
            <a:r>
              <a:rPr lang="en-GB" sz="1400" dirty="0">
                <a:latin typeface="+mn-lt"/>
              </a:rPr>
              <a:t>Table S3 – Statistics for Clustering Analysis. Values shown are mean ± SEM.  </a:t>
            </a:r>
          </a:p>
        </p:txBody>
      </p:sp>
      <p:graphicFrame>
        <p:nvGraphicFramePr>
          <p:cNvPr id="3" name="Table 2">
            <a:extLst>
              <a:ext uri="{FF2B5EF4-FFF2-40B4-BE49-F238E27FC236}">
                <a16:creationId xmlns:a16="http://schemas.microsoft.com/office/drawing/2014/main" id="{ABD42E37-2C4A-43F2-B991-EAF0387ED2C8}"/>
              </a:ext>
            </a:extLst>
          </p:cNvPr>
          <p:cNvGraphicFramePr>
            <a:graphicFrameLocks noGrp="1"/>
          </p:cNvGraphicFramePr>
          <p:nvPr>
            <p:extLst>
              <p:ext uri="{D42A27DB-BD31-4B8C-83A1-F6EECF244321}">
                <p14:modId xmlns:p14="http://schemas.microsoft.com/office/powerpoint/2010/main" val="1431832017"/>
              </p:ext>
            </p:extLst>
          </p:nvPr>
        </p:nvGraphicFramePr>
        <p:xfrm>
          <a:off x="259768" y="765664"/>
          <a:ext cx="11816113" cy="5894293"/>
        </p:xfrm>
        <a:graphic>
          <a:graphicData uri="http://schemas.openxmlformats.org/drawingml/2006/table">
            <a:tbl>
              <a:tblPr>
                <a:tableStyleId>{9D7B26C5-4107-4FEC-AEDC-1716B250A1EF}</a:tableStyleId>
              </a:tblPr>
              <a:tblGrid>
                <a:gridCol w="1459563">
                  <a:extLst>
                    <a:ext uri="{9D8B030D-6E8A-4147-A177-3AD203B41FA5}">
                      <a16:colId xmlns:a16="http://schemas.microsoft.com/office/drawing/2014/main" val="4087290651"/>
                    </a:ext>
                  </a:extLst>
                </a:gridCol>
                <a:gridCol w="1015348">
                  <a:extLst>
                    <a:ext uri="{9D8B030D-6E8A-4147-A177-3AD203B41FA5}">
                      <a16:colId xmlns:a16="http://schemas.microsoft.com/office/drawing/2014/main" val="3903612586"/>
                    </a:ext>
                  </a:extLst>
                </a:gridCol>
                <a:gridCol w="1015348">
                  <a:extLst>
                    <a:ext uri="{9D8B030D-6E8A-4147-A177-3AD203B41FA5}">
                      <a16:colId xmlns:a16="http://schemas.microsoft.com/office/drawing/2014/main" val="349718603"/>
                    </a:ext>
                  </a:extLst>
                </a:gridCol>
                <a:gridCol w="1015348">
                  <a:extLst>
                    <a:ext uri="{9D8B030D-6E8A-4147-A177-3AD203B41FA5}">
                      <a16:colId xmlns:a16="http://schemas.microsoft.com/office/drawing/2014/main" val="4206358770"/>
                    </a:ext>
                  </a:extLst>
                </a:gridCol>
                <a:gridCol w="1015348">
                  <a:extLst>
                    <a:ext uri="{9D8B030D-6E8A-4147-A177-3AD203B41FA5}">
                      <a16:colId xmlns:a16="http://schemas.microsoft.com/office/drawing/2014/main" val="424397686"/>
                    </a:ext>
                  </a:extLst>
                </a:gridCol>
                <a:gridCol w="1015348">
                  <a:extLst>
                    <a:ext uri="{9D8B030D-6E8A-4147-A177-3AD203B41FA5}">
                      <a16:colId xmlns:a16="http://schemas.microsoft.com/office/drawing/2014/main" val="3528449532"/>
                    </a:ext>
                  </a:extLst>
                </a:gridCol>
                <a:gridCol w="1015348">
                  <a:extLst>
                    <a:ext uri="{9D8B030D-6E8A-4147-A177-3AD203B41FA5}">
                      <a16:colId xmlns:a16="http://schemas.microsoft.com/office/drawing/2014/main" val="938471745"/>
                    </a:ext>
                  </a:extLst>
                </a:gridCol>
                <a:gridCol w="1015348">
                  <a:extLst>
                    <a:ext uri="{9D8B030D-6E8A-4147-A177-3AD203B41FA5}">
                      <a16:colId xmlns:a16="http://schemas.microsoft.com/office/drawing/2014/main" val="381366895"/>
                    </a:ext>
                  </a:extLst>
                </a:gridCol>
                <a:gridCol w="1015348">
                  <a:extLst>
                    <a:ext uri="{9D8B030D-6E8A-4147-A177-3AD203B41FA5}">
                      <a16:colId xmlns:a16="http://schemas.microsoft.com/office/drawing/2014/main" val="1085447887"/>
                    </a:ext>
                  </a:extLst>
                </a:gridCol>
                <a:gridCol w="897876">
                  <a:extLst>
                    <a:ext uri="{9D8B030D-6E8A-4147-A177-3AD203B41FA5}">
                      <a16:colId xmlns:a16="http://schemas.microsoft.com/office/drawing/2014/main" val="2043175037"/>
                    </a:ext>
                  </a:extLst>
                </a:gridCol>
                <a:gridCol w="726681">
                  <a:extLst>
                    <a:ext uri="{9D8B030D-6E8A-4147-A177-3AD203B41FA5}">
                      <a16:colId xmlns:a16="http://schemas.microsoft.com/office/drawing/2014/main" val="2613927789"/>
                    </a:ext>
                  </a:extLst>
                </a:gridCol>
                <a:gridCol w="609209">
                  <a:extLst>
                    <a:ext uri="{9D8B030D-6E8A-4147-A177-3AD203B41FA5}">
                      <a16:colId xmlns:a16="http://schemas.microsoft.com/office/drawing/2014/main" val="86561891"/>
                    </a:ext>
                  </a:extLst>
                </a:gridCol>
              </a:tblGrid>
              <a:tr h="173041">
                <a:tc>
                  <a:txBody>
                    <a:bodyPr/>
                    <a:lstStyle/>
                    <a:p>
                      <a:pPr algn="l" fontAlgn="b"/>
                      <a:endParaRPr lang="en-GB"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GB" sz="1000" b="1" u="none" strike="noStrike">
                          <a:effectLst/>
                        </a:rPr>
                        <a:t>Group 1</a:t>
                      </a:r>
                      <a:endParaRPr lang="en-GB" sz="1000" b="1"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GB" sz="1000" b="1" u="none" strike="noStrike" dirty="0">
                          <a:effectLst/>
                        </a:rPr>
                        <a:t>Group 2</a:t>
                      </a:r>
                      <a:endParaRPr lang="en-GB" sz="10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1" i="0" u="none" strike="noStrike" dirty="0">
                        <a:solidFill>
                          <a:srgbClr val="000000"/>
                        </a:solidFill>
                        <a:effectLst/>
                        <a:latin typeface="Calibri" panose="020F0502020204030204" pitchFamily="34" charset="0"/>
                      </a:endParaRPr>
                    </a:p>
                  </a:txBody>
                  <a:tcPr marL="0" marR="0" marT="0" marB="0" anchor="b"/>
                </a:tc>
                <a:tc gridSpan="3">
                  <a:txBody>
                    <a:bodyPr/>
                    <a:lstStyle/>
                    <a:p>
                      <a:pPr algn="ctr" fontAlgn="b"/>
                      <a:r>
                        <a:rPr lang="en-GB" sz="1000" b="1" u="none" strike="noStrike" dirty="0">
                          <a:effectLst/>
                        </a:rPr>
                        <a:t>ANOVA F values</a:t>
                      </a:r>
                      <a:endParaRPr lang="en-GB" sz="1000" b="1" i="0" u="none" strike="noStrike" dirty="0">
                        <a:solidFill>
                          <a:srgbClr val="000000"/>
                        </a:solidFill>
                        <a:effectLst/>
                        <a:latin typeface="Calibri" panose="020F0502020204030204" pitchFamily="34" charset="0"/>
                      </a:endParaRPr>
                    </a:p>
                  </a:txBody>
                  <a:tcPr marL="0" marR="0" marT="0" marB="0" anchor="b"/>
                </a:tc>
                <a:tc hMerge="1">
                  <a:txBody>
                    <a:bodyPr/>
                    <a:lstStyle/>
                    <a:p>
                      <a:pPr algn="ctr" fontAlgn="b"/>
                      <a:endParaRPr lang="en-GB" sz="1100" b="1" i="0" u="none" strike="noStrike" dirty="0">
                        <a:solidFill>
                          <a:srgbClr val="000000"/>
                        </a:solidFill>
                        <a:effectLst/>
                        <a:latin typeface="Calibri" panose="020F0502020204030204" pitchFamily="34" charset="0"/>
                      </a:endParaRPr>
                    </a:p>
                  </a:txBody>
                  <a:tcPr marL="0" marR="0" marT="0" marB="0" anchor="b"/>
                </a:tc>
                <a:tc hMerge="1">
                  <a:txBody>
                    <a:bodyPr/>
                    <a:lstStyle/>
                    <a:p>
                      <a:pPr algn="ctr" fontAlgn="b"/>
                      <a:endParaRPr lang="en-GB" sz="11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65708125"/>
                  </a:ext>
                </a:extLst>
              </a:tr>
              <a:tr h="173041">
                <a:tc>
                  <a:txBody>
                    <a:bodyPr/>
                    <a:lstStyle/>
                    <a:p>
                      <a:pPr algn="l" fontAlgn="b"/>
                      <a:r>
                        <a:rPr lang="en-GB" sz="1000" b="1" u="none" strike="noStrike" dirty="0">
                          <a:effectLst/>
                        </a:rPr>
                        <a:t>Covariate</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a:effectLst/>
                        </a:rPr>
                        <a:t>Session 1</a:t>
                      </a:r>
                      <a:endParaRPr lang="en-GB" sz="1000" b="1"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a:effectLst/>
                        </a:rPr>
                        <a:t>Session 2</a:t>
                      </a:r>
                      <a:endParaRPr lang="en-GB" sz="1000" b="1"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Session 3</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a:effectLst/>
                        </a:rPr>
                        <a:t>Session 1</a:t>
                      </a:r>
                      <a:endParaRPr lang="en-GB" sz="1000" b="1"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Session 2</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a:effectLst/>
                        </a:rPr>
                        <a:t>Session 3</a:t>
                      </a:r>
                      <a:endParaRPr lang="en-GB" sz="1000" b="1"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Group</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Session</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Interaction</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l" fontAlgn="b"/>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8928168"/>
                  </a:ext>
                </a:extLst>
              </a:tr>
              <a:tr h="198548">
                <a:tc>
                  <a:txBody>
                    <a:bodyPr/>
                    <a:lstStyle/>
                    <a:p>
                      <a:pPr algn="l" fontAlgn="b"/>
                      <a:r>
                        <a:rPr lang="en-GB" sz="1100" b="0" i="0" u="none" strike="noStrike" dirty="0">
                          <a:solidFill>
                            <a:srgbClr val="000000"/>
                          </a:solidFill>
                          <a:effectLst/>
                          <a:latin typeface="Calibri" panose="020F0502020204030204" pitchFamily="34" charset="0"/>
                        </a:rPr>
                        <a:t>Positive att. parenting</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4.65 ± 0.051</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4.58 ± 0.064</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4.73 ± 0.066</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4.05 ± 0.154</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4.35 ± 0.140</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4.44 ± 0.164</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21.35 (p=0.0000)</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2.73 (p=0.0703)</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2.01 (p=0.1406)</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59452124"/>
                  </a:ext>
                </a:extLst>
              </a:tr>
              <a:tr h="198548">
                <a:tc>
                  <a:txBody>
                    <a:bodyPr/>
                    <a:lstStyle/>
                    <a:p>
                      <a:pPr algn="l" fontAlgn="b"/>
                      <a:r>
                        <a:rPr lang="en-GB" sz="1100" b="0" i="0" u="none" strike="noStrike" dirty="0">
                          <a:solidFill>
                            <a:srgbClr val="000000"/>
                          </a:solidFill>
                          <a:effectLst/>
                          <a:latin typeface="Calibri" panose="020F0502020204030204" pitchFamily="34" charset="0"/>
                        </a:rPr>
                        <a:t>Negative att. parenting</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3.76 ± 0.140</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3.78 ± 0.107</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3.65 ± 0.147</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3.91 ± 0.112</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3.83 ± 0.159</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3.66 ± 0.155</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0.38 (p=0.5405)</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0.96 (p=0.3855)</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0.12 (p=0.8862)</a:t>
                      </a:r>
                    </a:p>
                  </a:txBody>
                  <a:tcPr marL="0" marR="0" marT="0" marB="0" anchor="ct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50553671"/>
                  </a:ext>
                </a:extLst>
              </a:tr>
              <a:tr h="198548">
                <a:tc>
                  <a:txBody>
                    <a:bodyPr/>
                    <a:lstStyle/>
                    <a:p>
                      <a:pPr algn="l" fontAlgn="b"/>
                      <a:r>
                        <a:rPr lang="en-GB" sz="1100" b="0" i="0" u="none" strike="noStrike" dirty="0">
                          <a:solidFill>
                            <a:srgbClr val="000000"/>
                          </a:solidFill>
                          <a:effectLst/>
                          <a:latin typeface="Calibri" panose="020F0502020204030204" pitchFamily="34" charset="0"/>
                        </a:rPr>
                        <a:t>Foetal attachment</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0.79 ± 0.025</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0.80 ± 0.025</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0.82 ± 0.017</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0.65 ± 0.038</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0.76 ± 0.035</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0.74 ± 0.026</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15.12 (p=0.0002)</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2.94 (p=0.0577)</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1.45 (p=0.2391)</a:t>
                      </a:r>
                    </a:p>
                  </a:txBody>
                  <a:tcPr marL="0" marR="0" marT="0" marB="0" anchor="ct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56401532"/>
                  </a:ext>
                </a:extLst>
              </a:tr>
              <a:tr h="198548">
                <a:tc>
                  <a:txBody>
                    <a:bodyPr/>
                    <a:lstStyle/>
                    <a:p>
                      <a:pPr algn="l" fontAlgn="b"/>
                      <a:r>
                        <a:rPr lang="en-GB" sz="1100" b="0" i="0" u="none" strike="noStrike" dirty="0">
                          <a:solidFill>
                            <a:srgbClr val="000000"/>
                          </a:solidFill>
                          <a:effectLst/>
                          <a:latin typeface="Calibri" panose="020F0502020204030204" pitchFamily="34" charset="0"/>
                        </a:rPr>
                        <a:t>Trait anxiety</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37.55 ± 2.297</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39.15 ± 2.365</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38.20 ± 2.249</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41.58 ± 2.347</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43.42 ± 2.580</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38.75 ± 3.224</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1.95 (p=0.1658)</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0.60 (p=0.5513)</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0.32 (p=0.7241)</a:t>
                      </a:r>
                    </a:p>
                  </a:txBody>
                  <a:tcPr marL="0" marR="0" marT="0" marB="0" anchor="ct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03450125"/>
                  </a:ext>
                </a:extLst>
              </a:tr>
              <a:tr h="198548">
                <a:tc>
                  <a:txBody>
                    <a:bodyPr/>
                    <a:lstStyle/>
                    <a:p>
                      <a:pPr algn="l" fontAlgn="b"/>
                      <a:r>
                        <a:rPr lang="en-GB" sz="1100" b="0" i="0" u="none" strike="noStrike" dirty="0">
                          <a:solidFill>
                            <a:srgbClr val="000000"/>
                          </a:solidFill>
                          <a:effectLst/>
                          <a:latin typeface="Calibri" panose="020F0502020204030204" pitchFamily="34" charset="0"/>
                        </a:rPr>
                        <a:t>DAS</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0.75 ± 0.021</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0.75 ± 0.018</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0.74 ± 0.020</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0.74 ± 0.021</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0.77 ± 0.016</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0.76 ± 0.023</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0.12 (p=0.7328)</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0.43 (p=0.6547)</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0.22 (p=0.7991)</a:t>
                      </a:r>
                    </a:p>
                  </a:txBody>
                  <a:tcPr marL="0" marR="0" marT="0" marB="0" anchor="ct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13060833"/>
                  </a:ext>
                </a:extLst>
              </a:tr>
              <a:tr h="198548">
                <a:tc>
                  <a:txBody>
                    <a:bodyPr/>
                    <a:lstStyle/>
                    <a:p>
                      <a:pPr algn="l" fontAlgn="b"/>
                      <a:r>
                        <a:rPr lang="en-GB" sz="1100" b="0" i="0" u="none" strike="noStrike" dirty="0">
                          <a:solidFill>
                            <a:srgbClr val="000000"/>
                          </a:solidFill>
                          <a:effectLst/>
                          <a:latin typeface="Calibri" panose="020F0502020204030204" pitchFamily="34" charset="0"/>
                        </a:rPr>
                        <a:t>Intimacy</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2.51 ± 0.105</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2.42 ± 0.146</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2.16 ± 0.177</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2.65 ± 0.095</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2.44 ± 0.197</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2.10 ± 0.253</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0.04 (p=0.8340)</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3.57 (p=0.0322)</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0.16 (p=0.8502)</a:t>
                      </a:r>
                    </a:p>
                  </a:txBody>
                  <a:tcPr marL="0" marR="0" marT="0" marB="0" anchor="ct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85086412"/>
                  </a:ext>
                </a:extLst>
              </a:tr>
              <a:tr h="198548">
                <a:tc>
                  <a:txBody>
                    <a:bodyPr/>
                    <a:lstStyle/>
                    <a:p>
                      <a:pPr algn="l" fontAlgn="b"/>
                      <a:r>
                        <a:rPr lang="en-GB" sz="1100" b="0" i="0" u="none" strike="noStrike" dirty="0">
                          <a:solidFill>
                            <a:srgbClr val="000000"/>
                          </a:solidFill>
                          <a:effectLst/>
                          <a:latin typeface="Calibri" panose="020F0502020204030204" pitchFamily="34" charset="0"/>
                        </a:rPr>
                        <a:t>Oxytocin (no </a:t>
                      </a:r>
                      <a:r>
                        <a:rPr lang="en-GB" sz="1100" b="0" i="0" u="none" strike="noStrike" dirty="0" err="1">
                          <a:solidFill>
                            <a:srgbClr val="000000"/>
                          </a:solidFill>
                          <a:effectLst/>
                          <a:latin typeface="Calibri" panose="020F0502020204030204" pitchFamily="34" charset="0"/>
                        </a:rPr>
                        <a:t>nuis</a:t>
                      </a:r>
                      <a:r>
                        <a:rPr lang="en-GB" sz="1100" b="0" i="0" u="none" strike="noStrike" dirty="0">
                          <a:solidFill>
                            <a:srgbClr val="000000"/>
                          </a:solidFill>
                          <a:effectLst/>
                          <a:latin typeface="Calibri" panose="020F0502020204030204" pitchFamily="34" charset="0"/>
                        </a:rPr>
                        <a:t>)</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0.39 ± 0.318</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-0.27 ± 0.110</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-0.27 ± 0.200</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0.50 ± 0.312</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0.07 ± 0.198</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-0.15 ± 0.254</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0.88 (p=0.3498)</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3.95 (p=0.0228)</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0.13 (p=0.8802)</a:t>
                      </a:r>
                    </a:p>
                  </a:txBody>
                  <a:tcPr marL="0" marR="0" marT="0" marB="0" anchor="ct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0542114"/>
                  </a:ext>
                </a:extLst>
              </a:tr>
              <a:tr h="198548">
                <a:tc>
                  <a:txBody>
                    <a:bodyPr/>
                    <a:lstStyle/>
                    <a:p>
                      <a:pPr algn="l" fontAlgn="b"/>
                      <a:r>
                        <a:rPr lang="en-GB" sz="1100" b="0" i="0" u="none" strike="noStrike" dirty="0">
                          <a:solidFill>
                            <a:srgbClr val="000000"/>
                          </a:solidFill>
                          <a:effectLst/>
                          <a:latin typeface="Calibri" panose="020F0502020204030204" pitchFamily="34" charset="0"/>
                        </a:rPr>
                        <a:t>Testosterone (no </a:t>
                      </a:r>
                      <a:r>
                        <a:rPr lang="en-GB" sz="1100" b="0" i="0" u="none" strike="noStrike" dirty="0" err="1">
                          <a:solidFill>
                            <a:srgbClr val="000000"/>
                          </a:solidFill>
                          <a:effectLst/>
                          <a:latin typeface="Calibri" panose="020F0502020204030204" pitchFamily="34" charset="0"/>
                        </a:rPr>
                        <a:t>nuis</a:t>
                      </a:r>
                      <a:r>
                        <a:rPr lang="en-GB" sz="1100" b="0" i="0" u="none" strike="noStrike" dirty="0">
                          <a:solidFill>
                            <a:srgbClr val="000000"/>
                          </a:solidFill>
                          <a:effectLst/>
                          <a:latin typeface="Calibri" panose="020F0502020204030204" pitchFamily="34" charset="0"/>
                        </a:rPr>
                        <a:t>)</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-0.11 ± 0.261</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0.12 ± 0.142</a:t>
                      </a:r>
                    </a:p>
                  </a:txBody>
                  <a:tcPr marL="0" marR="0" marT="0" marB="0" anchor="ctr"/>
                </a:tc>
                <a:tc>
                  <a:txBody>
                    <a:bodyPr/>
                    <a:lstStyle/>
                    <a:p>
                      <a:pPr algn="ctr" fontAlgn="b"/>
                      <a:r>
                        <a:rPr lang="en-GB" sz="1100" b="0" i="0" u="none" strike="noStrike">
                          <a:solidFill>
                            <a:srgbClr val="000000"/>
                          </a:solidFill>
                          <a:effectLst/>
                          <a:latin typeface="Calibri" panose="020F0502020204030204" pitchFamily="34" charset="0"/>
                        </a:rPr>
                        <a:t>-0.09 ± 0.246</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0.04 ± 0.266</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0.15 ± 0.352</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0.19 ± 0.288</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0.54 (p=0.4628)</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0.21 (p=0.8144)</a:t>
                      </a:r>
                    </a:p>
                  </a:txBody>
                  <a:tcPr marL="0" marR="0" marT="0" marB="0" anchor="ctr"/>
                </a:tc>
                <a:tc>
                  <a:txBody>
                    <a:bodyPr/>
                    <a:lstStyle/>
                    <a:p>
                      <a:pPr algn="ctr" fontAlgn="b"/>
                      <a:r>
                        <a:rPr lang="en-GB" sz="1100" b="0" i="0" u="none" strike="noStrike" dirty="0">
                          <a:solidFill>
                            <a:srgbClr val="000000"/>
                          </a:solidFill>
                          <a:effectLst/>
                          <a:latin typeface="Calibri" panose="020F0502020204030204" pitchFamily="34" charset="0"/>
                        </a:rPr>
                        <a:t>0.11 (p=0.8943)</a:t>
                      </a:r>
                    </a:p>
                  </a:txBody>
                  <a:tcPr marL="0" marR="0" marT="0" marB="0" anchor="ct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7570815"/>
                  </a:ext>
                </a:extLst>
              </a:tr>
              <a:tr h="198548">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7294392"/>
                  </a:ext>
                </a:extLst>
              </a:tr>
              <a:tr h="198548">
                <a:tc>
                  <a:txBody>
                    <a:bodyPr/>
                    <a:lstStyle/>
                    <a:p>
                      <a:pPr algn="l" fontAlgn="b"/>
                      <a:r>
                        <a:rPr lang="en-GB" sz="1000" b="1" u="none" strike="noStrike" dirty="0">
                          <a:effectLst/>
                        </a:rPr>
                        <a:t>Covariate (at session 3)</a:t>
                      </a:r>
                      <a:endParaRPr lang="en-GB" sz="10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Group 1</a:t>
                      </a:r>
                      <a:endParaRPr lang="en-GB" sz="10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Group 2</a:t>
                      </a:r>
                      <a:endParaRPr lang="en-GB" sz="10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 F values (Group)</a:t>
                      </a:r>
                      <a:endParaRPr lang="en-GB" sz="10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5343429"/>
                  </a:ext>
                </a:extLst>
              </a:tr>
              <a:tr h="198548">
                <a:tc>
                  <a:txBody>
                    <a:bodyPr/>
                    <a:lstStyle/>
                    <a:p>
                      <a:pPr algn="l" fontAlgn="b"/>
                      <a:r>
                        <a:rPr lang="en-GB" sz="1100" u="none" strike="noStrike" dirty="0">
                          <a:effectLst/>
                        </a:rPr>
                        <a:t>Age</a:t>
                      </a:r>
                      <a:endParaRPr lang="en-GB" sz="11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34.03 ± 1.107</a:t>
                      </a: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35.39 ± 1.746</a:t>
                      </a: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a:solidFill>
                            <a:srgbClr val="000000"/>
                          </a:solidFill>
                          <a:effectLst/>
                          <a:latin typeface="Calibri" panose="020F0502020204030204" pitchFamily="34" charset="0"/>
                        </a:rPr>
                        <a:t>0.48 (p=0.4947)</a:t>
                      </a: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436292473"/>
                  </a:ext>
                </a:extLst>
              </a:tr>
              <a:tr h="198548">
                <a:tc>
                  <a:txBody>
                    <a:bodyPr/>
                    <a:lstStyle/>
                    <a:p>
                      <a:pPr algn="l" fontAlgn="b"/>
                      <a:r>
                        <a:rPr lang="en-GB" sz="1100" u="none" strike="noStrike" dirty="0">
                          <a:effectLst/>
                        </a:rPr>
                        <a:t>Household income</a:t>
                      </a:r>
                      <a:endParaRPr lang="en-GB" sz="11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GB" sz="1100" b="0" i="0" u="none" strike="noStrike" dirty="0">
                          <a:solidFill>
                            <a:srgbClr val="000000"/>
                          </a:solidFill>
                          <a:effectLst/>
                          <a:latin typeface="Calibri" panose="020F0502020204030204" pitchFamily="34" charset="0"/>
                        </a:rPr>
                        <a:t>7.20 ± 0.569</a:t>
                      </a:r>
                    </a:p>
                  </a:txBody>
                  <a:tcPr marL="0" marR="0" marT="0" marB="0" anchor="b"/>
                </a:tc>
                <a:tc>
                  <a:txBody>
                    <a:bodyPr/>
                    <a:lstStyle/>
                    <a:p>
                      <a:pPr algn="ctr" fontAlgn="b"/>
                      <a:r>
                        <a:rPr lang="en-GB" sz="1100" b="0" i="0" u="none" strike="noStrike">
                          <a:solidFill>
                            <a:srgbClr val="000000"/>
                          </a:solidFill>
                          <a:effectLst/>
                          <a:latin typeface="Calibri" panose="020F0502020204030204" pitchFamily="34" charset="0"/>
                        </a:rPr>
                        <a:t>5.83 ± 0.613</a:t>
                      </a:r>
                    </a:p>
                  </a:txBody>
                  <a:tcPr marL="0" marR="0" marT="0" marB="0" anchor="b"/>
                </a:tc>
                <a:tc>
                  <a:txBody>
                    <a:bodyPr/>
                    <a:lstStyle/>
                    <a:p>
                      <a:pPr algn="ctr" fontAlgn="b"/>
                      <a:r>
                        <a:rPr lang="en-GB" sz="1100" b="0" i="0" u="none" strike="noStrike">
                          <a:solidFill>
                            <a:srgbClr val="000000"/>
                          </a:solidFill>
                          <a:effectLst/>
                          <a:latin typeface="Calibri" panose="020F0502020204030204" pitchFamily="34" charset="0"/>
                        </a:rPr>
                        <a:t>2.43 (p=0.1294)</a:t>
                      </a: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84787609"/>
                  </a:ext>
                </a:extLst>
              </a:tr>
              <a:tr h="198548">
                <a:tc>
                  <a:txBody>
                    <a:bodyPr/>
                    <a:lstStyle/>
                    <a:p>
                      <a:pPr algn="l" fontAlgn="b"/>
                      <a:r>
                        <a:rPr lang="en-GB" sz="1100" u="none" strike="noStrike" dirty="0">
                          <a:effectLst/>
                        </a:rPr>
                        <a:t>Education</a:t>
                      </a:r>
                      <a:endParaRPr lang="en-GB" sz="11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GB" sz="1100" b="0" i="0" u="none" strike="noStrike" dirty="0">
                          <a:solidFill>
                            <a:srgbClr val="000000"/>
                          </a:solidFill>
                          <a:effectLst/>
                          <a:latin typeface="Calibri" panose="020F0502020204030204" pitchFamily="34" charset="0"/>
                        </a:rPr>
                        <a:t>17.05 ± 0.462</a:t>
                      </a:r>
                    </a:p>
                  </a:txBody>
                  <a:tcPr marL="0" marR="0" marT="0" marB="0" anchor="b"/>
                </a:tc>
                <a:tc>
                  <a:txBody>
                    <a:bodyPr/>
                    <a:lstStyle/>
                    <a:p>
                      <a:pPr algn="ctr" fontAlgn="b"/>
                      <a:r>
                        <a:rPr lang="en-GB" sz="1100" b="0" i="0" u="none" strike="noStrike">
                          <a:solidFill>
                            <a:srgbClr val="000000"/>
                          </a:solidFill>
                          <a:effectLst/>
                          <a:latin typeface="Calibri" panose="020F0502020204030204" pitchFamily="34" charset="0"/>
                        </a:rPr>
                        <a:t>17.00 ± 0.628</a:t>
                      </a:r>
                    </a:p>
                  </a:txBody>
                  <a:tcPr marL="0" marR="0" marT="0" marB="0" anchor="b"/>
                </a:tc>
                <a:tc>
                  <a:txBody>
                    <a:bodyPr/>
                    <a:lstStyle/>
                    <a:p>
                      <a:pPr algn="ctr" fontAlgn="b"/>
                      <a:r>
                        <a:rPr lang="en-GB" sz="1100" b="0" i="0" u="none" strike="noStrike">
                          <a:solidFill>
                            <a:srgbClr val="000000"/>
                          </a:solidFill>
                          <a:effectLst/>
                          <a:latin typeface="Calibri" panose="020F0502020204030204" pitchFamily="34" charset="0"/>
                        </a:rPr>
                        <a:t>0.00 (p=0.9486)</a:t>
                      </a: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53138929"/>
                  </a:ext>
                </a:extLst>
              </a:tr>
              <a:tr h="198548">
                <a:tc>
                  <a:txBody>
                    <a:bodyPr/>
                    <a:lstStyle/>
                    <a:p>
                      <a:pPr algn="l" fontAlgn="b"/>
                      <a:r>
                        <a:rPr lang="en-GB" sz="1100" u="none" strike="noStrike" dirty="0">
                          <a:effectLst/>
                        </a:rPr>
                        <a:t>Weekly worktime</a:t>
                      </a:r>
                      <a:endParaRPr lang="en-GB" sz="11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GB" sz="1100" b="0" i="0" u="none" strike="noStrike">
                          <a:solidFill>
                            <a:srgbClr val="000000"/>
                          </a:solidFill>
                          <a:effectLst/>
                          <a:latin typeface="Calibri" panose="020F0502020204030204" pitchFamily="34" charset="0"/>
                        </a:rPr>
                        <a:t>53.90 ± 2.396</a:t>
                      </a:r>
                    </a:p>
                  </a:txBody>
                  <a:tcPr marL="0" marR="0" marT="0" marB="0" anchor="b"/>
                </a:tc>
                <a:tc>
                  <a:txBody>
                    <a:bodyPr/>
                    <a:lstStyle/>
                    <a:p>
                      <a:pPr algn="ctr" fontAlgn="b"/>
                      <a:r>
                        <a:rPr lang="en-GB" sz="1100" b="0" i="0" u="none" strike="noStrike" dirty="0">
                          <a:solidFill>
                            <a:srgbClr val="000000"/>
                          </a:solidFill>
                          <a:effectLst/>
                          <a:latin typeface="Calibri" panose="020F0502020204030204" pitchFamily="34" charset="0"/>
                        </a:rPr>
                        <a:t>44.67 ± 3.807</a:t>
                      </a:r>
                    </a:p>
                  </a:txBody>
                  <a:tcPr marL="0" marR="0" marT="0" marB="0" anchor="b"/>
                </a:tc>
                <a:tc>
                  <a:txBody>
                    <a:bodyPr/>
                    <a:lstStyle/>
                    <a:p>
                      <a:pPr algn="ctr" fontAlgn="b"/>
                      <a:r>
                        <a:rPr lang="en-GB" sz="1100" b="0" i="0" u="none" strike="noStrike" dirty="0">
                          <a:solidFill>
                            <a:srgbClr val="000000"/>
                          </a:solidFill>
                          <a:effectLst/>
                          <a:latin typeface="Calibri" panose="020F0502020204030204" pitchFamily="34" charset="0"/>
                        </a:rPr>
                        <a:t>4.68 (p=0.0385)</a:t>
                      </a: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89140166"/>
                  </a:ext>
                </a:extLst>
              </a:tr>
              <a:tr h="198548">
                <a:tc>
                  <a:txBody>
                    <a:bodyPr/>
                    <a:lstStyle/>
                    <a:p>
                      <a:pPr algn="l" fontAlgn="b"/>
                      <a:r>
                        <a:rPr lang="en-GB" sz="1100" u="none" strike="noStrike">
                          <a:effectLst/>
                        </a:rPr>
                        <a:t>Parental involvement</a:t>
                      </a:r>
                      <a:endParaRPr lang="en-GB"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GB" sz="1100" b="0" i="0" u="none" strike="noStrike" dirty="0">
                          <a:solidFill>
                            <a:srgbClr val="000000"/>
                          </a:solidFill>
                          <a:effectLst/>
                          <a:latin typeface="Calibri" panose="020F0502020204030204" pitchFamily="34" charset="0"/>
                        </a:rPr>
                        <a:t>0.68 ± 0.018</a:t>
                      </a:r>
                    </a:p>
                  </a:txBody>
                  <a:tcPr marL="0" marR="0" marT="0" marB="0" anchor="b"/>
                </a:tc>
                <a:tc>
                  <a:txBody>
                    <a:bodyPr/>
                    <a:lstStyle/>
                    <a:p>
                      <a:pPr algn="ctr" fontAlgn="b"/>
                      <a:r>
                        <a:rPr lang="en-GB" sz="1100" b="0" i="0" u="none" strike="noStrike">
                          <a:solidFill>
                            <a:srgbClr val="000000"/>
                          </a:solidFill>
                          <a:effectLst/>
                          <a:latin typeface="Calibri" panose="020F0502020204030204" pitchFamily="34" charset="0"/>
                        </a:rPr>
                        <a:t>0.66 ± 0.035</a:t>
                      </a:r>
                    </a:p>
                  </a:txBody>
                  <a:tcPr marL="0" marR="0" marT="0" marB="0" anchor="b"/>
                </a:tc>
                <a:tc>
                  <a:txBody>
                    <a:bodyPr/>
                    <a:lstStyle/>
                    <a:p>
                      <a:pPr algn="ctr" fontAlgn="b"/>
                      <a:r>
                        <a:rPr lang="en-GB" sz="1100" b="0" i="0" u="none" strike="noStrike" dirty="0">
                          <a:solidFill>
                            <a:srgbClr val="000000"/>
                          </a:solidFill>
                          <a:effectLst/>
                          <a:latin typeface="Calibri" panose="020F0502020204030204" pitchFamily="34" charset="0"/>
                        </a:rPr>
                        <a:t>0.20 (p=0.6588)</a:t>
                      </a: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84201525"/>
                  </a:ext>
                </a:extLst>
              </a:tr>
              <a:tr h="198548">
                <a:tc>
                  <a:txBody>
                    <a:bodyPr/>
                    <a:lstStyle/>
                    <a:p>
                      <a:pPr algn="l" fontAlgn="b"/>
                      <a:r>
                        <a:rPr lang="en-GB" sz="1100" u="none" strike="noStrike" dirty="0">
                          <a:effectLst/>
                        </a:rPr>
                        <a:t>Time together</a:t>
                      </a:r>
                      <a:endParaRPr lang="en-GB" sz="11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GB" sz="1100" b="0" i="0" u="none" strike="noStrike">
                          <a:solidFill>
                            <a:srgbClr val="000000"/>
                          </a:solidFill>
                          <a:effectLst/>
                          <a:latin typeface="Calibri" panose="020F0502020204030204" pitchFamily="34" charset="0"/>
                        </a:rPr>
                        <a:t>5.45 ± 1.560</a:t>
                      </a:r>
                    </a:p>
                  </a:txBody>
                  <a:tcPr marL="0" marR="0" marT="0" marB="0" anchor="b"/>
                </a:tc>
                <a:tc>
                  <a:txBody>
                    <a:bodyPr/>
                    <a:lstStyle/>
                    <a:p>
                      <a:pPr algn="ctr" fontAlgn="b"/>
                      <a:r>
                        <a:rPr lang="en-GB" sz="1100" b="0" i="0" u="none" strike="noStrike" dirty="0">
                          <a:solidFill>
                            <a:srgbClr val="000000"/>
                          </a:solidFill>
                          <a:effectLst/>
                          <a:latin typeface="Calibri" panose="020F0502020204030204" pitchFamily="34" charset="0"/>
                        </a:rPr>
                        <a:t>8.42 ± 3.105</a:t>
                      </a:r>
                    </a:p>
                  </a:txBody>
                  <a:tcPr marL="0" marR="0" marT="0" marB="0" anchor="b"/>
                </a:tc>
                <a:tc>
                  <a:txBody>
                    <a:bodyPr/>
                    <a:lstStyle/>
                    <a:p>
                      <a:pPr algn="ctr" fontAlgn="b"/>
                      <a:r>
                        <a:rPr lang="en-GB" sz="1100" b="0" i="0" u="none" strike="noStrike" dirty="0">
                          <a:solidFill>
                            <a:srgbClr val="000000"/>
                          </a:solidFill>
                          <a:effectLst/>
                          <a:latin typeface="Calibri" panose="020F0502020204030204" pitchFamily="34" charset="0"/>
                        </a:rPr>
                        <a:t>0.90 (p=0.3501)</a:t>
                      </a: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60699874"/>
                  </a:ext>
                </a:extLst>
              </a:tr>
              <a:tr h="198548">
                <a:tc>
                  <a:txBody>
                    <a:bodyPr/>
                    <a:lstStyle/>
                    <a:p>
                      <a:pPr algn="l" fontAlgn="b"/>
                      <a:r>
                        <a:rPr lang="en-GB" sz="1100" u="none" strike="noStrike" dirty="0">
                          <a:effectLst/>
                        </a:rPr>
                        <a:t>Times at papa school</a:t>
                      </a:r>
                      <a:endParaRPr lang="en-GB" sz="11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GB" sz="1100" b="0" i="0" u="none" strike="noStrike">
                          <a:solidFill>
                            <a:srgbClr val="000000"/>
                          </a:solidFill>
                          <a:effectLst/>
                          <a:latin typeface="Calibri" panose="020F0502020204030204" pitchFamily="34" charset="0"/>
                        </a:rPr>
                        <a:t>0.85 ± 0.182</a:t>
                      </a:r>
                    </a:p>
                  </a:txBody>
                  <a:tcPr marL="0" marR="0" marT="0" marB="0" anchor="b"/>
                </a:tc>
                <a:tc>
                  <a:txBody>
                    <a:bodyPr/>
                    <a:lstStyle/>
                    <a:p>
                      <a:pPr algn="ctr" fontAlgn="b"/>
                      <a:r>
                        <a:rPr lang="en-GB" sz="1100" b="0" i="0" u="none" strike="noStrike">
                          <a:solidFill>
                            <a:srgbClr val="000000"/>
                          </a:solidFill>
                          <a:effectLst/>
                          <a:latin typeface="Calibri" panose="020F0502020204030204" pitchFamily="34" charset="0"/>
                        </a:rPr>
                        <a:t>0.92 ± 0.229</a:t>
                      </a:r>
                    </a:p>
                  </a:txBody>
                  <a:tcPr marL="0" marR="0" marT="0" marB="0" anchor="b"/>
                </a:tc>
                <a:tc>
                  <a:txBody>
                    <a:bodyPr/>
                    <a:lstStyle/>
                    <a:p>
                      <a:pPr algn="ctr" fontAlgn="b"/>
                      <a:r>
                        <a:rPr lang="en-GB" sz="1100" b="0" i="0" u="none" strike="noStrike" dirty="0">
                          <a:solidFill>
                            <a:srgbClr val="000000"/>
                          </a:solidFill>
                          <a:effectLst/>
                          <a:latin typeface="Calibri" panose="020F0502020204030204" pitchFamily="34" charset="0"/>
                        </a:rPr>
                        <a:t>0.05 (p=0.8222)</a:t>
                      </a: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99119269"/>
                  </a:ext>
                </a:extLst>
              </a:tr>
              <a:tr h="198548">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GB"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13012265"/>
                  </a:ext>
                </a:extLst>
              </a:tr>
              <a:tr h="198548">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l" fontAlgn="b"/>
                      <a:endParaRPr lang="en-GB" sz="1000" b="0"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1419563"/>
                  </a:ext>
                </a:extLst>
              </a:tr>
              <a:tr h="173041">
                <a:tc>
                  <a:txBody>
                    <a:bodyPr/>
                    <a:lstStyle/>
                    <a:p>
                      <a:pPr algn="l" fontAlgn="b"/>
                      <a:endParaRPr lang="en-GB" sz="10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gridSpan="3">
                  <a:txBody>
                    <a:bodyPr/>
                    <a:lstStyle/>
                    <a:p>
                      <a:pPr algn="ctr" fontAlgn="b"/>
                      <a:r>
                        <a:rPr lang="en-GB" sz="1000" b="1" u="none" strike="noStrike" dirty="0">
                          <a:effectLst/>
                        </a:rPr>
                        <a:t>Group 1</a:t>
                      </a:r>
                      <a:endParaRPr lang="en-GB" sz="10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hMerge="1">
                  <a:txBody>
                    <a:bodyPr/>
                    <a:lstStyle/>
                    <a:p>
                      <a:pPr algn="ctr" fontAlgn="b"/>
                      <a:endParaRPr lang="en-GB" sz="11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hMerge="1">
                  <a:txBody>
                    <a:bodyPr/>
                    <a:lstStyle/>
                    <a:p>
                      <a:pPr algn="ctr" fontAlgn="b"/>
                      <a:endParaRPr lang="en-GB" sz="11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gridSpan="3">
                  <a:txBody>
                    <a:bodyPr/>
                    <a:lstStyle/>
                    <a:p>
                      <a:pPr algn="ctr" fontAlgn="b"/>
                      <a:r>
                        <a:rPr lang="en-GB" sz="1000" b="1" u="none" strike="noStrike" dirty="0">
                          <a:effectLst/>
                        </a:rPr>
                        <a:t>Group 2</a:t>
                      </a:r>
                      <a:endParaRPr lang="en-GB" sz="10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hMerge="1">
                  <a:txBody>
                    <a:bodyPr/>
                    <a:lstStyle/>
                    <a:p>
                      <a:pPr algn="ctr" fontAlgn="b"/>
                      <a:endParaRPr lang="en-GB" sz="1100" b="1" i="0" u="none" strike="noStrike">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hMerge="1">
                  <a:txBody>
                    <a:bodyPr/>
                    <a:lstStyle/>
                    <a:p>
                      <a:pPr algn="ctr" fontAlgn="b"/>
                      <a:endParaRPr lang="en-GB" sz="11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gridSpan="2">
                  <a:txBody>
                    <a:bodyPr/>
                    <a:lstStyle/>
                    <a:p>
                      <a:pPr algn="ctr" fontAlgn="b"/>
                      <a:r>
                        <a:rPr lang="en-GB" sz="1000" b="1" u="none" strike="noStrike" dirty="0">
                          <a:effectLst/>
                        </a:rPr>
                        <a:t>ANOVA F values (session)</a:t>
                      </a:r>
                      <a:endParaRPr lang="en-GB" sz="1000" b="1" i="0" u="none" strike="noStrike" dirty="0">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hMerge="1">
                  <a:txBody>
                    <a:bodyPr/>
                    <a:lstStyle/>
                    <a:p>
                      <a:endParaRPr lang="en-GB"/>
                    </a:p>
                  </a:txBody>
                  <a:tcPr/>
                </a:tc>
                <a:tc gridSpan="3">
                  <a:txBody>
                    <a:bodyPr/>
                    <a:lstStyle/>
                    <a:p>
                      <a:pPr algn="ctr" fontAlgn="b"/>
                      <a:r>
                        <a:rPr lang="en-GB" sz="1000" b="1" u="none" strike="noStrike">
                          <a:effectLst/>
                        </a:rPr>
                        <a:t>ANOVA F values (intergroup)</a:t>
                      </a:r>
                      <a:endParaRPr lang="en-GB" sz="1000" b="1" i="0" u="none" strike="noStrike">
                        <a:solidFill>
                          <a:srgbClr val="000000"/>
                        </a:solidFill>
                        <a:effectLst/>
                        <a:latin typeface="Calibri" panose="020F0502020204030204" pitchFamily="34" charset="0"/>
                      </a:endParaRPr>
                    </a:p>
                  </a:txBody>
                  <a:tcPr marL="0" marR="0" marT="0" marB="0" anchor="b">
                    <a:lnT w="12700" cap="flat" cmpd="sng" algn="ctr">
                      <a:solidFill>
                        <a:schemeClr val="tx1"/>
                      </a:solidFill>
                      <a:prstDash val="solid"/>
                      <a:round/>
                      <a:headEnd type="none" w="med" len="med"/>
                      <a:tailEnd type="none" w="med" len="med"/>
                    </a:lnT>
                  </a:tcPr>
                </a:tc>
                <a:tc hMerge="1">
                  <a:txBody>
                    <a:bodyPr/>
                    <a:lstStyle/>
                    <a:p>
                      <a:endParaRPr lang="en-GB"/>
                    </a:p>
                  </a:txBody>
                  <a:tcPr/>
                </a:tc>
                <a:tc hMerge="1">
                  <a:txBody>
                    <a:bodyPr/>
                    <a:lstStyle/>
                    <a:p>
                      <a:endParaRPr lang="en-GB"/>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937439085"/>
                  </a:ext>
                </a:extLst>
              </a:tr>
              <a:tr h="173622">
                <a:tc>
                  <a:txBody>
                    <a:bodyPr/>
                    <a:lstStyle/>
                    <a:p>
                      <a:pPr algn="l" fontAlgn="b"/>
                      <a:r>
                        <a:rPr lang="en-GB" sz="1000" b="1" u="none" strike="noStrike" dirty="0">
                          <a:effectLst/>
                        </a:rPr>
                        <a:t>ROI</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Session 1</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Session 2</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Session 3</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Session 1</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Session 2</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Session 3</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Group 1</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Group 2</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Group</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a:effectLst/>
                        </a:rPr>
                        <a:t>Session</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tc>
                  <a:txBody>
                    <a:bodyPr/>
                    <a:lstStyle/>
                    <a:p>
                      <a:pPr algn="ctr" fontAlgn="b"/>
                      <a:r>
                        <a:rPr lang="en-GB" sz="1000" b="1" u="none" strike="noStrike" dirty="0">
                          <a:effectLst/>
                        </a:rPr>
                        <a:t>Interaction</a:t>
                      </a:r>
                      <a:endParaRPr lang="en-GB" sz="1000" b="1" i="0" u="none" strike="noStrike" dirty="0">
                        <a:solidFill>
                          <a:srgbClr val="000000"/>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41463"/>
                  </a:ext>
                </a:extLst>
              </a:tr>
              <a:tr h="325755">
                <a:tc>
                  <a:txBody>
                    <a:bodyPr/>
                    <a:lstStyle/>
                    <a:p>
                      <a:pPr algn="l" fontAlgn="b"/>
                      <a:r>
                        <a:rPr lang="en-GB" sz="1100" u="none" strike="noStrike" dirty="0" err="1">
                          <a:effectLst/>
                        </a:rPr>
                        <a:t>dmPFC_L</a:t>
                      </a:r>
                      <a:endParaRPr lang="en-GB" sz="1100" b="0" i="0" u="none" strike="noStrike" dirty="0">
                        <a:solidFill>
                          <a:srgbClr val="000000"/>
                        </a:solidFill>
                        <a:effectLst/>
                        <a:latin typeface="Calibri" panose="020F0502020204030204" pitchFamily="34"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-0.01 ± 0.032</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0.06 ± 0.027</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0.07 ± 0.029</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0.05 ± 0.029</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0.00 ± 0.010</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0.15 ± 0.036</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2.14 (p=0.1265)</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8.44 (p=0.0011)</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1.20 (p=0.2753)</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5.60 (p=0.0051)</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fontAlgn="b"/>
                      <a:r>
                        <a:rPr lang="en-GB" sz="1100" b="0" i="0" u="none" strike="noStrike" dirty="0">
                          <a:solidFill>
                            <a:srgbClr val="000000"/>
                          </a:solidFill>
                          <a:effectLst/>
                          <a:latin typeface="Calibri" panose="020F0502020204030204" pitchFamily="34" charset="0"/>
                        </a:rPr>
                        <a:t>2.88 (p=0.061)</a:t>
                      </a:r>
                    </a:p>
                  </a:txBody>
                  <a:tcPr marL="0" marR="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58157987"/>
                  </a:ext>
                </a:extLst>
              </a:tr>
            </a:tbl>
          </a:graphicData>
        </a:graphic>
      </p:graphicFrame>
    </p:spTree>
    <p:extLst>
      <p:ext uri="{BB962C8B-B14F-4D97-AF65-F5344CB8AC3E}">
        <p14:creationId xmlns:p14="http://schemas.microsoft.com/office/powerpoint/2010/main" val="2528286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121637</TotalTime>
  <Words>3057</Words>
  <Application>Microsoft Office PowerPoint</Application>
  <PresentationFormat>Widescreen</PresentationFormat>
  <Paragraphs>749</Paragraphs>
  <Slides>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游ゴシック Light</vt:lpstr>
      <vt:lpstr>Arial</vt:lpstr>
      <vt:lpstr>Calibri</vt:lpstr>
      <vt:lpstr>Calibri Light</vt:lpstr>
      <vt:lpstr>Helvetica</vt:lpstr>
      <vt:lpstr>Office Theme</vt:lpstr>
      <vt:lpstr>Supplementary figure S1. Cross-correlation between behavioural and hormonal traits. Pearson correlation coefficients are shown for all pairs of traits for each session. Top triangular elements of each matrix refer to data from the control group (CG), whereas the lower triangular elements refer to data from the fathers group (PG). P values for each coefficient were calculated, and those with p &gt; 0.001 were zeroed out. </vt:lpstr>
      <vt:lpstr>Supplementary figure S2. Emotional valence and arousal of the video stimuli used. After the 3rd session of recording, participants saw once again each of the stimulus videos used in the protocol, and rated them in two dimensions of emotion: valence (positive – negative; left graph), and arousal (high – low; right graph). N-way ANOVA revealed a significant effect in the valence rating due to the type of stimulus (infant or control video, F=140.19, p&lt;0.0001), and an effect due to stimulus context (S1 or C1 vs S2 or C2, F=5.25, p=0.01). For arousal ratings, N-way ANOVA showed a significant group effect (papa or control, F=5.15, p=0.02), and due to the type of stimulus (infant or control video, F=25, p=0.0004). S1: infant video – interaction on knees; S2: infant video – changing diaper; C1: control video – opening box; C2: control video – wrapping box. Bars denote mean, error bars denote SEM.</vt:lpstr>
      <vt:lpstr>Supplementary figure S3. Clustering analysis of change in the left dorsomedial prefrontal cortex (dmPFC) in expectant fathers between sessions, k=3. When setting the group parameter to 3, we find similar results as with k=2, with the exception that the former Group 1 is now divided into two, relatively similar Group 1a and 1b. The former Group 2 is identical to this result’s Group 2. The remaining three groups behave similarly as with the groups found with k=3 and k=2. Bolded squares denote the group’s centroid. Error bars in line graphs are SEM. </vt:lpstr>
      <vt:lpstr>Supplementary figure S4. Clustering analysis of change in the left dorsomedial prefrontal cortex (dmPFC) in expectant fathers between sessions, k=4. When setting the group parameter to 4, one group (Group C) is composed only of four subjects. Insufficient samples makes statistical comparison difficult between groups. Bolded squares denote the group’s centroid. Error bars in line graphs are SEM. </vt:lpstr>
      <vt:lpstr>Table S1. Peak activations (T values) for the session 2 all-subject contrast infant interaction videos &gt; control videos. Labelling was conducted using AAL Neuroatlas. Only significant clusters with more than 3 voxels are shown. The activation maps were thresholded at p &lt; 0.001 (uncorrected at the voxel level) combined with p &lt; 0.05 (FWE-corrected at the cluster level). </vt:lpstr>
      <vt:lpstr>Table S2. Peak activations (T values) for the session 3 all-subject contrast infant interaction videos &gt; control videos. Labelling was conducted using AAL Neuroatlas. Only significant clusters with more than 3 voxels are shown. The activation maps were thresholded at p &lt; 0.001 (uncorrected at the voxel level) combined with p &lt; 0.05 (FWE-corrected at the cluster level). </vt:lpstr>
      <vt:lpstr>Table S3 – Statistics for Clustering Analysis. Values shown are mean ± SEM.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Papa Pro Paper 2</dc:title>
  <dc:creator>Françoise Díaz</dc:creator>
  <cp:lastModifiedBy>Françoise Díaz</cp:lastModifiedBy>
  <cp:revision>354</cp:revision>
  <dcterms:created xsi:type="dcterms:W3CDTF">2020-10-20T02:57:53Z</dcterms:created>
  <dcterms:modified xsi:type="dcterms:W3CDTF">2021-11-11T01:58:57Z</dcterms:modified>
</cp:coreProperties>
</file>