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
  </p:notesMasterIdLst>
  <p:sldIdLst>
    <p:sldId id="422" r:id="rId2"/>
    <p:sldId id="366" r:id="rId3"/>
    <p:sldId id="390" r:id="rId4"/>
    <p:sldId id="421"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78" userDrawn="1">
          <p15:clr>
            <a:srgbClr val="A4A3A4"/>
          </p15:clr>
        </p15:guide>
        <p15:guide id="2" pos="3636"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rançoise Díaz" initials="FD" lastIdx="5" clrIdx="0">
    <p:extLst>
      <p:ext uri="{19B8F6BF-5375-455C-9EA6-DF929625EA0E}">
        <p15:presenceInfo xmlns:p15="http://schemas.microsoft.com/office/powerpoint/2012/main" userId="75556e530b1189eb" providerId="Windows Live"/>
      </p:ext>
    </p:extLst>
  </p:cmAuthor>
  <p:cmAuthor id="2" name="Microsoft Office User" initials="MOU" lastIdx="7" clrIdx="1">
    <p:extLst>
      <p:ext uri="{19B8F6BF-5375-455C-9EA6-DF929625EA0E}">
        <p15:presenceInfo xmlns:p15="http://schemas.microsoft.com/office/powerpoint/2012/main" userId="Microsoft Office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2717F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58" autoAdjust="0"/>
    <p:restoredTop sz="80426" autoAdjust="0"/>
  </p:normalViewPr>
  <p:slideViewPr>
    <p:cSldViewPr snapToGrid="0" showGuides="1">
      <p:cViewPr>
        <p:scale>
          <a:sx n="66" d="100"/>
          <a:sy n="66" d="100"/>
        </p:scale>
        <p:origin x="1356" y="564"/>
      </p:cViewPr>
      <p:guideLst>
        <p:guide orient="horz" pos="278"/>
        <p:guide pos="363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commentAuthors" Target="commentAuthor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EE91FD-0955-47B6-B4C5-07C66BE5BD76}" type="datetimeFigureOut">
              <a:rPr lang="en-GB" smtClean="0"/>
              <a:t>24/09/2021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C3234E-D4D1-456D-A35C-7714AF02DC26}" type="slidenum">
              <a:rPr lang="en-GB" smtClean="0"/>
              <a:t>‹#›</a:t>
            </a:fld>
            <a:endParaRPr lang="en-GB"/>
          </a:p>
        </p:txBody>
      </p:sp>
    </p:spTree>
    <p:extLst>
      <p:ext uri="{BB962C8B-B14F-4D97-AF65-F5344CB8AC3E}">
        <p14:creationId xmlns:p14="http://schemas.microsoft.com/office/powerpoint/2010/main" val="21172121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2C3234E-D4D1-456D-A35C-7714AF02DC26}" type="slidenum">
              <a:rPr lang="en-GB" smtClean="0"/>
              <a:t>2</a:t>
            </a:fld>
            <a:endParaRPr lang="en-GB"/>
          </a:p>
        </p:txBody>
      </p:sp>
    </p:spTree>
    <p:extLst>
      <p:ext uri="{BB962C8B-B14F-4D97-AF65-F5344CB8AC3E}">
        <p14:creationId xmlns:p14="http://schemas.microsoft.com/office/powerpoint/2010/main" val="31578368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2C3234E-D4D1-456D-A35C-7714AF02DC26}" type="slidenum">
              <a:rPr lang="en-GB" smtClean="0"/>
              <a:t>3</a:t>
            </a:fld>
            <a:endParaRPr lang="en-GB"/>
          </a:p>
        </p:txBody>
      </p:sp>
    </p:spTree>
    <p:extLst>
      <p:ext uri="{BB962C8B-B14F-4D97-AF65-F5344CB8AC3E}">
        <p14:creationId xmlns:p14="http://schemas.microsoft.com/office/powerpoint/2010/main" val="5848001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2C3234E-D4D1-456D-A35C-7714AF02DC26}" type="slidenum">
              <a:rPr lang="en-GB" smtClean="0"/>
              <a:t>4</a:t>
            </a:fld>
            <a:endParaRPr lang="en-GB"/>
          </a:p>
        </p:txBody>
      </p:sp>
    </p:spTree>
    <p:extLst>
      <p:ext uri="{BB962C8B-B14F-4D97-AF65-F5344CB8AC3E}">
        <p14:creationId xmlns:p14="http://schemas.microsoft.com/office/powerpoint/2010/main" val="13303041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9DA1C-0CB7-44FC-BD0D-3BED18A4B3C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E2BD685-385B-4648-9434-6A9E460F5AC1}"/>
              </a:ext>
            </a:extLst>
          </p:cNvPr>
          <p:cNvSpPr>
            <a:spLocks noGrp="1"/>
          </p:cNvSpPr>
          <p:nvPr>
            <p:ph type="subTitle" idx="1"/>
          </p:nvPr>
        </p:nvSpPr>
        <p:spPr>
          <a:xfrm>
            <a:off x="1524000" y="3602038"/>
            <a:ext cx="9144000" cy="1655762"/>
          </a:xfrm>
        </p:spPr>
        <p:txBody>
          <a:bodyPr/>
          <a:lstStyle>
            <a:lvl1pPr marL="0" indent="0" algn="ctr">
              <a:buNone/>
              <a:defRPr sz="2400"/>
            </a:lvl1pPr>
            <a:lvl2pPr marL="457206" indent="0" algn="ctr">
              <a:buNone/>
              <a:defRPr sz="2000"/>
            </a:lvl2pPr>
            <a:lvl3pPr marL="914411" indent="0" algn="ctr">
              <a:buNone/>
              <a:defRPr sz="1800"/>
            </a:lvl3pPr>
            <a:lvl4pPr marL="1371617" indent="0" algn="ctr">
              <a:buNone/>
              <a:defRPr sz="1600"/>
            </a:lvl4pPr>
            <a:lvl5pPr marL="1828823" indent="0" algn="ctr">
              <a:buNone/>
              <a:defRPr sz="1600"/>
            </a:lvl5pPr>
            <a:lvl6pPr marL="2286029" indent="0" algn="ctr">
              <a:buNone/>
              <a:defRPr sz="1600"/>
            </a:lvl6pPr>
            <a:lvl7pPr marL="2743234" indent="0" algn="ctr">
              <a:buNone/>
              <a:defRPr sz="1600"/>
            </a:lvl7pPr>
            <a:lvl8pPr marL="3200440" indent="0" algn="ctr">
              <a:buNone/>
              <a:defRPr sz="1600"/>
            </a:lvl8pPr>
            <a:lvl9pPr marL="3657646"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42ECB6ED-EF59-47DD-8A20-5430EEC0321A}"/>
              </a:ext>
            </a:extLst>
          </p:cNvPr>
          <p:cNvSpPr>
            <a:spLocks noGrp="1"/>
          </p:cNvSpPr>
          <p:nvPr>
            <p:ph type="dt" sz="half" idx="10"/>
          </p:nvPr>
        </p:nvSpPr>
        <p:spPr/>
        <p:txBody>
          <a:bodyPr/>
          <a:lstStyle/>
          <a:p>
            <a:fld id="{0B52152A-A589-4D5C-8216-002FD7AC4843}" type="datetimeFigureOut">
              <a:rPr lang="en-GB" smtClean="0"/>
              <a:t>24/09/2021</a:t>
            </a:fld>
            <a:endParaRPr lang="en-GB"/>
          </a:p>
        </p:txBody>
      </p:sp>
      <p:sp>
        <p:nvSpPr>
          <p:cNvPr id="5" name="Footer Placeholder 4">
            <a:extLst>
              <a:ext uri="{FF2B5EF4-FFF2-40B4-BE49-F238E27FC236}">
                <a16:creationId xmlns:a16="http://schemas.microsoft.com/office/drawing/2014/main" id="{276CD27D-27ED-441D-A54A-1FE720A7EBC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EFF9D67-14D6-49E0-BBFE-CB337962CE61}"/>
              </a:ext>
            </a:extLst>
          </p:cNvPr>
          <p:cNvSpPr>
            <a:spLocks noGrp="1"/>
          </p:cNvSpPr>
          <p:nvPr>
            <p:ph type="sldNum" sz="quarter" idx="12"/>
          </p:nvPr>
        </p:nvSpPr>
        <p:spPr/>
        <p:txBody>
          <a:bodyPr/>
          <a:lstStyle/>
          <a:p>
            <a:fld id="{63030FE3-3666-46CF-9F57-4135A3CC8312}" type="slidenum">
              <a:rPr lang="en-GB" smtClean="0"/>
              <a:t>‹#›</a:t>
            </a:fld>
            <a:endParaRPr lang="en-GB"/>
          </a:p>
        </p:txBody>
      </p:sp>
    </p:spTree>
    <p:extLst>
      <p:ext uri="{BB962C8B-B14F-4D97-AF65-F5344CB8AC3E}">
        <p14:creationId xmlns:p14="http://schemas.microsoft.com/office/powerpoint/2010/main" val="20375580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24341-A1B1-403D-A1F0-1D34166DA7C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7874F70-0E27-4B3B-B160-01E9F75D73E7}"/>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D275B51-F15E-49DC-A0F5-4325BA29F0A8}"/>
              </a:ext>
            </a:extLst>
          </p:cNvPr>
          <p:cNvSpPr>
            <a:spLocks noGrp="1"/>
          </p:cNvSpPr>
          <p:nvPr>
            <p:ph type="dt" sz="half" idx="10"/>
          </p:nvPr>
        </p:nvSpPr>
        <p:spPr/>
        <p:txBody>
          <a:bodyPr/>
          <a:lstStyle/>
          <a:p>
            <a:fld id="{0B52152A-A589-4D5C-8216-002FD7AC4843}" type="datetimeFigureOut">
              <a:rPr lang="en-GB" smtClean="0"/>
              <a:t>24/09/2021</a:t>
            </a:fld>
            <a:endParaRPr lang="en-GB"/>
          </a:p>
        </p:txBody>
      </p:sp>
      <p:sp>
        <p:nvSpPr>
          <p:cNvPr id="5" name="Footer Placeholder 4">
            <a:extLst>
              <a:ext uri="{FF2B5EF4-FFF2-40B4-BE49-F238E27FC236}">
                <a16:creationId xmlns:a16="http://schemas.microsoft.com/office/drawing/2014/main" id="{739B635E-479F-4FDD-81C6-9690F4ECEAE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DC0BCC1-C696-4A41-8F0F-C47852552B3A}"/>
              </a:ext>
            </a:extLst>
          </p:cNvPr>
          <p:cNvSpPr>
            <a:spLocks noGrp="1"/>
          </p:cNvSpPr>
          <p:nvPr>
            <p:ph type="sldNum" sz="quarter" idx="12"/>
          </p:nvPr>
        </p:nvSpPr>
        <p:spPr/>
        <p:txBody>
          <a:bodyPr/>
          <a:lstStyle/>
          <a:p>
            <a:fld id="{63030FE3-3666-46CF-9F57-4135A3CC8312}" type="slidenum">
              <a:rPr lang="en-GB" smtClean="0"/>
              <a:t>‹#›</a:t>
            </a:fld>
            <a:endParaRPr lang="en-GB"/>
          </a:p>
        </p:txBody>
      </p:sp>
    </p:spTree>
    <p:extLst>
      <p:ext uri="{BB962C8B-B14F-4D97-AF65-F5344CB8AC3E}">
        <p14:creationId xmlns:p14="http://schemas.microsoft.com/office/powerpoint/2010/main" val="31493250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0348C-8A27-41A4-9869-7C00F89362E4}"/>
              </a:ext>
            </a:extLst>
          </p:cNvPr>
          <p:cNvSpPr>
            <a:spLocks noGrp="1"/>
          </p:cNvSpPr>
          <p:nvPr>
            <p:ph type="title"/>
          </p:nvPr>
        </p:nvSpPr>
        <p:spPr>
          <a:xfrm>
            <a:off x="831852"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C36940B7-6577-4CA9-A634-8E1BE88D6B86}"/>
              </a:ext>
            </a:extLst>
          </p:cNvPr>
          <p:cNvSpPr>
            <a:spLocks noGrp="1"/>
          </p:cNvSpPr>
          <p:nvPr>
            <p:ph type="body" idx="1"/>
          </p:nvPr>
        </p:nvSpPr>
        <p:spPr>
          <a:xfrm>
            <a:off x="831852" y="4589464"/>
            <a:ext cx="10515600" cy="1500187"/>
          </a:xfrm>
        </p:spPr>
        <p:txBody>
          <a:bodyPr/>
          <a:lstStyle>
            <a:lvl1pPr marL="0" indent="0">
              <a:buNone/>
              <a:defRPr sz="2400">
                <a:solidFill>
                  <a:schemeClr val="tx1">
                    <a:tint val="75000"/>
                  </a:schemeClr>
                </a:solidFill>
              </a:defRPr>
            </a:lvl1pPr>
            <a:lvl2pPr marL="457206" indent="0">
              <a:buNone/>
              <a:defRPr sz="2000">
                <a:solidFill>
                  <a:schemeClr val="tx1">
                    <a:tint val="75000"/>
                  </a:schemeClr>
                </a:solidFill>
              </a:defRPr>
            </a:lvl2pPr>
            <a:lvl3pPr marL="914411" indent="0">
              <a:buNone/>
              <a:defRPr sz="1800">
                <a:solidFill>
                  <a:schemeClr val="tx1">
                    <a:tint val="75000"/>
                  </a:schemeClr>
                </a:solidFill>
              </a:defRPr>
            </a:lvl3pPr>
            <a:lvl4pPr marL="1371617" indent="0">
              <a:buNone/>
              <a:defRPr sz="1600">
                <a:solidFill>
                  <a:schemeClr val="tx1">
                    <a:tint val="75000"/>
                  </a:schemeClr>
                </a:solidFill>
              </a:defRPr>
            </a:lvl4pPr>
            <a:lvl5pPr marL="1828823" indent="0">
              <a:buNone/>
              <a:defRPr sz="1600">
                <a:solidFill>
                  <a:schemeClr val="tx1">
                    <a:tint val="75000"/>
                  </a:schemeClr>
                </a:solidFill>
              </a:defRPr>
            </a:lvl5pPr>
            <a:lvl6pPr marL="2286029" indent="0">
              <a:buNone/>
              <a:defRPr sz="1600">
                <a:solidFill>
                  <a:schemeClr val="tx1">
                    <a:tint val="75000"/>
                  </a:schemeClr>
                </a:solidFill>
              </a:defRPr>
            </a:lvl6pPr>
            <a:lvl7pPr marL="2743234" indent="0">
              <a:buNone/>
              <a:defRPr sz="1600">
                <a:solidFill>
                  <a:schemeClr val="tx1">
                    <a:tint val="75000"/>
                  </a:schemeClr>
                </a:solidFill>
              </a:defRPr>
            </a:lvl7pPr>
            <a:lvl8pPr marL="3200440" indent="0">
              <a:buNone/>
              <a:defRPr sz="1600">
                <a:solidFill>
                  <a:schemeClr val="tx1">
                    <a:tint val="75000"/>
                  </a:schemeClr>
                </a:solidFill>
              </a:defRPr>
            </a:lvl8pPr>
            <a:lvl9pPr marL="3657646"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9B7E835-5481-4D47-90A8-8BA5F069CE89}"/>
              </a:ext>
            </a:extLst>
          </p:cNvPr>
          <p:cNvSpPr>
            <a:spLocks noGrp="1"/>
          </p:cNvSpPr>
          <p:nvPr>
            <p:ph type="dt" sz="half" idx="10"/>
          </p:nvPr>
        </p:nvSpPr>
        <p:spPr/>
        <p:txBody>
          <a:bodyPr/>
          <a:lstStyle/>
          <a:p>
            <a:fld id="{0B52152A-A589-4D5C-8216-002FD7AC4843}" type="datetimeFigureOut">
              <a:rPr lang="en-GB" smtClean="0"/>
              <a:t>24/09/2021</a:t>
            </a:fld>
            <a:endParaRPr lang="en-GB"/>
          </a:p>
        </p:txBody>
      </p:sp>
      <p:sp>
        <p:nvSpPr>
          <p:cNvPr id="5" name="Footer Placeholder 4">
            <a:extLst>
              <a:ext uri="{FF2B5EF4-FFF2-40B4-BE49-F238E27FC236}">
                <a16:creationId xmlns:a16="http://schemas.microsoft.com/office/drawing/2014/main" id="{0A2C6704-723D-49CC-A19B-0B024BF85BD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5E08CD8-22EE-458F-8291-F5ED046C4EC2}"/>
              </a:ext>
            </a:extLst>
          </p:cNvPr>
          <p:cNvSpPr>
            <a:spLocks noGrp="1"/>
          </p:cNvSpPr>
          <p:nvPr>
            <p:ph type="sldNum" sz="quarter" idx="12"/>
          </p:nvPr>
        </p:nvSpPr>
        <p:spPr/>
        <p:txBody>
          <a:bodyPr/>
          <a:lstStyle/>
          <a:p>
            <a:fld id="{63030FE3-3666-46CF-9F57-4135A3CC8312}" type="slidenum">
              <a:rPr lang="en-GB" smtClean="0"/>
              <a:t>‹#›</a:t>
            </a:fld>
            <a:endParaRPr lang="en-GB"/>
          </a:p>
        </p:txBody>
      </p:sp>
    </p:spTree>
    <p:extLst>
      <p:ext uri="{BB962C8B-B14F-4D97-AF65-F5344CB8AC3E}">
        <p14:creationId xmlns:p14="http://schemas.microsoft.com/office/powerpoint/2010/main" val="40301257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63333-2AD4-4996-ADBB-56288EAAF17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7254A53-86FE-4B8F-BD68-C05BEEC26AF6}"/>
              </a:ext>
            </a:extLst>
          </p:cNvPr>
          <p:cNvSpPr>
            <a:spLocks noGrp="1"/>
          </p:cNvSpPr>
          <p:nvPr>
            <p:ph sz="half" idx="1"/>
          </p:nvPr>
        </p:nvSpPr>
        <p:spPr>
          <a:xfrm>
            <a:off x="838201"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D825B94B-8BC9-4E2B-B7BC-7311D6FB65C4}"/>
              </a:ext>
            </a:extLst>
          </p:cNvPr>
          <p:cNvSpPr>
            <a:spLocks noGrp="1"/>
          </p:cNvSpPr>
          <p:nvPr>
            <p:ph sz="half" idx="2"/>
          </p:nvPr>
        </p:nvSpPr>
        <p:spPr>
          <a:xfrm>
            <a:off x="6172201"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11FC72AA-C705-4FE9-A544-DBE31A1A82D9}"/>
              </a:ext>
            </a:extLst>
          </p:cNvPr>
          <p:cNvSpPr>
            <a:spLocks noGrp="1"/>
          </p:cNvSpPr>
          <p:nvPr>
            <p:ph type="dt" sz="half" idx="10"/>
          </p:nvPr>
        </p:nvSpPr>
        <p:spPr/>
        <p:txBody>
          <a:bodyPr/>
          <a:lstStyle/>
          <a:p>
            <a:fld id="{0B52152A-A589-4D5C-8216-002FD7AC4843}" type="datetimeFigureOut">
              <a:rPr lang="en-GB" smtClean="0"/>
              <a:t>24/09/2021</a:t>
            </a:fld>
            <a:endParaRPr lang="en-GB"/>
          </a:p>
        </p:txBody>
      </p:sp>
      <p:sp>
        <p:nvSpPr>
          <p:cNvPr id="6" name="Footer Placeholder 5">
            <a:extLst>
              <a:ext uri="{FF2B5EF4-FFF2-40B4-BE49-F238E27FC236}">
                <a16:creationId xmlns:a16="http://schemas.microsoft.com/office/drawing/2014/main" id="{C67FAC3B-878A-45D0-B71E-4A1CA928F9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38BC229-D006-408C-B2C1-AAE6C26957F0}"/>
              </a:ext>
            </a:extLst>
          </p:cNvPr>
          <p:cNvSpPr>
            <a:spLocks noGrp="1"/>
          </p:cNvSpPr>
          <p:nvPr>
            <p:ph type="sldNum" sz="quarter" idx="12"/>
          </p:nvPr>
        </p:nvSpPr>
        <p:spPr/>
        <p:txBody>
          <a:bodyPr/>
          <a:lstStyle/>
          <a:p>
            <a:fld id="{63030FE3-3666-46CF-9F57-4135A3CC8312}" type="slidenum">
              <a:rPr lang="en-GB" smtClean="0"/>
              <a:t>‹#›</a:t>
            </a:fld>
            <a:endParaRPr lang="en-GB"/>
          </a:p>
        </p:txBody>
      </p:sp>
    </p:spTree>
    <p:extLst>
      <p:ext uri="{BB962C8B-B14F-4D97-AF65-F5344CB8AC3E}">
        <p14:creationId xmlns:p14="http://schemas.microsoft.com/office/powerpoint/2010/main" val="5669269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E552F-BE48-4066-869E-07E325943129}"/>
              </a:ext>
            </a:extLst>
          </p:cNvPr>
          <p:cNvSpPr>
            <a:spLocks noGrp="1"/>
          </p:cNvSpPr>
          <p:nvPr>
            <p:ph type="title"/>
          </p:nvPr>
        </p:nvSpPr>
        <p:spPr>
          <a:xfrm>
            <a:off x="839789"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08A07AD-AEC5-4BD2-824F-2CBAD8C96317}"/>
              </a:ext>
            </a:extLst>
          </p:cNvPr>
          <p:cNvSpPr>
            <a:spLocks noGrp="1"/>
          </p:cNvSpPr>
          <p:nvPr>
            <p:ph type="body" idx="1"/>
          </p:nvPr>
        </p:nvSpPr>
        <p:spPr>
          <a:xfrm>
            <a:off x="839789" y="1681163"/>
            <a:ext cx="5157787" cy="823912"/>
          </a:xfrm>
        </p:spPr>
        <p:txBody>
          <a:bodyPr anchor="b"/>
          <a:lstStyle>
            <a:lvl1pPr marL="0" indent="0">
              <a:buNone/>
              <a:defRPr sz="2400" b="1"/>
            </a:lvl1pPr>
            <a:lvl2pPr marL="457206" indent="0">
              <a:buNone/>
              <a:defRPr sz="2000" b="1"/>
            </a:lvl2pPr>
            <a:lvl3pPr marL="914411" indent="0">
              <a:buNone/>
              <a:defRPr sz="1800"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896A2A1-F576-48E7-AA13-6582FBBD2E70}"/>
              </a:ext>
            </a:extLst>
          </p:cNvPr>
          <p:cNvSpPr>
            <a:spLocks noGrp="1"/>
          </p:cNvSpPr>
          <p:nvPr>
            <p:ph sz="half" idx="2"/>
          </p:nvPr>
        </p:nvSpPr>
        <p:spPr>
          <a:xfrm>
            <a:off x="839789" y="2505076"/>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779B9304-01A6-47D6-A914-9C88451F8F9B}"/>
              </a:ext>
            </a:extLst>
          </p:cNvPr>
          <p:cNvSpPr>
            <a:spLocks noGrp="1"/>
          </p:cNvSpPr>
          <p:nvPr>
            <p:ph type="body" sz="quarter" idx="3"/>
          </p:nvPr>
        </p:nvSpPr>
        <p:spPr>
          <a:xfrm>
            <a:off x="6172202" y="1681163"/>
            <a:ext cx="5183188" cy="823912"/>
          </a:xfrm>
        </p:spPr>
        <p:txBody>
          <a:bodyPr anchor="b"/>
          <a:lstStyle>
            <a:lvl1pPr marL="0" indent="0">
              <a:buNone/>
              <a:defRPr sz="2400" b="1"/>
            </a:lvl1pPr>
            <a:lvl2pPr marL="457206" indent="0">
              <a:buNone/>
              <a:defRPr sz="2000" b="1"/>
            </a:lvl2pPr>
            <a:lvl3pPr marL="914411" indent="0">
              <a:buNone/>
              <a:defRPr sz="1800"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2BE0C327-6FB6-4AAE-9BCF-4A62770FCA9C}"/>
              </a:ext>
            </a:extLst>
          </p:cNvPr>
          <p:cNvSpPr>
            <a:spLocks noGrp="1"/>
          </p:cNvSpPr>
          <p:nvPr>
            <p:ph sz="quarter" idx="4"/>
          </p:nvPr>
        </p:nvSpPr>
        <p:spPr>
          <a:xfrm>
            <a:off x="6172202" y="2505076"/>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04B4B1B2-C3F3-4F68-96BF-EF1FD551B991}"/>
              </a:ext>
            </a:extLst>
          </p:cNvPr>
          <p:cNvSpPr>
            <a:spLocks noGrp="1"/>
          </p:cNvSpPr>
          <p:nvPr>
            <p:ph type="dt" sz="half" idx="10"/>
          </p:nvPr>
        </p:nvSpPr>
        <p:spPr/>
        <p:txBody>
          <a:bodyPr/>
          <a:lstStyle/>
          <a:p>
            <a:fld id="{0B52152A-A589-4D5C-8216-002FD7AC4843}" type="datetimeFigureOut">
              <a:rPr lang="en-GB" smtClean="0"/>
              <a:t>24/09/2021</a:t>
            </a:fld>
            <a:endParaRPr lang="en-GB"/>
          </a:p>
        </p:txBody>
      </p:sp>
      <p:sp>
        <p:nvSpPr>
          <p:cNvPr id="8" name="Footer Placeholder 7">
            <a:extLst>
              <a:ext uri="{FF2B5EF4-FFF2-40B4-BE49-F238E27FC236}">
                <a16:creationId xmlns:a16="http://schemas.microsoft.com/office/drawing/2014/main" id="{0526E253-FD9B-4153-B229-4487A42EEA47}"/>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A186DAFA-A9E1-4F56-9BC8-A4ACC55AC0CF}"/>
              </a:ext>
            </a:extLst>
          </p:cNvPr>
          <p:cNvSpPr>
            <a:spLocks noGrp="1"/>
          </p:cNvSpPr>
          <p:nvPr>
            <p:ph type="sldNum" sz="quarter" idx="12"/>
          </p:nvPr>
        </p:nvSpPr>
        <p:spPr/>
        <p:txBody>
          <a:bodyPr/>
          <a:lstStyle/>
          <a:p>
            <a:fld id="{63030FE3-3666-46CF-9F57-4135A3CC8312}" type="slidenum">
              <a:rPr lang="en-GB" smtClean="0"/>
              <a:t>‹#›</a:t>
            </a:fld>
            <a:endParaRPr lang="en-GB"/>
          </a:p>
        </p:txBody>
      </p:sp>
    </p:spTree>
    <p:extLst>
      <p:ext uri="{BB962C8B-B14F-4D97-AF65-F5344CB8AC3E}">
        <p14:creationId xmlns:p14="http://schemas.microsoft.com/office/powerpoint/2010/main" val="11345473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BBDAD-0557-4D04-B319-AB96991E68F2}"/>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FBADCE8-3C53-4092-B4F6-43697D4478D5}"/>
              </a:ext>
            </a:extLst>
          </p:cNvPr>
          <p:cNvSpPr>
            <a:spLocks noGrp="1"/>
          </p:cNvSpPr>
          <p:nvPr>
            <p:ph type="dt" sz="half" idx="10"/>
          </p:nvPr>
        </p:nvSpPr>
        <p:spPr/>
        <p:txBody>
          <a:bodyPr/>
          <a:lstStyle/>
          <a:p>
            <a:fld id="{0B52152A-A589-4D5C-8216-002FD7AC4843}" type="datetimeFigureOut">
              <a:rPr lang="en-GB" smtClean="0"/>
              <a:t>24/09/2021</a:t>
            </a:fld>
            <a:endParaRPr lang="en-GB"/>
          </a:p>
        </p:txBody>
      </p:sp>
      <p:sp>
        <p:nvSpPr>
          <p:cNvPr id="4" name="Footer Placeholder 3">
            <a:extLst>
              <a:ext uri="{FF2B5EF4-FFF2-40B4-BE49-F238E27FC236}">
                <a16:creationId xmlns:a16="http://schemas.microsoft.com/office/drawing/2014/main" id="{68053257-865A-4DEE-88A8-7A59FC98CF9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F7507E2-4F8F-4836-BADB-BE8D8D2FFEE5}"/>
              </a:ext>
            </a:extLst>
          </p:cNvPr>
          <p:cNvSpPr>
            <a:spLocks noGrp="1"/>
          </p:cNvSpPr>
          <p:nvPr>
            <p:ph type="sldNum" sz="quarter" idx="12"/>
          </p:nvPr>
        </p:nvSpPr>
        <p:spPr/>
        <p:txBody>
          <a:bodyPr/>
          <a:lstStyle/>
          <a:p>
            <a:fld id="{63030FE3-3666-46CF-9F57-4135A3CC8312}" type="slidenum">
              <a:rPr lang="en-GB" smtClean="0"/>
              <a:t>‹#›</a:t>
            </a:fld>
            <a:endParaRPr lang="en-GB"/>
          </a:p>
        </p:txBody>
      </p:sp>
    </p:spTree>
    <p:extLst>
      <p:ext uri="{BB962C8B-B14F-4D97-AF65-F5344CB8AC3E}">
        <p14:creationId xmlns:p14="http://schemas.microsoft.com/office/powerpoint/2010/main" val="6999622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DA52862-D9F5-4B33-9119-9E5F50245048}"/>
              </a:ext>
            </a:extLst>
          </p:cNvPr>
          <p:cNvSpPr>
            <a:spLocks noGrp="1"/>
          </p:cNvSpPr>
          <p:nvPr>
            <p:ph type="dt" sz="half" idx="10"/>
          </p:nvPr>
        </p:nvSpPr>
        <p:spPr/>
        <p:txBody>
          <a:bodyPr/>
          <a:lstStyle/>
          <a:p>
            <a:fld id="{0B52152A-A589-4D5C-8216-002FD7AC4843}" type="datetimeFigureOut">
              <a:rPr lang="en-GB" smtClean="0"/>
              <a:t>24/09/2021</a:t>
            </a:fld>
            <a:endParaRPr lang="en-GB"/>
          </a:p>
        </p:txBody>
      </p:sp>
      <p:sp>
        <p:nvSpPr>
          <p:cNvPr id="3" name="Footer Placeholder 2">
            <a:extLst>
              <a:ext uri="{FF2B5EF4-FFF2-40B4-BE49-F238E27FC236}">
                <a16:creationId xmlns:a16="http://schemas.microsoft.com/office/drawing/2014/main" id="{6F7F812D-3928-402B-8893-7ADCEB754D60}"/>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571FD0D-FDED-4110-8C54-D13512E4C3C6}"/>
              </a:ext>
            </a:extLst>
          </p:cNvPr>
          <p:cNvSpPr>
            <a:spLocks noGrp="1"/>
          </p:cNvSpPr>
          <p:nvPr>
            <p:ph type="sldNum" sz="quarter" idx="12"/>
          </p:nvPr>
        </p:nvSpPr>
        <p:spPr/>
        <p:txBody>
          <a:bodyPr/>
          <a:lstStyle/>
          <a:p>
            <a:fld id="{63030FE3-3666-46CF-9F57-4135A3CC8312}" type="slidenum">
              <a:rPr lang="en-GB" smtClean="0"/>
              <a:t>‹#›</a:t>
            </a:fld>
            <a:endParaRPr lang="en-GB"/>
          </a:p>
        </p:txBody>
      </p:sp>
    </p:spTree>
    <p:extLst>
      <p:ext uri="{BB962C8B-B14F-4D97-AF65-F5344CB8AC3E}">
        <p14:creationId xmlns:p14="http://schemas.microsoft.com/office/powerpoint/2010/main" val="6441675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E4C50-5BC2-4C66-9261-ED6468658981}"/>
              </a:ext>
            </a:extLst>
          </p:cNvPr>
          <p:cNvSpPr>
            <a:spLocks noGrp="1"/>
          </p:cNvSpPr>
          <p:nvPr>
            <p:ph type="title"/>
          </p:nvPr>
        </p:nvSpPr>
        <p:spPr>
          <a:xfrm>
            <a:off x="839790" y="457200"/>
            <a:ext cx="3932236"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7A8111B-D31B-4029-BBF7-6CB4E045428D}"/>
              </a:ext>
            </a:extLst>
          </p:cNvPr>
          <p:cNvSpPr>
            <a:spLocks noGrp="1"/>
          </p:cNvSpPr>
          <p:nvPr>
            <p:ph idx="1"/>
          </p:nvPr>
        </p:nvSpPr>
        <p:spPr>
          <a:xfrm>
            <a:off x="5183188" y="987425"/>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9CA8855-8E89-4F26-92F2-E745EC062F65}"/>
              </a:ext>
            </a:extLst>
          </p:cNvPr>
          <p:cNvSpPr>
            <a:spLocks noGrp="1"/>
          </p:cNvSpPr>
          <p:nvPr>
            <p:ph type="body" sz="half" idx="2"/>
          </p:nvPr>
        </p:nvSpPr>
        <p:spPr>
          <a:xfrm>
            <a:off x="839790" y="2057400"/>
            <a:ext cx="3932236" cy="3811588"/>
          </a:xfrm>
        </p:spPr>
        <p:txBody>
          <a:bodyPr/>
          <a:lstStyle>
            <a:lvl1pPr marL="0" indent="0">
              <a:buNone/>
              <a:defRPr sz="1600"/>
            </a:lvl1pPr>
            <a:lvl2pPr marL="457206" indent="0">
              <a:buNone/>
              <a:defRPr sz="1400"/>
            </a:lvl2pPr>
            <a:lvl3pPr marL="914411" indent="0">
              <a:buNone/>
              <a:defRPr sz="1200"/>
            </a:lvl3pPr>
            <a:lvl4pPr marL="1371617" indent="0">
              <a:buNone/>
              <a:defRPr sz="1000"/>
            </a:lvl4pPr>
            <a:lvl5pPr marL="1828823" indent="0">
              <a:buNone/>
              <a:defRPr sz="1000"/>
            </a:lvl5pPr>
            <a:lvl6pPr marL="2286029" indent="0">
              <a:buNone/>
              <a:defRPr sz="1000"/>
            </a:lvl6pPr>
            <a:lvl7pPr marL="2743234" indent="0">
              <a:buNone/>
              <a:defRPr sz="1000"/>
            </a:lvl7pPr>
            <a:lvl8pPr marL="3200440" indent="0">
              <a:buNone/>
              <a:defRPr sz="1000"/>
            </a:lvl8pPr>
            <a:lvl9pPr marL="3657646"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1CCABCE-F381-47B6-801D-5BCC48561E6D}"/>
              </a:ext>
            </a:extLst>
          </p:cNvPr>
          <p:cNvSpPr>
            <a:spLocks noGrp="1"/>
          </p:cNvSpPr>
          <p:nvPr>
            <p:ph type="dt" sz="half" idx="10"/>
          </p:nvPr>
        </p:nvSpPr>
        <p:spPr/>
        <p:txBody>
          <a:bodyPr/>
          <a:lstStyle/>
          <a:p>
            <a:fld id="{0B52152A-A589-4D5C-8216-002FD7AC4843}" type="datetimeFigureOut">
              <a:rPr lang="en-GB" smtClean="0"/>
              <a:t>24/09/2021</a:t>
            </a:fld>
            <a:endParaRPr lang="en-GB"/>
          </a:p>
        </p:txBody>
      </p:sp>
      <p:sp>
        <p:nvSpPr>
          <p:cNvPr id="6" name="Footer Placeholder 5">
            <a:extLst>
              <a:ext uri="{FF2B5EF4-FFF2-40B4-BE49-F238E27FC236}">
                <a16:creationId xmlns:a16="http://schemas.microsoft.com/office/drawing/2014/main" id="{9F0C5618-72BD-42D4-A03A-6D6B92A983E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86285B6-0D5D-477E-BE76-D830A07268AA}"/>
              </a:ext>
            </a:extLst>
          </p:cNvPr>
          <p:cNvSpPr>
            <a:spLocks noGrp="1"/>
          </p:cNvSpPr>
          <p:nvPr>
            <p:ph type="sldNum" sz="quarter" idx="12"/>
          </p:nvPr>
        </p:nvSpPr>
        <p:spPr/>
        <p:txBody>
          <a:bodyPr/>
          <a:lstStyle/>
          <a:p>
            <a:fld id="{63030FE3-3666-46CF-9F57-4135A3CC8312}" type="slidenum">
              <a:rPr lang="en-GB" smtClean="0"/>
              <a:t>‹#›</a:t>
            </a:fld>
            <a:endParaRPr lang="en-GB"/>
          </a:p>
        </p:txBody>
      </p:sp>
    </p:spTree>
    <p:extLst>
      <p:ext uri="{BB962C8B-B14F-4D97-AF65-F5344CB8AC3E}">
        <p14:creationId xmlns:p14="http://schemas.microsoft.com/office/powerpoint/2010/main" val="4280122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D6A16-4CDB-4843-9A80-9C870647759C}"/>
              </a:ext>
            </a:extLst>
          </p:cNvPr>
          <p:cNvSpPr>
            <a:spLocks noGrp="1"/>
          </p:cNvSpPr>
          <p:nvPr>
            <p:ph type="title"/>
          </p:nvPr>
        </p:nvSpPr>
        <p:spPr>
          <a:xfrm>
            <a:off x="839790" y="457200"/>
            <a:ext cx="3932236"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25FA257-D7ED-4CD7-A424-ED5E327CD132}"/>
              </a:ext>
            </a:extLst>
          </p:cNvPr>
          <p:cNvSpPr>
            <a:spLocks noGrp="1"/>
          </p:cNvSpPr>
          <p:nvPr>
            <p:ph type="pic" idx="1"/>
          </p:nvPr>
        </p:nvSpPr>
        <p:spPr>
          <a:xfrm>
            <a:off x="5183188" y="987425"/>
            <a:ext cx="6172201" cy="4873625"/>
          </a:xfrm>
        </p:spPr>
        <p:txBody>
          <a:bodyPr/>
          <a:lstStyle>
            <a:lvl1pPr marL="0" indent="0">
              <a:buNone/>
              <a:defRPr sz="3200"/>
            </a:lvl1pPr>
            <a:lvl2pPr marL="457206" indent="0">
              <a:buNone/>
              <a:defRPr sz="2800"/>
            </a:lvl2pPr>
            <a:lvl3pPr marL="914411" indent="0">
              <a:buNone/>
              <a:defRPr sz="2400"/>
            </a:lvl3pPr>
            <a:lvl4pPr marL="1371617" indent="0">
              <a:buNone/>
              <a:defRPr sz="2000"/>
            </a:lvl4pPr>
            <a:lvl5pPr marL="1828823" indent="0">
              <a:buNone/>
              <a:defRPr sz="2000"/>
            </a:lvl5pPr>
            <a:lvl6pPr marL="2286029" indent="0">
              <a:buNone/>
              <a:defRPr sz="2000"/>
            </a:lvl6pPr>
            <a:lvl7pPr marL="2743234" indent="0">
              <a:buNone/>
              <a:defRPr sz="2000"/>
            </a:lvl7pPr>
            <a:lvl8pPr marL="3200440" indent="0">
              <a:buNone/>
              <a:defRPr sz="2000"/>
            </a:lvl8pPr>
            <a:lvl9pPr marL="3657646" indent="0">
              <a:buNone/>
              <a:defRPr sz="2000"/>
            </a:lvl9pPr>
          </a:lstStyle>
          <a:p>
            <a:endParaRPr lang="en-GB"/>
          </a:p>
        </p:txBody>
      </p:sp>
      <p:sp>
        <p:nvSpPr>
          <p:cNvPr id="4" name="Text Placeholder 3">
            <a:extLst>
              <a:ext uri="{FF2B5EF4-FFF2-40B4-BE49-F238E27FC236}">
                <a16:creationId xmlns:a16="http://schemas.microsoft.com/office/drawing/2014/main" id="{EDCA57AF-0B9D-4295-AE55-E17924BBCFB6}"/>
              </a:ext>
            </a:extLst>
          </p:cNvPr>
          <p:cNvSpPr>
            <a:spLocks noGrp="1"/>
          </p:cNvSpPr>
          <p:nvPr>
            <p:ph type="body" sz="half" idx="2"/>
          </p:nvPr>
        </p:nvSpPr>
        <p:spPr>
          <a:xfrm>
            <a:off x="839790" y="2057400"/>
            <a:ext cx="3932236" cy="3811588"/>
          </a:xfrm>
        </p:spPr>
        <p:txBody>
          <a:bodyPr/>
          <a:lstStyle>
            <a:lvl1pPr marL="0" indent="0">
              <a:buNone/>
              <a:defRPr sz="1600"/>
            </a:lvl1pPr>
            <a:lvl2pPr marL="457206" indent="0">
              <a:buNone/>
              <a:defRPr sz="1400"/>
            </a:lvl2pPr>
            <a:lvl3pPr marL="914411" indent="0">
              <a:buNone/>
              <a:defRPr sz="1200"/>
            </a:lvl3pPr>
            <a:lvl4pPr marL="1371617" indent="0">
              <a:buNone/>
              <a:defRPr sz="1000"/>
            </a:lvl4pPr>
            <a:lvl5pPr marL="1828823" indent="0">
              <a:buNone/>
              <a:defRPr sz="1000"/>
            </a:lvl5pPr>
            <a:lvl6pPr marL="2286029" indent="0">
              <a:buNone/>
              <a:defRPr sz="1000"/>
            </a:lvl6pPr>
            <a:lvl7pPr marL="2743234" indent="0">
              <a:buNone/>
              <a:defRPr sz="1000"/>
            </a:lvl7pPr>
            <a:lvl8pPr marL="3200440" indent="0">
              <a:buNone/>
              <a:defRPr sz="1000"/>
            </a:lvl8pPr>
            <a:lvl9pPr marL="3657646"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389772E-A0AB-4F4C-9EC8-F78B834EACB1}"/>
              </a:ext>
            </a:extLst>
          </p:cNvPr>
          <p:cNvSpPr>
            <a:spLocks noGrp="1"/>
          </p:cNvSpPr>
          <p:nvPr>
            <p:ph type="dt" sz="half" idx="10"/>
          </p:nvPr>
        </p:nvSpPr>
        <p:spPr/>
        <p:txBody>
          <a:bodyPr/>
          <a:lstStyle/>
          <a:p>
            <a:fld id="{0B52152A-A589-4D5C-8216-002FD7AC4843}" type="datetimeFigureOut">
              <a:rPr lang="en-GB" smtClean="0"/>
              <a:t>24/09/2021</a:t>
            </a:fld>
            <a:endParaRPr lang="en-GB"/>
          </a:p>
        </p:txBody>
      </p:sp>
      <p:sp>
        <p:nvSpPr>
          <p:cNvPr id="6" name="Footer Placeholder 5">
            <a:extLst>
              <a:ext uri="{FF2B5EF4-FFF2-40B4-BE49-F238E27FC236}">
                <a16:creationId xmlns:a16="http://schemas.microsoft.com/office/drawing/2014/main" id="{939839BE-9E1F-4B03-AA7F-1566B202645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6B31305-E0CD-4255-B411-8651A69792AF}"/>
              </a:ext>
            </a:extLst>
          </p:cNvPr>
          <p:cNvSpPr>
            <a:spLocks noGrp="1"/>
          </p:cNvSpPr>
          <p:nvPr>
            <p:ph type="sldNum" sz="quarter" idx="12"/>
          </p:nvPr>
        </p:nvSpPr>
        <p:spPr/>
        <p:txBody>
          <a:bodyPr/>
          <a:lstStyle/>
          <a:p>
            <a:fld id="{63030FE3-3666-46CF-9F57-4135A3CC8312}" type="slidenum">
              <a:rPr lang="en-GB" smtClean="0"/>
              <a:t>‹#›</a:t>
            </a:fld>
            <a:endParaRPr lang="en-GB"/>
          </a:p>
        </p:txBody>
      </p:sp>
    </p:spTree>
    <p:extLst>
      <p:ext uri="{BB962C8B-B14F-4D97-AF65-F5344CB8AC3E}">
        <p14:creationId xmlns:p14="http://schemas.microsoft.com/office/powerpoint/2010/main" val="34001793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8AC70-187B-43E0-A4C2-7F40EC27D51E}"/>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19C4A36-2531-469E-B925-C2359A15D85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8D63491-59EC-4C97-AFCF-BCD69F927C60}"/>
              </a:ext>
            </a:extLst>
          </p:cNvPr>
          <p:cNvSpPr>
            <a:spLocks noGrp="1"/>
          </p:cNvSpPr>
          <p:nvPr>
            <p:ph type="dt" sz="half" idx="10"/>
          </p:nvPr>
        </p:nvSpPr>
        <p:spPr/>
        <p:txBody>
          <a:bodyPr/>
          <a:lstStyle/>
          <a:p>
            <a:fld id="{0B52152A-A589-4D5C-8216-002FD7AC4843}" type="datetimeFigureOut">
              <a:rPr lang="en-GB" smtClean="0"/>
              <a:t>24/09/2021</a:t>
            </a:fld>
            <a:endParaRPr lang="en-GB"/>
          </a:p>
        </p:txBody>
      </p:sp>
      <p:sp>
        <p:nvSpPr>
          <p:cNvPr id="5" name="Footer Placeholder 4">
            <a:extLst>
              <a:ext uri="{FF2B5EF4-FFF2-40B4-BE49-F238E27FC236}">
                <a16:creationId xmlns:a16="http://schemas.microsoft.com/office/drawing/2014/main" id="{530C4FE8-211C-4AD7-921C-D29F8FE9637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2373198-9B08-4009-9313-CE476FEFEA02}"/>
              </a:ext>
            </a:extLst>
          </p:cNvPr>
          <p:cNvSpPr>
            <a:spLocks noGrp="1"/>
          </p:cNvSpPr>
          <p:nvPr>
            <p:ph type="sldNum" sz="quarter" idx="12"/>
          </p:nvPr>
        </p:nvSpPr>
        <p:spPr/>
        <p:txBody>
          <a:bodyPr/>
          <a:lstStyle/>
          <a:p>
            <a:fld id="{63030FE3-3666-46CF-9F57-4135A3CC8312}" type="slidenum">
              <a:rPr lang="en-GB" smtClean="0"/>
              <a:t>‹#›</a:t>
            </a:fld>
            <a:endParaRPr lang="en-GB"/>
          </a:p>
        </p:txBody>
      </p:sp>
    </p:spTree>
    <p:extLst>
      <p:ext uri="{BB962C8B-B14F-4D97-AF65-F5344CB8AC3E}">
        <p14:creationId xmlns:p14="http://schemas.microsoft.com/office/powerpoint/2010/main" val="4029799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F06C8CF-76B2-4456-9E9F-355FB21D4564}"/>
              </a:ext>
            </a:extLst>
          </p:cNvPr>
          <p:cNvSpPr>
            <a:spLocks noGrp="1"/>
          </p:cNvSpPr>
          <p:nvPr>
            <p:ph type="title" orient="vert"/>
          </p:nvPr>
        </p:nvSpPr>
        <p:spPr>
          <a:xfrm>
            <a:off x="8724899"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000F6F9-5391-40F6-B963-C43076E1579C}"/>
              </a:ext>
            </a:extLst>
          </p:cNvPr>
          <p:cNvSpPr>
            <a:spLocks noGrp="1"/>
          </p:cNvSpPr>
          <p:nvPr>
            <p:ph type="body" orient="vert" idx="1"/>
          </p:nvPr>
        </p:nvSpPr>
        <p:spPr>
          <a:xfrm>
            <a:off x="838199"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A82FA5D-7569-4CDC-8A29-33FE4D249826}"/>
              </a:ext>
            </a:extLst>
          </p:cNvPr>
          <p:cNvSpPr>
            <a:spLocks noGrp="1"/>
          </p:cNvSpPr>
          <p:nvPr>
            <p:ph type="dt" sz="half" idx="10"/>
          </p:nvPr>
        </p:nvSpPr>
        <p:spPr/>
        <p:txBody>
          <a:bodyPr/>
          <a:lstStyle/>
          <a:p>
            <a:fld id="{0B52152A-A589-4D5C-8216-002FD7AC4843}" type="datetimeFigureOut">
              <a:rPr lang="en-GB" smtClean="0"/>
              <a:t>24/09/2021</a:t>
            </a:fld>
            <a:endParaRPr lang="en-GB"/>
          </a:p>
        </p:txBody>
      </p:sp>
      <p:sp>
        <p:nvSpPr>
          <p:cNvPr id="5" name="Footer Placeholder 4">
            <a:extLst>
              <a:ext uri="{FF2B5EF4-FFF2-40B4-BE49-F238E27FC236}">
                <a16:creationId xmlns:a16="http://schemas.microsoft.com/office/drawing/2014/main" id="{AE1CECEA-E9F4-4F89-A73F-783F90654AC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2CB548B-6835-4616-B97F-F11E3057030A}"/>
              </a:ext>
            </a:extLst>
          </p:cNvPr>
          <p:cNvSpPr>
            <a:spLocks noGrp="1"/>
          </p:cNvSpPr>
          <p:nvPr>
            <p:ph type="sldNum" sz="quarter" idx="12"/>
          </p:nvPr>
        </p:nvSpPr>
        <p:spPr/>
        <p:txBody>
          <a:bodyPr/>
          <a:lstStyle/>
          <a:p>
            <a:fld id="{63030FE3-3666-46CF-9F57-4135A3CC8312}" type="slidenum">
              <a:rPr lang="en-GB" smtClean="0"/>
              <a:t>‹#›</a:t>
            </a:fld>
            <a:endParaRPr lang="en-GB"/>
          </a:p>
        </p:txBody>
      </p:sp>
    </p:spTree>
    <p:extLst>
      <p:ext uri="{BB962C8B-B14F-4D97-AF65-F5344CB8AC3E}">
        <p14:creationId xmlns:p14="http://schemas.microsoft.com/office/powerpoint/2010/main" val="19254734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ABDD938-F317-461A-95B6-33AE0A72DA1F}"/>
              </a:ext>
            </a:extLst>
          </p:cNvPr>
          <p:cNvSpPr>
            <a:spLocks noGrp="1"/>
          </p:cNvSpPr>
          <p:nvPr>
            <p:ph type="title"/>
          </p:nvPr>
        </p:nvSpPr>
        <p:spPr>
          <a:xfrm>
            <a:off x="838202"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AB4C6F8-F8D8-4B58-81EA-18C904170F48}"/>
              </a:ext>
            </a:extLst>
          </p:cNvPr>
          <p:cNvSpPr>
            <a:spLocks noGrp="1"/>
          </p:cNvSpPr>
          <p:nvPr>
            <p:ph type="body" idx="1"/>
          </p:nvPr>
        </p:nvSpPr>
        <p:spPr>
          <a:xfrm>
            <a:off x="838202"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6071250-9900-44C2-B70E-5A7F711759FA}"/>
              </a:ext>
            </a:extLst>
          </p:cNvPr>
          <p:cNvSpPr>
            <a:spLocks noGrp="1"/>
          </p:cNvSpPr>
          <p:nvPr>
            <p:ph type="dt" sz="half" idx="2"/>
          </p:nvPr>
        </p:nvSpPr>
        <p:spPr>
          <a:xfrm>
            <a:off x="838201"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52152A-A589-4D5C-8216-002FD7AC4843}" type="datetimeFigureOut">
              <a:rPr lang="en-GB" smtClean="0"/>
              <a:t>24/09/2021</a:t>
            </a:fld>
            <a:endParaRPr lang="en-GB"/>
          </a:p>
        </p:txBody>
      </p:sp>
      <p:sp>
        <p:nvSpPr>
          <p:cNvPr id="5" name="Footer Placeholder 4">
            <a:extLst>
              <a:ext uri="{FF2B5EF4-FFF2-40B4-BE49-F238E27FC236}">
                <a16:creationId xmlns:a16="http://schemas.microsoft.com/office/drawing/2014/main" id="{E6D45BDF-B7EA-44D1-A11D-02897EF4D8C3}"/>
              </a:ext>
            </a:extLst>
          </p:cNvPr>
          <p:cNvSpPr>
            <a:spLocks noGrp="1"/>
          </p:cNvSpPr>
          <p:nvPr>
            <p:ph type="ftr" sz="quarter" idx="3"/>
          </p:nvPr>
        </p:nvSpPr>
        <p:spPr>
          <a:xfrm>
            <a:off x="4038602"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E313429D-3F30-4905-9266-0D7DC5D61F18}"/>
              </a:ext>
            </a:extLst>
          </p:cNvPr>
          <p:cNvSpPr>
            <a:spLocks noGrp="1"/>
          </p:cNvSpPr>
          <p:nvPr>
            <p:ph type="sldNum" sz="quarter" idx="4"/>
          </p:nvPr>
        </p:nvSpPr>
        <p:spPr>
          <a:xfrm>
            <a:off x="8610601"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030FE3-3666-46CF-9F57-4135A3CC8312}" type="slidenum">
              <a:rPr lang="en-GB" smtClean="0"/>
              <a:t>‹#›</a:t>
            </a:fld>
            <a:endParaRPr lang="en-GB"/>
          </a:p>
        </p:txBody>
      </p:sp>
    </p:spTree>
    <p:extLst>
      <p:ext uri="{BB962C8B-B14F-4D97-AF65-F5344CB8AC3E}">
        <p14:creationId xmlns:p14="http://schemas.microsoft.com/office/powerpoint/2010/main" val="22084391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11"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3" indent="-228603" algn="l" defTabSz="914411"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8" indent="-228603" algn="l" defTabSz="914411"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14" indent="-228603" algn="l" defTabSz="914411"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20" indent="-228603" algn="l" defTabSz="91441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26" indent="-228603" algn="l" defTabSz="91441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32" indent="-228603" algn="l" defTabSz="91441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37" indent="-228603" algn="l" defTabSz="91441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43" indent="-228603" algn="l" defTabSz="91441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48" indent="-228603" algn="l" defTabSz="91441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11" rtl="0" eaLnBrk="1" latinLnBrk="0" hangingPunct="1">
        <a:defRPr sz="1800" kern="1200">
          <a:solidFill>
            <a:schemeClr val="tx1"/>
          </a:solidFill>
          <a:latin typeface="+mn-lt"/>
          <a:ea typeface="+mn-ea"/>
          <a:cs typeface="+mn-cs"/>
        </a:defRPr>
      </a:lvl1pPr>
      <a:lvl2pPr marL="457206" algn="l" defTabSz="914411" rtl="0" eaLnBrk="1" latinLnBrk="0" hangingPunct="1">
        <a:defRPr sz="1800" kern="1200">
          <a:solidFill>
            <a:schemeClr val="tx1"/>
          </a:solidFill>
          <a:latin typeface="+mn-lt"/>
          <a:ea typeface="+mn-ea"/>
          <a:cs typeface="+mn-cs"/>
        </a:defRPr>
      </a:lvl2pPr>
      <a:lvl3pPr marL="914411" algn="l" defTabSz="914411" rtl="0" eaLnBrk="1" latinLnBrk="0" hangingPunct="1">
        <a:defRPr sz="1800" kern="1200">
          <a:solidFill>
            <a:schemeClr val="tx1"/>
          </a:solidFill>
          <a:latin typeface="+mn-lt"/>
          <a:ea typeface="+mn-ea"/>
          <a:cs typeface="+mn-cs"/>
        </a:defRPr>
      </a:lvl3pPr>
      <a:lvl4pPr marL="1371617" algn="l" defTabSz="914411" rtl="0" eaLnBrk="1" latinLnBrk="0" hangingPunct="1">
        <a:defRPr sz="1800" kern="1200">
          <a:solidFill>
            <a:schemeClr val="tx1"/>
          </a:solidFill>
          <a:latin typeface="+mn-lt"/>
          <a:ea typeface="+mn-ea"/>
          <a:cs typeface="+mn-cs"/>
        </a:defRPr>
      </a:lvl4pPr>
      <a:lvl5pPr marL="1828823" algn="l" defTabSz="914411" rtl="0" eaLnBrk="1" latinLnBrk="0" hangingPunct="1">
        <a:defRPr sz="1800" kern="1200">
          <a:solidFill>
            <a:schemeClr val="tx1"/>
          </a:solidFill>
          <a:latin typeface="+mn-lt"/>
          <a:ea typeface="+mn-ea"/>
          <a:cs typeface="+mn-cs"/>
        </a:defRPr>
      </a:lvl5pPr>
      <a:lvl6pPr marL="2286029" algn="l" defTabSz="914411" rtl="0" eaLnBrk="1" latinLnBrk="0" hangingPunct="1">
        <a:defRPr sz="1800" kern="1200">
          <a:solidFill>
            <a:schemeClr val="tx1"/>
          </a:solidFill>
          <a:latin typeface="+mn-lt"/>
          <a:ea typeface="+mn-ea"/>
          <a:cs typeface="+mn-cs"/>
        </a:defRPr>
      </a:lvl6pPr>
      <a:lvl7pPr marL="2743234" algn="l" defTabSz="914411" rtl="0" eaLnBrk="1" latinLnBrk="0" hangingPunct="1">
        <a:defRPr sz="1800" kern="1200">
          <a:solidFill>
            <a:schemeClr val="tx1"/>
          </a:solidFill>
          <a:latin typeface="+mn-lt"/>
          <a:ea typeface="+mn-ea"/>
          <a:cs typeface="+mn-cs"/>
        </a:defRPr>
      </a:lvl7pPr>
      <a:lvl8pPr marL="3200440" algn="l" defTabSz="914411" rtl="0" eaLnBrk="1" latinLnBrk="0" hangingPunct="1">
        <a:defRPr sz="1800" kern="1200">
          <a:solidFill>
            <a:schemeClr val="tx1"/>
          </a:solidFill>
          <a:latin typeface="+mn-lt"/>
          <a:ea typeface="+mn-ea"/>
          <a:cs typeface="+mn-cs"/>
        </a:defRPr>
      </a:lvl8pPr>
      <a:lvl9pPr marL="3657646" algn="l" defTabSz="914411"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9545E5DB-2BF6-4736-8E93-90CF74FDB18C}"/>
              </a:ext>
            </a:extLst>
          </p:cNvPr>
          <p:cNvPicPr>
            <a:picLocks noChangeAspect="1"/>
          </p:cNvPicPr>
          <p:nvPr/>
        </p:nvPicPr>
        <p:blipFill>
          <a:blip r:embed="rId2"/>
          <a:stretch>
            <a:fillRect/>
          </a:stretch>
        </p:blipFill>
        <p:spPr>
          <a:xfrm>
            <a:off x="2599387" y="502758"/>
            <a:ext cx="6588157" cy="6355242"/>
          </a:xfrm>
          <a:prstGeom prst="rect">
            <a:avLst/>
          </a:prstGeom>
        </p:spPr>
      </p:pic>
      <p:sp>
        <p:nvSpPr>
          <p:cNvPr id="18" name="Title 1">
            <a:extLst>
              <a:ext uri="{FF2B5EF4-FFF2-40B4-BE49-F238E27FC236}">
                <a16:creationId xmlns:a16="http://schemas.microsoft.com/office/drawing/2014/main" id="{3B3FB1DD-C400-429B-A297-ADC6D97F54C1}"/>
              </a:ext>
            </a:extLst>
          </p:cNvPr>
          <p:cNvSpPr>
            <a:spLocks noGrp="1"/>
          </p:cNvSpPr>
          <p:nvPr>
            <p:ph type="title"/>
          </p:nvPr>
        </p:nvSpPr>
        <p:spPr>
          <a:xfrm>
            <a:off x="76200" y="163712"/>
            <a:ext cx="12039600" cy="339046"/>
          </a:xfrm>
        </p:spPr>
        <p:txBody>
          <a:bodyPr>
            <a:noAutofit/>
          </a:bodyPr>
          <a:lstStyle/>
          <a:p>
            <a:r>
              <a:rPr lang="en-GB" sz="1400" b="1" dirty="0">
                <a:latin typeface="+mn-lt"/>
              </a:rPr>
              <a:t>Supplementary figure S1</a:t>
            </a:r>
            <a:r>
              <a:rPr lang="en-GB" sz="1400" dirty="0">
                <a:latin typeface="+mn-lt"/>
              </a:rPr>
              <a:t>. Cross-correlation between behavioural and hormonal traits. Pearson correlation coefficients are shown for all pairs of traits for each session. Top triangular elements of each matrix refer to data from the control group (CG), whereas the lower triangular elements refer to data from the fathers group (PG). P values for each coefficient were calculated, and those with p &gt; 0.001 were zeroed out. </a:t>
            </a:r>
          </a:p>
        </p:txBody>
      </p:sp>
    </p:spTree>
    <p:extLst>
      <p:ext uri="{BB962C8B-B14F-4D97-AF65-F5344CB8AC3E}">
        <p14:creationId xmlns:p14="http://schemas.microsoft.com/office/powerpoint/2010/main" val="23712662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47A62DD8-B503-47FF-B967-70C2785E9CA8}"/>
              </a:ext>
            </a:extLst>
          </p:cNvPr>
          <p:cNvGraphicFramePr>
            <a:graphicFrameLocks noGrp="1"/>
          </p:cNvGraphicFramePr>
          <p:nvPr>
            <p:extLst>
              <p:ext uri="{D42A27DB-BD31-4B8C-83A1-F6EECF244321}">
                <p14:modId xmlns:p14="http://schemas.microsoft.com/office/powerpoint/2010/main" val="2421363880"/>
              </p:ext>
            </p:extLst>
          </p:nvPr>
        </p:nvGraphicFramePr>
        <p:xfrm>
          <a:off x="1222651" y="2021253"/>
          <a:ext cx="9390786" cy="4523923"/>
        </p:xfrm>
        <a:graphic>
          <a:graphicData uri="http://schemas.openxmlformats.org/drawingml/2006/table">
            <a:tbl>
              <a:tblPr/>
              <a:tblGrid>
                <a:gridCol w="1091446">
                  <a:extLst>
                    <a:ext uri="{9D8B030D-6E8A-4147-A177-3AD203B41FA5}">
                      <a16:colId xmlns:a16="http://schemas.microsoft.com/office/drawing/2014/main" val="4206057934"/>
                    </a:ext>
                  </a:extLst>
                </a:gridCol>
                <a:gridCol w="597030">
                  <a:extLst>
                    <a:ext uri="{9D8B030D-6E8A-4147-A177-3AD203B41FA5}">
                      <a16:colId xmlns:a16="http://schemas.microsoft.com/office/drawing/2014/main" val="2876150858"/>
                    </a:ext>
                  </a:extLst>
                </a:gridCol>
                <a:gridCol w="597030">
                  <a:extLst>
                    <a:ext uri="{9D8B030D-6E8A-4147-A177-3AD203B41FA5}">
                      <a16:colId xmlns:a16="http://schemas.microsoft.com/office/drawing/2014/main" val="1020102087"/>
                    </a:ext>
                  </a:extLst>
                </a:gridCol>
                <a:gridCol w="597030">
                  <a:extLst>
                    <a:ext uri="{9D8B030D-6E8A-4147-A177-3AD203B41FA5}">
                      <a16:colId xmlns:a16="http://schemas.microsoft.com/office/drawing/2014/main" val="2668459266"/>
                    </a:ext>
                  </a:extLst>
                </a:gridCol>
                <a:gridCol w="199010">
                  <a:extLst>
                    <a:ext uri="{9D8B030D-6E8A-4147-A177-3AD203B41FA5}">
                      <a16:colId xmlns:a16="http://schemas.microsoft.com/office/drawing/2014/main" val="662083793"/>
                    </a:ext>
                  </a:extLst>
                </a:gridCol>
                <a:gridCol w="1240704">
                  <a:extLst>
                    <a:ext uri="{9D8B030D-6E8A-4147-A177-3AD203B41FA5}">
                      <a16:colId xmlns:a16="http://schemas.microsoft.com/office/drawing/2014/main" val="1676393405"/>
                    </a:ext>
                  </a:extLst>
                </a:gridCol>
                <a:gridCol w="597030">
                  <a:extLst>
                    <a:ext uri="{9D8B030D-6E8A-4147-A177-3AD203B41FA5}">
                      <a16:colId xmlns:a16="http://schemas.microsoft.com/office/drawing/2014/main" val="2555449729"/>
                    </a:ext>
                  </a:extLst>
                </a:gridCol>
                <a:gridCol w="597030">
                  <a:extLst>
                    <a:ext uri="{9D8B030D-6E8A-4147-A177-3AD203B41FA5}">
                      <a16:colId xmlns:a16="http://schemas.microsoft.com/office/drawing/2014/main" val="2200414349"/>
                    </a:ext>
                  </a:extLst>
                </a:gridCol>
                <a:gridCol w="597030">
                  <a:extLst>
                    <a:ext uri="{9D8B030D-6E8A-4147-A177-3AD203B41FA5}">
                      <a16:colId xmlns:a16="http://schemas.microsoft.com/office/drawing/2014/main" val="1999867442"/>
                    </a:ext>
                  </a:extLst>
                </a:gridCol>
                <a:gridCol w="236324">
                  <a:extLst>
                    <a:ext uri="{9D8B030D-6E8A-4147-A177-3AD203B41FA5}">
                      <a16:colId xmlns:a16="http://schemas.microsoft.com/office/drawing/2014/main" val="2578472351"/>
                    </a:ext>
                  </a:extLst>
                </a:gridCol>
                <a:gridCol w="1250032">
                  <a:extLst>
                    <a:ext uri="{9D8B030D-6E8A-4147-A177-3AD203B41FA5}">
                      <a16:colId xmlns:a16="http://schemas.microsoft.com/office/drawing/2014/main" val="335907759"/>
                    </a:ext>
                  </a:extLst>
                </a:gridCol>
                <a:gridCol w="597030">
                  <a:extLst>
                    <a:ext uri="{9D8B030D-6E8A-4147-A177-3AD203B41FA5}">
                      <a16:colId xmlns:a16="http://schemas.microsoft.com/office/drawing/2014/main" val="2826797925"/>
                    </a:ext>
                  </a:extLst>
                </a:gridCol>
                <a:gridCol w="597030">
                  <a:extLst>
                    <a:ext uri="{9D8B030D-6E8A-4147-A177-3AD203B41FA5}">
                      <a16:colId xmlns:a16="http://schemas.microsoft.com/office/drawing/2014/main" val="699559901"/>
                    </a:ext>
                  </a:extLst>
                </a:gridCol>
                <a:gridCol w="597030">
                  <a:extLst>
                    <a:ext uri="{9D8B030D-6E8A-4147-A177-3AD203B41FA5}">
                      <a16:colId xmlns:a16="http://schemas.microsoft.com/office/drawing/2014/main" val="2953167280"/>
                    </a:ext>
                  </a:extLst>
                </a:gridCol>
              </a:tblGrid>
              <a:tr h="145933">
                <a:tc gridSpan="4">
                  <a:txBody>
                    <a:bodyPr/>
                    <a:lstStyle/>
                    <a:p>
                      <a:pPr algn="l" fontAlgn="t"/>
                      <a:r>
                        <a:rPr lang="en-GB" sz="900" b="1" i="0" u="none" strike="noStrike" dirty="0">
                          <a:solidFill>
                            <a:srgbClr val="000000"/>
                          </a:solidFill>
                          <a:effectLst/>
                          <a:latin typeface="Calibri" panose="020F0502020204030204" pitchFamily="34" charset="0"/>
                        </a:rPr>
                        <a:t>Cluster 1 - Voxels in cluster: 617 -Peak at (-45 -76 -7)</a:t>
                      </a:r>
                    </a:p>
                  </a:txBody>
                  <a:tcPr marL="8773" marR="8773" marT="8773" marB="0">
                    <a:lnL>
                      <a:noFill/>
                    </a:lnL>
                    <a:lnR>
                      <a:noFill/>
                    </a:lnR>
                    <a:lnT w="12700" cap="flat" cmpd="sng" algn="ctr">
                      <a:solidFill>
                        <a:schemeClr val="tx1"/>
                      </a:solidFill>
                      <a:prstDash val="solid"/>
                      <a:round/>
                      <a:headEnd type="none" w="med" len="med"/>
                      <a:tailEnd type="none" w="med" len="med"/>
                    </a:lnT>
                    <a:lnB>
                      <a:noFill/>
                    </a:lnB>
                  </a:tcP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w="12700" cap="flat" cmpd="sng" algn="ctr">
                      <a:solidFill>
                        <a:schemeClr val="tx1"/>
                      </a:solidFill>
                      <a:prstDash val="solid"/>
                      <a:round/>
                      <a:headEnd type="none" w="med" len="med"/>
                      <a:tailEnd type="none" w="med" len="med"/>
                    </a:lnT>
                    <a:lnB>
                      <a:noFill/>
                    </a:lnB>
                  </a:tcPr>
                </a:tc>
                <a:tc gridSpan="3">
                  <a:txBody>
                    <a:bodyPr/>
                    <a:lstStyle/>
                    <a:p>
                      <a:pPr algn="l" fontAlgn="t"/>
                      <a:r>
                        <a:rPr lang="en-GB" sz="900" b="1" i="0" u="none" strike="noStrike">
                          <a:solidFill>
                            <a:srgbClr val="000000"/>
                          </a:solidFill>
                          <a:effectLst/>
                          <a:latin typeface="Calibri" panose="020F0502020204030204" pitchFamily="34" charset="0"/>
                        </a:rPr>
                        <a:t>Cluster 4 - Voxels in cluster: 58 -Peak at (-39 -1 56)</a:t>
                      </a:r>
                    </a:p>
                  </a:txBody>
                  <a:tcPr marL="8773" marR="8773" marT="8773" marB="0">
                    <a:lnL>
                      <a:noFill/>
                    </a:lnL>
                    <a:lnR>
                      <a:noFill/>
                    </a:lnR>
                    <a:lnT w="12700" cap="flat" cmpd="sng" algn="ctr">
                      <a:solidFill>
                        <a:schemeClr val="tx1"/>
                      </a:solidFill>
                      <a:prstDash val="solid"/>
                      <a:round/>
                      <a:headEnd type="none" w="med" len="med"/>
                      <a:tailEnd type="none" w="med" len="med"/>
                    </a:lnT>
                    <a:lnB>
                      <a:noFill/>
                    </a:lnB>
                  </a:tcPr>
                </a:tc>
                <a:tc hMerge="1">
                  <a:txBody>
                    <a:bodyPr/>
                    <a:lstStyle/>
                    <a:p>
                      <a:endParaRPr lang="en-GB"/>
                    </a:p>
                  </a:txBody>
                  <a:tcPr/>
                </a:tc>
                <a:tc hMerge="1">
                  <a:txBody>
                    <a:bodyPr/>
                    <a:lstStyle/>
                    <a:p>
                      <a:endParaRPr lang="en-GB"/>
                    </a:p>
                  </a:txBody>
                  <a:tcPr/>
                </a:tc>
                <a:tc>
                  <a:txBody>
                    <a:bodyPr/>
                    <a:lstStyle/>
                    <a:p>
                      <a:pPr algn="l" fontAlgn="t"/>
                      <a:endParaRPr lang="en-GB" sz="900" b="0" i="0" u="none" strike="noStrike" dirty="0">
                        <a:solidFill>
                          <a:srgbClr val="000000"/>
                        </a:solidFill>
                        <a:effectLst/>
                        <a:latin typeface="Calibri" panose="020F0502020204030204" pitchFamily="34" charset="0"/>
                      </a:endParaRPr>
                    </a:p>
                  </a:txBody>
                  <a:tcPr marL="8773" marR="8773" marT="8773" marB="0">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t"/>
                      <a:endParaRPr lang="en-GB" sz="900" b="0" i="0" u="none" strike="noStrike" dirty="0">
                        <a:solidFill>
                          <a:srgbClr val="000000"/>
                        </a:solidFill>
                        <a:effectLst/>
                        <a:latin typeface="Calibri" panose="020F0502020204030204" pitchFamily="34" charset="0"/>
                      </a:endParaRPr>
                    </a:p>
                  </a:txBody>
                  <a:tcPr marL="8773" marR="8773" marT="8773" marB="0">
                    <a:lnL>
                      <a:noFill/>
                    </a:lnL>
                    <a:lnR>
                      <a:noFill/>
                    </a:lnR>
                    <a:lnT w="12700" cap="flat" cmpd="sng" algn="ctr">
                      <a:solidFill>
                        <a:schemeClr val="tx1"/>
                      </a:solidFill>
                      <a:prstDash val="solid"/>
                      <a:round/>
                      <a:headEnd type="none" w="med" len="med"/>
                      <a:tailEnd type="none" w="med" len="med"/>
                    </a:lnT>
                    <a:lnB>
                      <a:noFill/>
                    </a:lnB>
                  </a:tcPr>
                </a:tc>
                <a:tc gridSpan="3">
                  <a:txBody>
                    <a:bodyPr/>
                    <a:lstStyle/>
                    <a:p>
                      <a:pPr algn="l" fontAlgn="t"/>
                      <a:r>
                        <a:rPr lang="en-GB" sz="900" b="1" i="0" u="none" strike="noStrike" dirty="0">
                          <a:solidFill>
                            <a:srgbClr val="000000"/>
                          </a:solidFill>
                          <a:effectLst/>
                          <a:latin typeface="Calibri" panose="020F0502020204030204" pitchFamily="34" charset="0"/>
                        </a:rPr>
                        <a:t>Cluster 9 - Voxels in cluster: 59 -Peak at (-9 59 20)</a:t>
                      </a:r>
                    </a:p>
                  </a:txBody>
                  <a:tcPr marL="8773" marR="8773" marT="8773" marB="0">
                    <a:lnL>
                      <a:noFill/>
                    </a:lnL>
                    <a:lnR>
                      <a:noFill/>
                    </a:lnR>
                    <a:lnT w="12700" cap="flat" cmpd="sng" algn="ctr">
                      <a:solidFill>
                        <a:schemeClr val="tx1"/>
                      </a:solidFill>
                      <a:prstDash val="solid"/>
                      <a:round/>
                      <a:headEnd type="none" w="med" len="med"/>
                      <a:tailEnd type="none" w="med" len="med"/>
                    </a:lnT>
                    <a:lnB>
                      <a:noFill/>
                    </a:lnB>
                  </a:tcPr>
                </a:tc>
                <a:tc hMerge="1">
                  <a:txBody>
                    <a:bodyPr/>
                    <a:lstStyle/>
                    <a:p>
                      <a:endParaRPr lang="en-GB"/>
                    </a:p>
                  </a:txBody>
                  <a:tcPr/>
                </a:tc>
                <a:tc hMerge="1">
                  <a:txBody>
                    <a:bodyPr/>
                    <a:lstStyle/>
                    <a:p>
                      <a:endParaRPr lang="en-GB"/>
                    </a:p>
                  </a:txBody>
                  <a:tcPr/>
                </a:tc>
                <a:tc>
                  <a:txBody>
                    <a:bodyPr/>
                    <a:lstStyle/>
                    <a:p>
                      <a:pPr algn="l" fontAlgn="t"/>
                      <a:endParaRPr lang="en-GB" sz="900" b="0" i="0" u="none" strike="noStrike" dirty="0">
                        <a:solidFill>
                          <a:srgbClr val="000000"/>
                        </a:solidFill>
                        <a:effectLst/>
                        <a:latin typeface="Calibri" panose="020F0502020204030204" pitchFamily="34" charset="0"/>
                      </a:endParaRPr>
                    </a:p>
                  </a:txBody>
                  <a:tcPr marL="8773" marR="8773" marT="8773" marB="0">
                    <a:lnL>
                      <a:noFill/>
                    </a:lnL>
                    <a:lnR>
                      <a:noFill/>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3915688273"/>
                  </a:ext>
                </a:extLst>
              </a:tr>
              <a:tr h="145933">
                <a:tc gridSpan="4">
                  <a:txBody>
                    <a:bodyPr/>
                    <a:lstStyle/>
                    <a:p>
                      <a:pPr algn="l" fontAlgn="t"/>
                      <a:r>
                        <a:rPr lang="de-DE" sz="900" b="0" i="0" u="none" strike="noStrike" dirty="0">
                          <a:solidFill>
                            <a:srgbClr val="000000"/>
                          </a:solidFill>
                          <a:effectLst/>
                          <a:latin typeface="Calibri" panose="020F0502020204030204" pitchFamily="34" charset="0"/>
                        </a:rPr>
                        <a:t>Peak T: 11.7101     Mean T: 5.0822     Std T: 1.479</a:t>
                      </a:r>
                    </a:p>
                  </a:txBody>
                  <a:tcPr marL="8773" marR="8773" marT="8773" marB="0">
                    <a:lnL>
                      <a:noFill/>
                    </a:lnL>
                    <a:lnR>
                      <a:noFill/>
                    </a:lnR>
                    <a:lnT>
                      <a:noFill/>
                    </a:lnT>
                    <a:lnB>
                      <a:noFill/>
                    </a:lnB>
                  </a:tcP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algn="l" fontAlgn="t"/>
                      <a:endParaRPr lang="en-GB" sz="900" b="0" i="0" u="none" strike="noStrike" dirty="0">
                        <a:solidFill>
                          <a:srgbClr val="000000"/>
                        </a:solidFill>
                        <a:effectLst/>
                        <a:latin typeface="Calibri" panose="020F0502020204030204" pitchFamily="34" charset="0"/>
                      </a:endParaRPr>
                    </a:p>
                  </a:txBody>
                  <a:tcPr marL="8773" marR="8773" marT="8773" marB="0">
                    <a:lnL>
                      <a:noFill/>
                    </a:lnL>
                    <a:lnR>
                      <a:noFill/>
                    </a:lnR>
                    <a:lnT>
                      <a:noFill/>
                    </a:lnT>
                    <a:lnB>
                      <a:noFill/>
                    </a:lnB>
                  </a:tcPr>
                </a:tc>
                <a:tc gridSpan="4">
                  <a:txBody>
                    <a:bodyPr/>
                    <a:lstStyle/>
                    <a:p>
                      <a:pPr algn="l" fontAlgn="t"/>
                      <a:r>
                        <a:rPr lang="de-DE" sz="900" b="0" i="0" u="none" strike="noStrike" dirty="0">
                          <a:solidFill>
                            <a:srgbClr val="000000"/>
                          </a:solidFill>
                          <a:effectLst/>
                          <a:latin typeface="Calibri" panose="020F0502020204030204" pitchFamily="34" charset="0"/>
                        </a:rPr>
                        <a:t>Peak T: 6.1601     Mean T: 3.9683     Std T: 0.6023</a:t>
                      </a:r>
                    </a:p>
                  </a:txBody>
                  <a:tcPr marL="8773" marR="8773" marT="8773" marB="0">
                    <a:lnL>
                      <a:noFill/>
                    </a:lnL>
                    <a:lnR>
                      <a:noFill/>
                    </a:lnR>
                    <a:lnT>
                      <a:noFill/>
                    </a:lnT>
                    <a:lnB>
                      <a:noFill/>
                    </a:lnB>
                  </a:tcP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gridSpan="4">
                  <a:txBody>
                    <a:bodyPr/>
                    <a:lstStyle/>
                    <a:p>
                      <a:pPr algn="l" fontAlgn="t"/>
                      <a:r>
                        <a:rPr lang="de-DE" sz="900" b="0" i="0" u="none" strike="noStrike">
                          <a:solidFill>
                            <a:srgbClr val="000000"/>
                          </a:solidFill>
                          <a:effectLst/>
                          <a:latin typeface="Calibri" panose="020F0502020204030204" pitchFamily="34" charset="0"/>
                        </a:rPr>
                        <a:t>Peak T: 4.9413     Mean T: 3.7067     Std T: 0.4089</a:t>
                      </a:r>
                    </a:p>
                  </a:txBody>
                  <a:tcPr marL="8773" marR="8773" marT="8773" marB="0">
                    <a:lnL>
                      <a:noFill/>
                    </a:lnL>
                    <a:lnR>
                      <a:noFill/>
                    </a:lnR>
                    <a:lnT>
                      <a:noFill/>
                    </a:lnT>
                    <a:lnB>
                      <a:noFill/>
                    </a:lnB>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843071143"/>
                  </a:ext>
                </a:extLst>
              </a:tr>
              <a:tr h="145933">
                <a:tc>
                  <a:txBody>
                    <a:bodyPr/>
                    <a:lstStyle/>
                    <a:p>
                      <a:pPr algn="l" fontAlgn="t"/>
                      <a:r>
                        <a:rPr lang="en-GB" sz="900" b="0" i="0" u="none" strike="noStrike">
                          <a:solidFill>
                            <a:srgbClr val="000000"/>
                          </a:solidFill>
                          <a:effectLst/>
                          <a:latin typeface="Calibri" panose="020F0502020204030204" pitchFamily="34" charset="0"/>
                        </a:rPr>
                        <a:t>Region</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Voxels</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  Mean T</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  STD of T  </a:t>
                      </a: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Region</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Voxels</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  Mean T</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  STD of T  </a:t>
                      </a: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Region</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Voxels</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  Mean T</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  STD of T  </a:t>
                      </a:r>
                    </a:p>
                  </a:txBody>
                  <a:tcPr marL="8773" marR="8773" marT="8773" marB="0">
                    <a:lnL>
                      <a:noFill/>
                    </a:lnL>
                    <a:lnR>
                      <a:noFill/>
                    </a:lnR>
                    <a:lnT>
                      <a:noFill/>
                    </a:lnT>
                    <a:lnB>
                      <a:noFill/>
                    </a:lnB>
                  </a:tcPr>
                </a:tc>
                <a:extLst>
                  <a:ext uri="{0D108BD9-81ED-4DB2-BD59-A6C34878D82A}">
                    <a16:rowId xmlns:a16="http://schemas.microsoft.com/office/drawing/2014/main" val="2831117528"/>
                  </a:ext>
                </a:extLst>
              </a:tr>
              <a:tr h="145933">
                <a:tc>
                  <a:txBody>
                    <a:bodyPr/>
                    <a:lstStyle/>
                    <a:p>
                      <a:pPr algn="l" fontAlgn="t"/>
                      <a:r>
                        <a:rPr lang="en-GB" sz="900" b="0" i="0" u="none" strike="noStrike">
                          <a:solidFill>
                            <a:srgbClr val="000000"/>
                          </a:solidFill>
                          <a:effectLst/>
                          <a:latin typeface="Calibri" panose="020F0502020204030204" pitchFamily="34" charset="0"/>
                        </a:rPr>
                        <a:t>Temporal_Mid_L</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253</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5.119</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1.4054</a:t>
                      </a: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Precentral_L</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57</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3.9812</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0.5995</a:t>
                      </a: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Frontal_Sup_Medial_L</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51</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3.7248</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0.4211</a:t>
                      </a:r>
                    </a:p>
                  </a:txBody>
                  <a:tcPr marL="8773" marR="8773" marT="8773" marB="0">
                    <a:lnL>
                      <a:noFill/>
                    </a:lnL>
                    <a:lnR>
                      <a:noFill/>
                    </a:lnR>
                    <a:lnT>
                      <a:noFill/>
                    </a:lnT>
                    <a:lnB>
                      <a:noFill/>
                    </a:lnB>
                  </a:tcPr>
                </a:tc>
                <a:extLst>
                  <a:ext uri="{0D108BD9-81ED-4DB2-BD59-A6C34878D82A}">
                    <a16:rowId xmlns:a16="http://schemas.microsoft.com/office/drawing/2014/main" val="1510972497"/>
                  </a:ext>
                </a:extLst>
              </a:tr>
              <a:tr h="145933">
                <a:tc>
                  <a:txBody>
                    <a:bodyPr/>
                    <a:lstStyle/>
                    <a:p>
                      <a:pPr algn="l" fontAlgn="t"/>
                      <a:r>
                        <a:rPr lang="en-GB" sz="900" b="0" i="0" u="none" strike="noStrike">
                          <a:solidFill>
                            <a:srgbClr val="000000"/>
                          </a:solidFill>
                          <a:effectLst/>
                          <a:latin typeface="Calibri" panose="020F0502020204030204" pitchFamily="34" charset="0"/>
                        </a:rPr>
                        <a:t>Temporal_Sup_L</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97</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4.5175</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0.8388</a:t>
                      </a: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Frontal_Sup_L</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8</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3.5915</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0.3185</a:t>
                      </a:r>
                    </a:p>
                  </a:txBody>
                  <a:tcPr marL="8773" marR="8773" marT="8773" marB="0">
                    <a:lnL>
                      <a:noFill/>
                    </a:lnL>
                    <a:lnR>
                      <a:noFill/>
                    </a:lnR>
                    <a:lnT>
                      <a:noFill/>
                    </a:lnT>
                    <a:lnB>
                      <a:noFill/>
                    </a:lnB>
                  </a:tcPr>
                </a:tc>
                <a:extLst>
                  <a:ext uri="{0D108BD9-81ED-4DB2-BD59-A6C34878D82A}">
                    <a16:rowId xmlns:a16="http://schemas.microsoft.com/office/drawing/2014/main" val="2873675133"/>
                  </a:ext>
                </a:extLst>
              </a:tr>
              <a:tr h="145933">
                <a:tc>
                  <a:txBody>
                    <a:bodyPr/>
                    <a:lstStyle/>
                    <a:p>
                      <a:pPr algn="l" fontAlgn="t"/>
                      <a:r>
                        <a:rPr lang="en-GB" sz="900" b="0" i="0" u="none" strike="noStrike" dirty="0" err="1">
                          <a:solidFill>
                            <a:srgbClr val="000000"/>
                          </a:solidFill>
                          <a:effectLst/>
                          <a:latin typeface="Calibri" panose="020F0502020204030204" pitchFamily="34" charset="0"/>
                        </a:rPr>
                        <a:t>SupraMarginal_L</a:t>
                      </a:r>
                      <a:endParaRPr lang="en-GB" sz="900" b="0" i="0" u="none" strike="noStrike" dirty="0">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92</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4.4658</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0.9506</a:t>
                      </a: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gridSpan="3">
                  <a:txBody>
                    <a:bodyPr/>
                    <a:lstStyle/>
                    <a:p>
                      <a:pPr algn="l" fontAlgn="t"/>
                      <a:r>
                        <a:rPr lang="en-GB" sz="900" b="1" i="0" u="none" strike="noStrike">
                          <a:solidFill>
                            <a:srgbClr val="000000"/>
                          </a:solidFill>
                          <a:effectLst/>
                          <a:latin typeface="Calibri" panose="020F0502020204030204" pitchFamily="34" charset="0"/>
                        </a:rPr>
                        <a:t>Cluster 5 - Voxels in cluster: 72 -Peak at (48 5 50)</a:t>
                      </a:r>
                    </a:p>
                  </a:txBody>
                  <a:tcPr marL="8773" marR="8773" marT="8773" marB="0">
                    <a:lnL>
                      <a:noFill/>
                    </a:lnL>
                    <a:lnR>
                      <a:noFill/>
                    </a:lnR>
                    <a:lnT>
                      <a:noFill/>
                    </a:lnT>
                    <a:lnB>
                      <a:noFill/>
                    </a:lnB>
                  </a:tcPr>
                </a:tc>
                <a:tc hMerge="1">
                  <a:txBody>
                    <a:bodyPr/>
                    <a:lstStyle/>
                    <a:p>
                      <a:endParaRPr lang="en-GB"/>
                    </a:p>
                  </a:txBody>
                  <a:tcPr/>
                </a:tc>
                <a:tc hMerge="1">
                  <a:txBody>
                    <a:bodyPr/>
                    <a:lstStyle/>
                    <a:p>
                      <a:endParaRPr lang="en-GB"/>
                    </a:p>
                  </a:txBody>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extLst>
                  <a:ext uri="{0D108BD9-81ED-4DB2-BD59-A6C34878D82A}">
                    <a16:rowId xmlns:a16="http://schemas.microsoft.com/office/drawing/2014/main" val="2162899360"/>
                  </a:ext>
                </a:extLst>
              </a:tr>
              <a:tr h="145933">
                <a:tc>
                  <a:txBody>
                    <a:bodyPr/>
                    <a:lstStyle/>
                    <a:p>
                      <a:pPr algn="l" fontAlgn="t"/>
                      <a:r>
                        <a:rPr lang="en-GB" sz="900" b="0" i="0" u="none" strike="noStrike">
                          <a:solidFill>
                            <a:srgbClr val="000000"/>
                          </a:solidFill>
                          <a:effectLst/>
                          <a:latin typeface="Calibri" panose="020F0502020204030204" pitchFamily="34" charset="0"/>
                        </a:rPr>
                        <a:t>Occipital_Inf_L</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65</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6.3014</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2.0517</a:t>
                      </a: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gridSpan="4">
                  <a:txBody>
                    <a:bodyPr/>
                    <a:lstStyle/>
                    <a:p>
                      <a:pPr algn="l" fontAlgn="t"/>
                      <a:r>
                        <a:rPr lang="de-DE" sz="900" b="0" i="0" u="none" strike="noStrike">
                          <a:solidFill>
                            <a:srgbClr val="000000"/>
                          </a:solidFill>
                          <a:effectLst/>
                          <a:latin typeface="Calibri" panose="020F0502020204030204" pitchFamily="34" charset="0"/>
                        </a:rPr>
                        <a:t>Peak T: 6.0694     Mean T: 4.3537     Std T: 0.7778</a:t>
                      </a:r>
                    </a:p>
                  </a:txBody>
                  <a:tcPr marL="8773" marR="8773" marT="8773" marB="0">
                    <a:lnL>
                      <a:noFill/>
                    </a:lnL>
                    <a:lnR>
                      <a:noFill/>
                    </a:lnR>
                    <a:lnT>
                      <a:noFill/>
                    </a:lnT>
                    <a:lnB>
                      <a:noFill/>
                    </a:lnB>
                  </a:tcP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gridSpan="3">
                  <a:txBody>
                    <a:bodyPr/>
                    <a:lstStyle/>
                    <a:p>
                      <a:pPr algn="l" fontAlgn="t"/>
                      <a:r>
                        <a:rPr lang="en-GB" sz="900" b="1" i="0" u="none" strike="noStrike">
                          <a:solidFill>
                            <a:srgbClr val="000000"/>
                          </a:solidFill>
                          <a:effectLst/>
                          <a:latin typeface="Calibri" panose="020F0502020204030204" pitchFamily="34" charset="0"/>
                        </a:rPr>
                        <a:t>Cluster 10 - Voxels in cluster: 46 -Peak at (-54 11 8)</a:t>
                      </a:r>
                    </a:p>
                  </a:txBody>
                  <a:tcPr marL="8773" marR="8773" marT="8773" marB="0">
                    <a:lnL>
                      <a:noFill/>
                    </a:lnL>
                    <a:lnR>
                      <a:noFill/>
                    </a:lnR>
                    <a:lnT>
                      <a:noFill/>
                    </a:lnT>
                    <a:lnB>
                      <a:noFill/>
                    </a:lnB>
                  </a:tcPr>
                </a:tc>
                <a:tc hMerge="1">
                  <a:txBody>
                    <a:bodyPr/>
                    <a:lstStyle/>
                    <a:p>
                      <a:endParaRPr lang="en-GB"/>
                    </a:p>
                  </a:txBody>
                  <a:tcPr/>
                </a:tc>
                <a:tc hMerge="1">
                  <a:txBody>
                    <a:bodyPr/>
                    <a:lstStyle/>
                    <a:p>
                      <a:endParaRPr lang="en-GB"/>
                    </a:p>
                  </a:txBody>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extLst>
                  <a:ext uri="{0D108BD9-81ED-4DB2-BD59-A6C34878D82A}">
                    <a16:rowId xmlns:a16="http://schemas.microsoft.com/office/drawing/2014/main" val="1858435060"/>
                  </a:ext>
                </a:extLst>
              </a:tr>
              <a:tr h="145933">
                <a:tc>
                  <a:txBody>
                    <a:bodyPr/>
                    <a:lstStyle/>
                    <a:p>
                      <a:pPr algn="l" fontAlgn="t"/>
                      <a:r>
                        <a:rPr lang="en-GB" sz="900" b="0" i="0" u="none" strike="noStrike">
                          <a:solidFill>
                            <a:srgbClr val="000000"/>
                          </a:solidFill>
                          <a:effectLst/>
                          <a:latin typeface="Calibri" panose="020F0502020204030204" pitchFamily="34" charset="0"/>
                        </a:rPr>
                        <a:t>Occipital_Mid_L</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61</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6.0189</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1.5541</a:t>
                      </a: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Region</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Voxels</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  Mean T</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  STD of T  </a:t>
                      </a: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gridSpan="4">
                  <a:txBody>
                    <a:bodyPr/>
                    <a:lstStyle/>
                    <a:p>
                      <a:pPr algn="l" fontAlgn="t"/>
                      <a:r>
                        <a:rPr lang="de-DE" sz="900" b="0" i="0" u="none" strike="noStrike">
                          <a:solidFill>
                            <a:srgbClr val="000000"/>
                          </a:solidFill>
                          <a:effectLst/>
                          <a:latin typeface="Calibri" panose="020F0502020204030204" pitchFamily="34" charset="0"/>
                        </a:rPr>
                        <a:t>Peak T: 4.8087     Mean T: 3.8654     Std T: 0.4109</a:t>
                      </a:r>
                    </a:p>
                  </a:txBody>
                  <a:tcPr marL="8773" marR="8773" marT="8773" marB="0">
                    <a:lnL>
                      <a:noFill/>
                    </a:lnL>
                    <a:lnR>
                      <a:noFill/>
                    </a:lnR>
                    <a:lnT>
                      <a:noFill/>
                    </a:lnT>
                    <a:lnB>
                      <a:noFill/>
                    </a:lnB>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933584433"/>
                  </a:ext>
                </a:extLst>
              </a:tr>
              <a:tr h="145933">
                <a:tc>
                  <a:txBody>
                    <a:bodyPr/>
                    <a:lstStyle/>
                    <a:p>
                      <a:pPr algn="l" fontAlgn="t"/>
                      <a:r>
                        <a:rPr lang="en-GB" sz="900" b="0" i="0" u="none" strike="noStrike">
                          <a:solidFill>
                            <a:srgbClr val="000000"/>
                          </a:solidFill>
                          <a:effectLst/>
                          <a:latin typeface="Calibri" panose="020F0502020204030204" pitchFamily="34" charset="0"/>
                        </a:rPr>
                        <a:t>Fusiform_L</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40</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4.4823</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1.0052</a:t>
                      </a: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Precentral_R</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61</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4.4026</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0.7936</a:t>
                      </a: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Region</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Voxels</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  Mean T</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  STD of T  </a:t>
                      </a:r>
                    </a:p>
                  </a:txBody>
                  <a:tcPr marL="8773" marR="8773" marT="8773" marB="0">
                    <a:lnL>
                      <a:noFill/>
                    </a:lnL>
                    <a:lnR>
                      <a:noFill/>
                    </a:lnR>
                    <a:lnT>
                      <a:noFill/>
                    </a:lnT>
                    <a:lnB>
                      <a:noFill/>
                    </a:lnB>
                  </a:tcPr>
                </a:tc>
                <a:extLst>
                  <a:ext uri="{0D108BD9-81ED-4DB2-BD59-A6C34878D82A}">
                    <a16:rowId xmlns:a16="http://schemas.microsoft.com/office/drawing/2014/main" val="126361480"/>
                  </a:ext>
                </a:extLst>
              </a:tr>
              <a:tr h="145933">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Frontal_Mid_R</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11</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4.0827</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0.6491</a:t>
                      </a: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Rolandic_Oper_L</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23</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3.7212</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0.3266</a:t>
                      </a:r>
                    </a:p>
                  </a:txBody>
                  <a:tcPr marL="8773" marR="8773" marT="8773" marB="0">
                    <a:lnL>
                      <a:noFill/>
                    </a:lnL>
                    <a:lnR>
                      <a:noFill/>
                    </a:lnR>
                    <a:lnT>
                      <a:noFill/>
                    </a:lnT>
                    <a:lnB>
                      <a:noFill/>
                    </a:lnB>
                  </a:tcPr>
                </a:tc>
                <a:extLst>
                  <a:ext uri="{0D108BD9-81ED-4DB2-BD59-A6C34878D82A}">
                    <a16:rowId xmlns:a16="http://schemas.microsoft.com/office/drawing/2014/main" val="4053612427"/>
                  </a:ext>
                </a:extLst>
              </a:tr>
              <a:tr h="145933">
                <a:tc gridSpan="4">
                  <a:txBody>
                    <a:bodyPr/>
                    <a:lstStyle/>
                    <a:p>
                      <a:pPr algn="l" fontAlgn="t"/>
                      <a:r>
                        <a:rPr lang="en-GB" sz="900" b="1" i="0" u="none" strike="noStrike">
                          <a:solidFill>
                            <a:srgbClr val="000000"/>
                          </a:solidFill>
                          <a:effectLst/>
                          <a:latin typeface="Calibri" panose="020F0502020204030204" pitchFamily="34" charset="0"/>
                        </a:rPr>
                        <a:t>Cluster 2 - Voxels in cluster: 514 -Peak at (45 -67 -16)</a:t>
                      </a:r>
                    </a:p>
                  </a:txBody>
                  <a:tcPr marL="8773" marR="8773" marT="8773" marB="0">
                    <a:lnL>
                      <a:noFill/>
                    </a:lnL>
                    <a:lnR>
                      <a:noFill/>
                    </a:lnR>
                    <a:lnT>
                      <a:noFill/>
                    </a:lnT>
                    <a:lnB>
                      <a:noFill/>
                    </a:lnB>
                  </a:tcP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Frontal_Inf_Oper_L</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21</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4.0422</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0.4453</a:t>
                      </a:r>
                    </a:p>
                  </a:txBody>
                  <a:tcPr marL="8773" marR="8773" marT="8773" marB="0">
                    <a:lnL>
                      <a:noFill/>
                    </a:lnL>
                    <a:lnR>
                      <a:noFill/>
                    </a:lnR>
                    <a:lnT>
                      <a:noFill/>
                    </a:lnT>
                    <a:lnB>
                      <a:noFill/>
                    </a:lnB>
                  </a:tcPr>
                </a:tc>
                <a:extLst>
                  <a:ext uri="{0D108BD9-81ED-4DB2-BD59-A6C34878D82A}">
                    <a16:rowId xmlns:a16="http://schemas.microsoft.com/office/drawing/2014/main" val="52243071"/>
                  </a:ext>
                </a:extLst>
              </a:tr>
              <a:tr h="145933">
                <a:tc gridSpan="4">
                  <a:txBody>
                    <a:bodyPr/>
                    <a:lstStyle/>
                    <a:p>
                      <a:pPr algn="l" fontAlgn="t"/>
                      <a:r>
                        <a:rPr lang="de-DE" sz="900" b="0" i="0" u="none" strike="noStrike">
                          <a:solidFill>
                            <a:srgbClr val="000000"/>
                          </a:solidFill>
                          <a:effectLst/>
                          <a:latin typeface="Calibri" panose="020F0502020204030204" pitchFamily="34" charset="0"/>
                        </a:rPr>
                        <a:t>Peak T: 9.5166     Mean T: 4.7419     Std T: 1.3439</a:t>
                      </a:r>
                    </a:p>
                  </a:txBody>
                  <a:tcPr marL="8773" marR="8773" marT="8773" marB="0">
                    <a:lnL>
                      <a:noFill/>
                    </a:lnL>
                    <a:lnR>
                      <a:noFill/>
                    </a:lnR>
                    <a:lnT>
                      <a:noFill/>
                    </a:lnT>
                    <a:lnB>
                      <a:noFill/>
                    </a:lnB>
                  </a:tcP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gridSpan="4">
                  <a:txBody>
                    <a:bodyPr/>
                    <a:lstStyle/>
                    <a:p>
                      <a:pPr algn="l" fontAlgn="t"/>
                      <a:r>
                        <a:rPr lang="en-GB" sz="900" b="1" i="0" u="none" strike="noStrike">
                          <a:solidFill>
                            <a:srgbClr val="000000"/>
                          </a:solidFill>
                          <a:effectLst/>
                          <a:latin typeface="Calibri" panose="020F0502020204030204" pitchFamily="34" charset="0"/>
                        </a:rPr>
                        <a:t>Cluster 6 - Voxels in cluster: 40 -Peak at (-27 -37 59)</a:t>
                      </a:r>
                    </a:p>
                  </a:txBody>
                  <a:tcPr marL="8773" marR="8773" marT="8773" marB="0">
                    <a:lnL>
                      <a:noFill/>
                    </a:lnL>
                    <a:lnR>
                      <a:noFill/>
                    </a:lnR>
                    <a:lnT>
                      <a:noFill/>
                    </a:lnT>
                    <a:lnB>
                      <a:noFill/>
                    </a:lnB>
                  </a:tcP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extLst>
                  <a:ext uri="{0D108BD9-81ED-4DB2-BD59-A6C34878D82A}">
                    <a16:rowId xmlns:a16="http://schemas.microsoft.com/office/drawing/2014/main" val="1035298084"/>
                  </a:ext>
                </a:extLst>
              </a:tr>
              <a:tr h="145933">
                <a:tc>
                  <a:txBody>
                    <a:bodyPr/>
                    <a:lstStyle/>
                    <a:p>
                      <a:pPr algn="l" fontAlgn="t"/>
                      <a:r>
                        <a:rPr lang="en-GB" sz="900" b="0" i="0" u="none" strike="noStrike">
                          <a:solidFill>
                            <a:srgbClr val="000000"/>
                          </a:solidFill>
                          <a:effectLst/>
                          <a:latin typeface="Calibri" panose="020F0502020204030204" pitchFamily="34" charset="0"/>
                        </a:rPr>
                        <a:t>Region</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Voxels</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  Mean T</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  STD of T  </a:t>
                      </a: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gridSpan="4">
                  <a:txBody>
                    <a:bodyPr/>
                    <a:lstStyle/>
                    <a:p>
                      <a:pPr algn="l" fontAlgn="t"/>
                      <a:r>
                        <a:rPr lang="de-DE" sz="900" b="0" i="0" u="none" strike="noStrike">
                          <a:solidFill>
                            <a:srgbClr val="000000"/>
                          </a:solidFill>
                          <a:effectLst/>
                          <a:latin typeface="Calibri" panose="020F0502020204030204" pitchFamily="34" charset="0"/>
                        </a:rPr>
                        <a:t>Peak T: 5.693     Mean T: 4.0065     Std T: 0.5135</a:t>
                      </a:r>
                    </a:p>
                  </a:txBody>
                  <a:tcPr marL="8773" marR="8773" marT="8773" marB="0">
                    <a:lnL>
                      <a:noFill/>
                    </a:lnL>
                    <a:lnR>
                      <a:noFill/>
                    </a:lnR>
                    <a:lnT>
                      <a:noFill/>
                    </a:lnT>
                    <a:lnB>
                      <a:noFill/>
                    </a:lnB>
                  </a:tcP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gridSpan="3">
                  <a:txBody>
                    <a:bodyPr/>
                    <a:lstStyle/>
                    <a:p>
                      <a:pPr algn="l" fontAlgn="t"/>
                      <a:r>
                        <a:rPr lang="en-GB" sz="900" b="1" i="0" u="none" strike="noStrike">
                          <a:solidFill>
                            <a:srgbClr val="000000"/>
                          </a:solidFill>
                          <a:effectLst/>
                          <a:latin typeface="Calibri" panose="020F0502020204030204" pitchFamily="34" charset="0"/>
                        </a:rPr>
                        <a:t>Cluster 11 - Voxels in cluster: 48 -Peak at (3 -49 26)</a:t>
                      </a:r>
                    </a:p>
                  </a:txBody>
                  <a:tcPr marL="8773" marR="8773" marT="8773" marB="0">
                    <a:lnL>
                      <a:noFill/>
                    </a:lnL>
                    <a:lnR>
                      <a:noFill/>
                    </a:lnR>
                    <a:lnT>
                      <a:noFill/>
                    </a:lnT>
                    <a:lnB>
                      <a:noFill/>
                    </a:lnB>
                  </a:tcPr>
                </a:tc>
                <a:tc hMerge="1">
                  <a:txBody>
                    <a:bodyPr/>
                    <a:lstStyle/>
                    <a:p>
                      <a:endParaRPr lang="en-GB"/>
                    </a:p>
                  </a:txBody>
                  <a:tcPr/>
                </a:tc>
                <a:tc hMerge="1">
                  <a:txBody>
                    <a:bodyPr/>
                    <a:lstStyle/>
                    <a:p>
                      <a:endParaRPr lang="en-GB"/>
                    </a:p>
                  </a:txBody>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extLst>
                  <a:ext uri="{0D108BD9-81ED-4DB2-BD59-A6C34878D82A}">
                    <a16:rowId xmlns:a16="http://schemas.microsoft.com/office/drawing/2014/main" val="2757809860"/>
                  </a:ext>
                </a:extLst>
              </a:tr>
              <a:tr h="145933">
                <a:tc>
                  <a:txBody>
                    <a:bodyPr/>
                    <a:lstStyle/>
                    <a:p>
                      <a:pPr algn="l" fontAlgn="t"/>
                      <a:r>
                        <a:rPr lang="en-GB" sz="900" b="0" i="0" u="none" strike="noStrike">
                          <a:solidFill>
                            <a:srgbClr val="000000"/>
                          </a:solidFill>
                          <a:effectLst/>
                          <a:latin typeface="Calibri" panose="020F0502020204030204" pitchFamily="34" charset="0"/>
                        </a:rPr>
                        <a:t>Temporal_Mid_R</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203</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4.7197</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1.272</a:t>
                      </a: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Region</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Voxels</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  Mean T</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  STD of T  </a:t>
                      </a: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gridSpan="4">
                  <a:txBody>
                    <a:bodyPr/>
                    <a:lstStyle/>
                    <a:p>
                      <a:pPr algn="l" fontAlgn="t"/>
                      <a:r>
                        <a:rPr lang="de-DE" sz="900" b="0" i="0" u="none" strike="noStrike">
                          <a:solidFill>
                            <a:srgbClr val="000000"/>
                          </a:solidFill>
                          <a:effectLst/>
                          <a:latin typeface="Calibri" panose="020F0502020204030204" pitchFamily="34" charset="0"/>
                        </a:rPr>
                        <a:t>Peak T: 4.7666     Mean T: 3.803     Std T: 0.4432</a:t>
                      </a:r>
                    </a:p>
                  </a:txBody>
                  <a:tcPr marL="8773" marR="8773" marT="8773" marB="0">
                    <a:lnL>
                      <a:noFill/>
                    </a:lnL>
                    <a:lnR>
                      <a:noFill/>
                    </a:lnR>
                    <a:lnT>
                      <a:noFill/>
                    </a:lnT>
                    <a:lnB>
                      <a:noFill/>
                    </a:lnB>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518746786"/>
                  </a:ext>
                </a:extLst>
              </a:tr>
              <a:tr h="145933">
                <a:tc>
                  <a:txBody>
                    <a:bodyPr/>
                    <a:lstStyle/>
                    <a:p>
                      <a:pPr algn="l" fontAlgn="t"/>
                      <a:r>
                        <a:rPr lang="en-GB" sz="900" b="0" i="0" u="none" strike="noStrike">
                          <a:solidFill>
                            <a:srgbClr val="000000"/>
                          </a:solidFill>
                          <a:effectLst/>
                          <a:latin typeface="Calibri" panose="020F0502020204030204" pitchFamily="34" charset="0"/>
                        </a:rPr>
                        <a:t>Temporal_Sup_R</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92</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3.9831</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0.538</a:t>
                      </a: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Postcentral_L</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25</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4.0879</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0.5849</a:t>
                      </a: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Region</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Voxels</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  Mean T</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  STD of T  </a:t>
                      </a:r>
                    </a:p>
                  </a:txBody>
                  <a:tcPr marL="8773" marR="8773" marT="8773" marB="0">
                    <a:lnL>
                      <a:noFill/>
                    </a:lnL>
                    <a:lnR>
                      <a:noFill/>
                    </a:lnR>
                    <a:lnT>
                      <a:noFill/>
                    </a:lnT>
                    <a:lnB>
                      <a:noFill/>
                    </a:lnB>
                  </a:tcPr>
                </a:tc>
                <a:extLst>
                  <a:ext uri="{0D108BD9-81ED-4DB2-BD59-A6C34878D82A}">
                    <a16:rowId xmlns:a16="http://schemas.microsoft.com/office/drawing/2014/main" val="1519235459"/>
                  </a:ext>
                </a:extLst>
              </a:tr>
              <a:tr h="145933">
                <a:tc>
                  <a:txBody>
                    <a:bodyPr/>
                    <a:lstStyle/>
                    <a:p>
                      <a:pPr algn="l" fontAlgn="t"/>
                      <a:r>
                        <a:rPr lang="en-GB" sz="900" b="0" i="0" u="none" strike="noStrike">
                          <a:solidFill>
                            <a:srgbClr val="000000"/>
                          </a:solidFill>
                          <a:effectLst/>
                          <a:latin typeface="Calibri" panose="020F0502020204030204" pitchFamily="34" charset="0"/>
                        </a:rPr>
                        <a:t>SupraMarginal_R</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74</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4.118</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0.6035</a:t>
                      </a: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Parietal_Sup_L</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14</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3.862</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0.3525</a:t>
                      </a: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Cingulum_Post_L</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19</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3.6933</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0.3574</a:t>
                      </a:r>
                    </a:p>
                  </a:txBody>
                  <a:tcPr marL="8773" marR="8773" marT="8773" marB="0">
                    <a:lnL>
                      <a:noFill/>
                    </a:lnL>
                    <a:lnR>
                      <a:noFill/>
                    </a:lnR>
                    <a:lnT>
                      <a:noFill/>
                    </a:lnT>
                    <a:lnB>
                      <a:noFill/>
                    </a:lnB>
                  </a:tcPr>
                </a:tc>
                <a:extLst>
                  <a:ext uri="{0D108BD9-81ED-4DB2-BD59-A6C34878D82A}">
                    <a16:rowId xmlns:a16="http://schemas.microsoft.com/office/drawing/2014/main" val="1439170984"/>
                  </a:ext>
                </a:extLst>
              </a:tr>
              <a:tr h="145933">
                <a:tc>
                  <a:txBody>
                    <a:bodyPr/>
                    <a:lstStyle/>
                    <a:p>
                      <a:pPr algn="l" fontAlgn="t"/>
                      <a:r>
                        <a:rPr lang="en-GB" sz="900" b="0" i="0" u="none" strike="noStrike">
                          <a:solidFill>
                            <a:srgbClr val="000000"/>
                          </a:solidFill>
                          <a:effectLst/>
                          <a:latin typeface="Calibri" panose="020F0502020204030204" pitchFamily="34" charset="0"/>
                        </a:rPr>
                        <a:t>Occipital_Inf_R</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50</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6.3199</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1.5663</a:t>
                      </a: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Precuneus_R</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13</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3.8969</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0.4992</a:t>
                      </a:r>
                    </a:p>
                  </a:txBody>
                  <a:tcPr marL="8773" marR="8773" marT="8773" marB="0">
                    <a:lnL>
                      <a:noFill/>
                    </a:lnL>
                    <a:lnR>
                      <a:noFill/>
                    </a:lnR>
                    <a:lnT>
                      <a:noFill/>
                    </a:lnT>
                    <a:lnB>
                      <a:noFill/>
                    </a:lnB>
                  </a:tcPr>
                </a:tc>
                <a:extLst>
                  <a:ext uri="{0D108BD9-81ED-4DB2-BD59-A6C34878D82A}">
                    <a16:rowId xmlns:a16="http://schemas.microsoft.com/office/drawing/2014/main" val="776952338"/>
                  </a:ext>
                </a:extLst>
              </a:tr>
              <a:tr h="145933">
                <a:tc>
                  <a:txBody>
                    <a:bodyPr/>
                    <a:lstStyle/>
                    <a:p>
                      <a:pPr algn="l" fontAlgn="t"/>
                      <a:r>
                        <a:rPr lang="en-GB" sz="900" b="0" i="0" u="none" strike="noStrike">
                          <a:solidFill>
                            <a:srgbClr val="000000"/>
                          </a:solidFill>
                          <a:effectLst/>
                          <a:latin typeface="Calibri" panose="020F0502020204030204" pitchFamily="34" charset="0"/>
                        </a:rPr>
                        <a:t>Temporal_Inf_R</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44</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5.4106</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1.6711</a:t>
                      </a: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gridSpan="3">
                  <a:txBody>
                    <a:bodyPr/>
                    <a:lstStyle/>
                    <a:p>
                      <a:pPr algn="l" fontAlgn="t"/>
                      <a:r>
                        <a:rPr lang="en-GB" sz="900" b="1" i="0" u="none" strike="noStrike">
                          <a:solidFill>
                            <a:srgbClr val="000000"/>
                          </a:solidFill>
                          <a:effectLst/>
                          <a:latin typeface="Calibri" panose="020F0502020204030204" pitchFamily="34" charset="0"/>
                        </a:rPr>
                        <a:t>Cluster 7 - Voxels in cluster: 58 -Peak at (45 20 26)</a:t>
                      </a:r>
                    </a:p>
                  </a:txBody>
                  <a:tcPr marL="8773" marR="8773" marT="8773" marB="0">
                    <a:lnL>
                      <a:noFill/>
                    </a:lnL>
                    <a:lnR>
                      <a:noFill/>
                    </a:lnR>
                    <a:lnT>
                      <a:noFill/>
                    </a:lnT>
                    <a:lnB>
                      <a:noFill/>
                    </a:lnB>
                  </a:tcPr>
                </a:tc>
                <a:tc hMerge="1">
                  <a:txBody>
                    <a:bodyPr/>
                    <a:lstStyle/>
                    <a:p>
                      <a:endParaRPr lang="en-GB"/>
                    </a:p>
                  </a:txBody>
                  <a:tcPr/>
                </a:tc>
                <a:tc hMerge="1">
                  <a:txBody>
                    <a:bodyPr/>
                    <a:lstStyle/>
                    <a:p>
                      <a:endParaRPr lang="en-GB"/>
                    </a:p>
                  </a:txBody>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Cingulum_Post_R</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10</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4.0371</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0.5074</a:t>
                      </a:r>
                    </a:p>
                  </a:txBody>
                  <a:tcPr marL="8773" marR="8773" marT="8773" marB="0">
                    <a:lnL>
                      <a:noFill/>
                    </a:lnL>
                    <a:lnR>
                      <a:noFill/>
                    </a:lnR>
                    <a:lnT>
                      <a:noFill/>
                    </a:lnT>
                    <a:lnB>
                      <a:noFill/>
                    </a:lnB>
                  </a:tcPr>
                </a:tc>
                <a:extLst>
                  <a:ext uri="{0D108BD9-81ED-4DB2-BD59-A6C34878D82A}">
                    <a16:rowId xmlns:a16="http://schemas.microsoft.com/office/drawing/2014/main" val="3600615607"/>
                  </a:ext>
                </a:extLst>
              </a:tr>
              <a:tr h="145933">
                <a:tc>
                  <a:txBody>
                    <a:bodyPr/>
                    <a:lstStyle/>
                    <a:p>
                      <a:pPr algn="l" fontAlgn="t"/>
                      <a:r>
                        <a:rPr lang="en-GB" sz="900" b="0" i="0" u="none" strike="noStrike">
                          <a:solidFill>
                            <a:srgbClr val="000000"/>
                          </a:solidFill>
                          <a:effectLst/>
                          <a:latin typeface="Calibri" panose="020F0502020204030204" pitchFamily="34" charset="0"/>
                        </a:rPr>
                        <a:t>Fusiform_R</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32</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5.1172</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1.2761</a:t>
                      </a: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gridSpan="4">
                  <a:txBody>
                    <a:bodyPr/>
                    <a:lstStyle/>
                    <a:p>
                      <a:pPr algn="l" fontAlgn="t"/>
                      <a:r>
                        <a:rPr lang="de-DE" sz="900" b="0" i="0" u="none" strike="noStrike">
                          <a:solidFill>
                            <a:srgbClr val="000000"/>
                          </a:solidFill>
                          <a:effectLst/>
                          <a:latin typeface="Calibri" panose="020F0502020204030204" pitchFamily="34" charset="0"/>
                        </a:rPr>
                        <a:t>Peak T: 5.2474     Mean T: 3.8994     Std T: 0.4682</a:t>
                      </a:r>
                    </a:p>
                  </a:txBody>
                  <a:tcPr marL="8773" marR="8773" marT="8773" marB="0">
                    <a:lnL>
                      <a:noFill/>
                    </a:lnL>
                    <a:lnR>
                      <a:noFill/>
                    </a:lnR>
                    <a:lnT>
                      <a:noFill/>
                    </a:lnT>
                    <a:lnB>
                      <a:noFill/>
                    </a:lnB>
                  </a:tcP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Cingulum_Mid_R</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6</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3.5567</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0.2723</a:t>
                      </a:r>
                    </a:p>
                  </a:txBody>
                  <a:tcPr marL="8773" marR="8773" marT="8773" marB="0">
                    <a:lnL>
                      <a:noFill/>
                    </a:lnL>
                    <a:lnR>
                      <a:noFill/>
                    </a:lnR>
                    <a:lnT>
                      <a:noFill/>
                    </a:lnT>
                    <a:lnB>
                      <a:noFill/>
                    </a:lnB>
                  </a:tcPr>
                </a:tc>
                <a:extLst>
                  <a:ext uri="{0D108BD9-81ED-4DB2-BD59-A6C34878D82A}">
                    <a16:rowId xmlns:a16="http://schemas.microsoft.com/office/drawing/2014/main" val="3196218289"/>
                  </a:ext>
                </a:extLst>
              </a:tr>
              <a:tr h="145933">
                <a:tc>
                  <a:txBody>
                    <a:bodyPr/>
                    <a:lstStyle/>
                    <a:p>
                      <a:pPr algn="l" fontAlgn="t"/>
                      <a:r>
                        <a:rPr lang="en-GB" sz="900" b="0" i="0" u="none" strike="noStrike">
                          <a:solidFill>
                            <a:srgbClr val="000000"/>
                          </a:solidFill>
                          <a:effectLst/>
                          <a:latin typeface="Calibri" panose="020F0502020204030204" pitchFamily="34" charset="0"/>
                        </a:rPr>
                        <a:t>Occipital_Mid_R</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15</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5.0307</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1.1503</a:t>
                      </a: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Region</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Voxels</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  Mean T</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  STD of T  </a:t>
                      </a: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dirty="0">
                        <a:solidFill>
                          <a:srgbClr val="000000"/>
                        </a:solidFill>
                        <a:effectLst/>
                        <a:latin typeface="Calibri" panose="020F0502020204030204" pitchFamily="34" charset="0"/>
                      </a:endParaRPr>
                    </a:p>
                  </a:txBody>
                  <a:tcPr marL="8773" marR="8773" marT="8773" marB="0">
                    <a:lnL>
                      <a:noFill/>
                    </a:lnL>
                    <a:lnR>
                      <a:noFill/>
                    </a:lnR>
                    <a:lnT>
                      <a:noFill/>
                    </a:lnT>
                    <a:lnB>
                      <a:noFill/>
                    </a:lnB>
                  </a:tcPr>
                </a:tc>
                <a:extLst>
                  <a:ext uri="{0D108BD9-81ED-4DB2-BD59-A6C34878D82A}">
                    <a16:rowId xmlns:a16="http://schemas.microsoft.com/office/drawing/2014/main" val="3564650585"/>
                  </a:ext>
                </a:extLst>
              </a:tr>
              <a:tr h="145933">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Frontal_Inf_Tri_R</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46</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3.9292</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0.4726</a:t>
                      </a: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gridSpan="3">
                  <a:txBody>
                    <a:bodyPr/>
                    <a:lstStyle/>
                    <a:p>
                      <a:pPr algn="l" fontAlgn="t"/>
                      <a:r>
                        <a:rPr lang="en-GB" sz="900" b="1" i="0" u="none" strike="noStrike">
                          <a:solidFill>
                            <a:srgbClr val="000000"/>
                          </a:solidFill>
                          <a:effectLst/>
                          <a:latin typeface="Calibri" panose="020F0502020204030204" pitchFamily="34" charset="0"/>
                        </a:rPr>
                        <a:t>Cluster 12 - Voxels in cluster: 39 -Peak at (9 53 23)</a:t>
                      </a:r>
                    </a:p>
                  </a:txBody>
                  <a:tcPr marL="8773" marR="8773" marT="8773" marB="0">
                    <a:lnL>
                      <a:noFill/>
                    </a:lnL>
                    <a:lnR>
                      <a:noFill/>
                    </a:lnR>
                    <a:lnT>
                      <a:noFill/>
                    </a:lnT>
                    <a:lnB>
                      <a:noFill/>
                    </a:lnB>
                  </a:tcPr>
                </a:tc>
                <a:tc hMerge="1">
                  <a:txBody>
                    <a:bodyPr/>
                    <a:lstStyle/>
                    <a:p>
                      <a:endParaRPr lang="en-GB"/>
                    </a:p>
                  </a:txBody>
                  <a:tcPr/>
                </a:tc>
                <a:tc hMerge="1">
                  <a:txBody>
                    <a:bodyPr/>
                    <a:lstStyle/>
                    <a:p>
                      <a:endParaRPr lang="en-GB"/>
                    </a:p>
                  </a:txBody>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extLst>
                  <a:ext uri="{0D108BD9-81ED-4DB2-BD59-A6C34878D82A}">
                    <a16:rowId xmlns:a16="http://schemas.microsoft.com/office/drawing/2014/main" val="2773748821"/>
                  </a:ext>
                </a:extLst>
              </a:tr>
              <a:tr h="145933">
                <a:tc gridSpan="4">
                  <a:txBody>
                    <a:bodyPr/>
                    <a:lstStyle/>
                    <a:p>
                      <a:pPr algn="l" fontAlgn="t"/>
                      <a:r>
                        <a:rPr lang="en-GB" sz="900" b="1" i="0" u="none" strike="noStrike">
                          <a:solidFill>
                            <a:srgbClr val="000000"/>
                          </a:solidFill>
                          <a:effectLst/>
                          <a:latin typeface="Calibri" panose="020F0502020204030204" pitchFamily="34" charset="0"/>
                        </a:rPr>
                        <a:t>Cluster 3 - Voxels in cluster: 334 -Peak at (12 -88 20)</a:t>
                      </a:r>
                    </a:p>
                  </a:txBody>
                  <a:tcPr marL="8773" marR="8773" marT="8773" marB="0">
                    <a:lnL>
                      <a:noFill/>
                    </a:lnL>
                    <a:lnR>
                      <a:noFill/>
                    </a:lnR>
                    <a:lnT>
                      <a:noFill/>
                    </a:lnT>
                    <a:lnB>
                      <a:noFill/>
                    </a:lnB>
                  </a:tcP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Frontal_Inf_Oper_R</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12</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3.7852</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0.4518</a:t>
                      </a: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gridSpan="4">
                  <a:txBody>
                    <a:bodyPr/>
                    <a:lstStyle/>
                    <a:p>
                      <a:pPr algn="l" fontAlgn="t"/>
                      <a:r>
                        <a:rPr lang="de-DE" sz="900" b="0" i="0" u="none" strike="noStrike">
                          <a:solidFill>
                            <a:srgbClr val="000000"/>
                          </a:solidFill>
                          <a:effectLst/>
                          <a:latin typeface="Calibri" panose="020F0502020204030204" pitchFamily="34" charset="0"/>
                        </a:rPr>
                        <a:t>Peak T: 4.621     Mean T: 3.6542     Std T: 0.3427</a:t>
                      </a:r>
                    </a:p>
                  </a:txBody>
                  <a:tcPr marL="8773" marR="8773" marT="8773" marB="0">
                    <a:lnL>
                      <a:noFill/>
                    </a:lnL>
                    <a:lnR>
                      <a:noFill/>
                    </a:lnR>
                    <a:lnT>
                      <a:noFill/>
                    </a:lnT>
                    <a:lnB>
                      <a:noFill/>
                    </a:lnB>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4102647684"/>
                  </a:ext>
                </a:extLst>
              </a:tr>
              <a:tr h="145933">
                <a:tc gridSpan="4">
                  <a:txBody>
                    <a:bodyPr/>
                    <a:lstStyle/>
                    <a:p>
                      <a:pPr algn="l" fontAlgn="t"/>
                      <a:r>
                        <a:rPr lang="de-DE" sz="900" b="0" i="0" u="none" strike="noStrike">
                          <a:solidFill>
                            <a:srgbClr val="000000"/>
                          </a:solidFill>
                          <a:effectLst/>
                          <a:latin typeface="Calibri" panose="020F0502020204030204" pitchFamily="34" charset="0"/>
                        </a:rPr>
                        <a:t>Peak T: 8.8313     Mean T: 5.2276     Std T: 1.3609</a:t>
                      </a:r>
                    </a:p>
                  </a:txBody>
                  <a:tcPr marL="8773" marR="8773" marT="8773" marB="0">
                    <a:lnL>
                      <a:noFill/>
                    </a:lnL>
                    <a:lnR>
                      <a:noFill/>
                    </a:lnR>
                    <a:lnT>
                      <a:noFill/>
                    </a:lnT>
                    <a:lnB>
                      <a:noFill/>
                    </a:lnB>
                  </a:tcP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dirty="0">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Region</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Voxels</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  Mean T</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  STD of T  </a:t>
                      </a:r>
                    </a:p>
                  </a:txBody>
                  <a:tcPr marL="8773" marR="8773" marT="8773" marB="0">
                    <a:lnL>
                      <a:noFill/>
                    </a:lnL>
                    <a:lnR>
                      <a:noFill/>
                    </a:lnR>
                    <a:lnT>
                      <a:noFill/>
                    </a:lnT>
                    <a:lnB>
                      <a:noFill/>
                    </a:lnB>
                  </a:tcPr>
                </a:tc>
                <a:extLst>
                  <a:ext uri="{0D108BD9-81ED-4DB2-BD59-A6C34878D82A}">
                    <a16:rowId xmlns:a16="http://schemas.microsoft.com/office/drawing/2014/main" val="292060114"/>
                  </a:ext>
                </a:extLst>
              </a:tr>
              <a:tr h="145933">
                <a:tc>
                  <a:txBody>
                    <a:bodyPr/>
                    <a:lstStyle/>
                    <a:p>
                      <a:pPr algn="l" fontAlgn="t"/>
                      <a:r>
                        <a:rPr lang="en-GB" sz="900" b="0" i="0" u="none" strike="noStrike">
                          <a:solidFill>
                            <a:srgbClr val="000000"/>
                          </a:solidFill>
                          <a:effectLst/>
                          <a:latin typeface="Calibri" panose="020F0502020204030204" pitchFamily="34" charset="0"/>
                        </a:rPr>
                        <a:t>Region</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Voxels</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  Mean T</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  STD of T  </a:t>
                      </a: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gridSpan="3">
                  <a:txBody>
                    <a:bodyPr/>
                    <a:lstStyle/>
                    <a:p>
                      <a:pPr algn="l" fontAlgn="t"/>
                      <a:r>
                        <a:rPr lang="en-GB" sz="900" b="1" i="0" u="none" strike="noStrike">
                          <a:solidFill>
                            <a:srgbClr val="000000"/>
                          </a:solidFill>
                          <a:effectLst/>
                          <a:latin typeface="Calibri" panose="020F0502020204030204" pitchFamily="34" charset="0"/>
                        </a:rPr>
                        <a:t>Cluster 8 - Voxels in cluster: 111 -Peak at (6 50 -10)</a:t>
                      </a:r>
                    </a:p>
                  </a:txBody>
                  <a:tcPr marL="8773" marR="8773" marT="8773" marB="0">
                    <a:lnL>
                      <a:noFill/>
                    </a:lnL>
                    <a:lnR>
                      <a:noFill/>
                    </a:lnR>
                    <a:lnT>
                      <a:noFill/>
                    </a:lnT>
                    <a:lnB>
                      <a:noFill/>
                    </a:lnB>
                  </a:tcPr>
                </a:tc>
                <a:tc hMerge="1">
                  <a:txBody>
                    <a:bodyPr/>
                    <a:lstStyle/>
                    <a:p>
                      <a:endParaRPr lang="en-GB"/>
                    </a:p>
                  </a:txBody>
                  <a:tcPr/>
                </a:tc>
                <a:tc hMerge="1">
                  <a:txBody>
                    <a:bodyPr/>
                    <a:lstStyle/>
                    <a:p>
                      <a:endParaRPr lang="en-GB"/>
                    </a:p>
                  </a:txBody>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Frontal_Sup_Medial_R</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37</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3.6611</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0.3439</a:t>
                      </a:r>
                    </a:p>
                  </a:txBody>
                  <a:tcPr marL="8773" marR="8773" marT="8773" marB="0">
                    <a:lnL>
                      <a:noFill/>
                    </a:lnL>
                    <a:lnR>
                      <a:noFill/>
                    </a:lnR>
                    <a:lnT>
                      <a:noFill/>
                    </a:lnT>
                    <a:lnB>
                      <a:noFill/>
                    </a:lnB>
                  </a:tcPr>
                </a:tc>
                <a:extLst>
                  <a:ext uri="{0D108BD9-81ED-4DB2-BD59-A6C34878D82A}">
                    <a16:rowId xmlns:a16="http://schemas.microsoft.com/office/drawing/2014/main" val="1938634400"/>
                  </a:ext>
                </a:extLst>
              </a:tr>
              <a:tr h="145933">
                <a:tc>
                  <a:txBody>
                    <a:bodyPr/>
                    <a:lstStyle/>
                    <a:p>
                      <a:pPr algn="l" fontAlgn="t"/>
                      <a:r>
                        <a:rPr lang="en-GB" sz="900" b="0" i="0" u="none" strike="noStrike">
                          <a:solidFill>
                            <a:srgbClr val="000000"/>
                          </a:solidFill>
                          <a:effectLst/>
                          <a:latin typeface="Calibri" panose="020F0502020204030204" pitchFamily="34" charset="0"/>
                        </a:rPr>
                        <a:t>Calcarine_L</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78</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5.4491</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1.4077</a:t>
                      </a: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gridSpan="4">
                  <a:txBody>
                    <a:bodyPr/>
                    <a:lstStyle/>
                    <a:p>
                      <a:pPr algn="l" fontAlgn="t"/>
                      <a:r>
                        <a:rPr lang="de-DE" sz="900" b="0" i="0" u="none" strike="noStrike">
                          <a:solidFill>
                            <a:srgbClr val="000000"/>
                          </a:solidFill>
                          <a:effectLst/>
                          <a:latin typeface="Calibri" panose="020F0502020204030204" pitchFamily="34" charset="0"/>
                        </a:rPr>
                        <a:t>Peak T: 5.1865     Mean T: 3.995     Std T: 0.5201</a:t>
                      </a:r>
                    </a:p>
                  </a:txBody>
                  <a:tcPr marL="8773" marR="8773" marT="8773" marB="0">
                    <a:lnL>
                      <a:noFill/>
                    </a:lnL>
                    <a:lnR>
                      <a:noFill/>
                    </a:lnR>
                    <a:lnT>
                      <a:noFill/>
                    </a:lnT>
                    <a:lnB>
                      <a:noFill/>
                    </a:lnB>
                  </a:tcP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extLst>
                  <a:ext uri="{0D108BD9-81ED-4DB2-BD59-A6C34878D82A}">
                    <a16:rowId xmlns:a16="http://schemas.microsoft.com/office/drawing/2014/main" val="3503187288"/>
                  </a:ext>
                </a:extLst>
              </a:tr>
              <a:tr h="145933">
                <a:tc>
                  <a:txBody>
                    <a:bodyPr/>
                    <a:lstStyle/>
                    <a:p>
                      <a:pPr algn="l" fontAlgn="t"/>
                      <a:r>
                        <a:rPr lang="en-GB" sz="900" b="0" i="0" u="none" strike="noStrike">
                          <a:solidFill>
                            <a:srgbClr val="000000"/>
                          </a:solidFill>
                          <a:effectLst/>
                          <a:latin typeface="Calibri" panose="020F0502020204030204" pitchFamily="34" charset="0"/>
                        </a:rPr>
                        <a:t>Calcarine_R</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71</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5.4315</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1.2199</a:t>
                      </a: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Region</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Voxels</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  Mean T</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  STD of T  </a:t>
                      </a: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extLst>
                  <a:ext uri="{0D108BD9-81ED-4DB2-BD59-A6C34878D82A}">
                    <a16:rowId xmlns:a16="http://schemas.microsoft.com/office/drawing/2014/main" val="1600496761"/>
                  </a:ext>
                </a:extLst>
              </a:tr>
              <a:tr h="145933">
                <a:tc>
                  <a:txBody>
                    <a:bodyPr/>
                    <a:lstStyle/>
                    <a:p>
                      <a:pPr algn="l" fontAlgn="t"/>
                      <a:r>
                        <a:rPr lang="en-GB" sz="900" b="0" i="0" u="none" strike="noStrike">
                          <a:solidFill>
                            <a:srgbClr val="000000"/>
                          </a:solidFill>
                          <a:effectLst/>
                          <a:latin typeface="Calibri" panose="020F0502020204030204" pitchFamily="34" charset="0"/>
                        </a:rPr>
                        <a:t>Cuneus_L</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61</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5.2641</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1.1565</a:t>
                      </a: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Frontal_Med_Orb_L</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51</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3.9689</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0.5042</a:t>
                      </a: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extLst>
                  <a:ext uri="{0D108BD9-81ED-4DB2-BD59-A6C34878D82A}">
                    <a16:rowId xmlns:a16="http://schemas.microsoft.com/office/drawing/2014/main" val="987597160"/>
                  </a:ext>
                </a:extLst>
              </a:tr>
              <a:tr h="145933">
                <a:tc>
                  <a:txBody>
                    <a:bodyPr/>
                    <a:lstStyle/>
                    <a:p>
                      <a:pPr algn="l" fontAlgn="t"/>
                      <a:r>
                        <a:rPr lang="en-GB" sz="900" b="0" i="0" u="none" strike="noStrike">
                          <a:solidFill>
                            <a:srgbClr val="000000"/>
                          </a:solidFill>
                          <a:effectLst/>
                          <a:latin typeface="Calibri" panose="020F0502020204030204" pitchFamily="34" charset="0"/>
                        </a:rPr>
                        <a:t>Cuneus_R</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59</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5.1929</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1.6627</a:t>
                      </a: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Frontal_Med_Orb_R</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41</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4.0805</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0.5366</a:t>
                      </a: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extLst>
                  <a:ext uri="{0D108BD9-81ED-4DB2-BD59-A6C34878D82A}">
                    <a16:rowId xmlns:a16="http://schemas.microsoft.com/office/drawing/2014/main" val="2310109641"/>
                  </a:ext>
                </a:extLst>
              </a:tr>
              <a:tr h="145933">
                <a:tc>
                  <a:txBody>
                    <a:bodyPr/>
                    <a:lstStyle/>
                    <a:p>
                      <a:pPr algn="l" fontAlgn="t"/>
                      <a:r>
                        <a:rPr lang="en-GB" sz="900" b="0" i="0" u="none" strike="noStrike">
                          <a:solidFill>
                            <a:srgbClr val="000000"/>
                          </a:solidFill>
                          <a:effectLst/>
                          <a:latin typeface="Calibri" panose="020F0502020204030204" pitchFamily="34" charset="0"/>
                        </a:rPr>
                        <a:t>Occipital_Sup_L</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39</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5.0389</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1.3181</a:t>
                      </a: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Rectus_R</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7</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4.3798</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0.5271</a:t>
                      </a: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extLst>
                  <a:ext uri="{0D108BD9-81ED-4DB2-BD59-A6C34878D82A}">
                    <a16:rowId xmlns:a16="http://schemas.microsoft.com/office/drawing/2014/main" val="679960365"/>
                  </a:ext>
                </a:extLst>
              </a:tr>
              <a:tr h="145933">
                <a:tc>
                  <a:txBody>
                    <a:bodyPr/>
                    <a:lstStyle/>
                    <a:p>
                      <a:pPr algn="l" fontAlgn="t"/>
                      <a:r>
                        <a:rPr lang="en-GB" sz="900" b="0" i="0" u="none" strike="noStrike" dirty="0" err="1">
                          <a:solidFill>
                            <a:srgbClr val="000000"/>
                          </a:solidFill>
                          <a:effectLst/>
                          <a:latin typeface="Calibri" panose="020F0502020204030204" pitchFamily="34" charset="0"/>
                        </a:rPr>
                        <a:t>Occipital_Sup_R</a:t>
                      </a:r>
                      <a:endParaRPr lang="en-GB" sz="900" b="0" i="0" u="none" strike="noStrike" dirty="0">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16</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4.6392</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0.9778</a:t>
                      </a: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Rectus_L</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6</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3.7133</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0.2129</a:t>
                      </a: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extLst>
                  <a:ext uri="{0D108BD9-81ED-4DB2-BD59-A6C34878D82A}">
                    <a16:rowId xmlns:a16="http://schemas.microsoft.com/office/drawing/2014/main" val="14481292"/>
                  </a:ext>
                </a:extLst>
              </a:tr>
              <a:tr h="145933">
                <a:tc>
                  <a:txBody>
                    <a:bodyPr/>
                    <a:lstStyle/>
                    <a:p>
                      <a:pPr algn="l" fontAlgn="t"/>
                      <a:r>
                        <a:rPr lang="en-GB" sz="900" b="0" i="0" u="none" strike="noStrike" dirty="0" err="1">
                          <a:solidFill>
                            <a:srgbClr val="000000"/>
                          </a:solidFill>
                          <a:effectLst/>
                          <a:latin typeface="Calibri" panose="020F0502020204030204" pitchFamily="34" charset="0"/>
                        </a:rPr>
                        <a:t>Occipital_Mid_L</a:t>
                      </a:r>
                      <a:endParaRPr lang="en-GB" sz="900" b="0" i="0" u="none" strike="noStrike" dirty="0">
                        <a:solidFill>
                          <a:srgbClr val="000000"/>
                        </a:solidFill>
                        <a:effectLst/>
                        <a:latin typeface="Calibri" panose="020F0502020204030204" pitchFamily="34" charset="0"/>
                      </a:endParaRPr>
                    </a:p>
                  </a:txBody>
                  <a:tcPr marL="8773" marR="8773" marT="8773" marB="0">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t"/>
                      <a:r>
                        <a:rPr lang="en-GB" sz="900" b="0" i="0" u="none" strike="noStrike" dirty="0">
                          <a:solidFill>
                            <a:srgbClr val="000000"/>
                          </a:solidFill>
                          <a:effectLst/>
                          <a:latin typeface="Calibri" panose="020F0502020204030204" pitchFamily="34" charset="0"/>
                        </a:rPr>
                        <a:t>5</a:t>
                      </a:r>
                    </a:p>
                  </a:txBody>
                  <a:tcPr marL="8773" marR="8773" marT="8773" marB="0">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t"/>
                      <a:r>
                        <a:rPr lang="en-GB" sz="900" b="0" i="0" u="none" strike="noStrike" dirty="0">
                          <a:solidFill>
                            <a:srgbClr val="000000"/>
                          </a:solidFill>
                          <a:effectLst/>
                          <a:latin typeface="Calibri" panose="020F0502020204030204" pitchFamily="34" charset="0"/>
                        </a:rPr>
                        <a:t>3.6733</a:t>
                      </a:r>
                    </a:p>
                  </a:txBody>
                  <a:tcPr marL="8773" marR="8773" marT="8773" marB="0">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t"/>
                      <a:r>
                        <a:rPr lang="en-GB" sz="900" b="0" i="0" u="none" strike="noStrike" dirty="0">
                          <a:solidFill>
                            <a:srgbClr val="000000"/>
                          </a:solidFill>
                          <a:effectLst/>
                          <a:latin typeface="Calibri" panose="020F0502020204030204" pitchFamily="34" charset="0"/>
                        </a:rPr>
                        <a:t>0.5846</a:t>
                      </a:r>
                    </a:p>
                  </a:txBody>
                  <a:tcPr marL="8773" marR="8773" marT="8773" marB="0">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t"/>
                      <a:endParaRPr lang="en-GB" sz="900" b="0" i="0" u="none" strike="noStrike" dirty="0">
                        <a:solidFill>
                          <a:srgbClr val="000000"/>
                        </a:solidFill>
                        <a:effectLst/>
                        <a:latin typeface="Calibri" panose="020F0502020204030204" pitchFamily="34" charset="0"/>
                      </a:endParaRPr>
                    </a:p>
                  </a:txBody>
                  <a:tcPr marL="8773" marR="8773" marT="8773" marB="0">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t"/>
                      <a:r>
                        <a:rPr lang="en-GB" sz="900" b="0" i="0" u="none" strike="noStrike" dirty="0" err="1">
                          <a:solidFill>
                            <a:srgbClr val="000000"/>
                          </a:solidFill>
                          <a:effectLst/>
                          <a:latin typeface="Calibri" panose="020F0502020204030204" pitchFamily="34" charset="0"/>
                        </a:rPr>
                        <a:t>Cingulum_Ant_L</a:t>
                      </a:r>
                      <a:endParaRPr lang="en-GB" sz="900" b="0" i="0" u="none" strike="noStrike" dirty="0">
                        <a:solidFill>
                          <a:srgbClr val="000000"/>
                        </a:solidFill>
                        <a:effectLst/>
                        <a:latin typeface="Calibri" panose="020F0502020204030204" pitchFamily="34" charset="0"/>
                      </a:endParaRPr>
                    </a:p>
                  </a:txBody>
                  <a:tcPr marL="8773" marR="8773" marT="8773" marB="0">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t"/>
                      <a:r>
                        <a:rPr lang="en-GB" sz="900" b="0" i="0" u="none" strike="noStrike" dirty="0">
                          <a:solidFill>
                            <a:srgbClr val="000000"/>
                          </a:solidFill>
                          <a:effectLst/>
                          <a:latin typeface="Calibri" panose="020F0502020204030204" pitchFamily="34" charset="0"/>
                        </a:rPr>
                        <a:t>4</a:t>
                      </a:r>
                    </a:p>
                  </a:txBody>
                  <a:tcPr marL="8773" marR="8773" marT="8773" marB="0">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t"/>
                      <a:r>
                        <a:rPr lang="en-GB" sz="900" b="0" i="0" u="none" strike="noStrike" dirty="0">
                          <a:solidFill>
                            <a:srgbClr val="000000"/>
                          </a:solidFill>
                          <a:effectLst/>
                          <a:latin typeface="Calibri" panose="020F0502020204030204" pitchFamily="34" charset="0"/>
                        </a:rPr>
                        <a:t>3.4977</a:t>
                      </a:r>
                    </a:p>
                  </a:txBody>
                  <a:tcPr marL="8773" marR="8773" marT="8773" marB="0">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t"/>
                      <a:r>
                        <a:rPr lang="en-GB" sz="900" b="0" i="0" u="none" strike="noStrike" dirty="0">
                          <a:solidFill>
                            <a:srgbClr val="000000"/>
                          </a:solidFill>
                          <a:effectLst/>
                          <a:latin typeface="Calibri" panose="020F0502020204030204" pitchFamily="34" charset="0"/>
                        </a:rPr>
                        <a:t>0.1765</a:t>
                      </a:r>
                    </a:p>
                  </a:txBody>
                  <a:tcPr marL="8773" marR="8773" marT="8773" marB="0">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t"/>
                      <a:endParaRPr lang="en-GB" sz="900" b="0" i="0" u="none" strike="noStrike" dirty="0">
                        <a:solidFill>
                          <a:srgbClr val="000000"/>
                        </a:solidFill>
                        <a:effectLst/>
                        <a:latin typeface="Calibri" panose="020F0502020204030204" pitchFamily="34" charset="0"/>
                      </a:endParaRPr>
                    </a:p>
                  </a:txBody>
                  <a:tcPr marL="8773" marR="8773" marT="8773" marB="0">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t"/>
                      <a:endParaRPr lang="en-GB" sz="900" b="0" i="0" u="none" strike="noStrike" dirty="0">
                        <a:solidFill>
                          <a:srgbClr val="000000"/>
                        </a:solidFill>
                        <a:effectLst/>
                        <a:latin typeface="Calibri" panose="020F0502020204030204" pitchFamily="34" charset="0"/>
                      </a:endParaRPr>
                    </a:p>
                  </a:txBody>
                  <a:tcPr marL="8773" marR="8773" marT="8773" marB="0">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t"/>
                      <a:endParaRPr lang="en-GB" sz="900" b="0" i="0" u="none" strike="noStrike" dirty="0">
                        <a:solidFill>
                          <a:srgbClr val="000000"/>
                        </a:solidFill>
                        <a:effectLst/>
                        <a:latin typeface="Calibri" panose="020F0502020204030204" pitchFamily="34" charset="0"/>
                      </a:endParaRPr>
                    </a:p>
                  </a:txBody>
                  <a:tcPr marL="8773" marR="8773" marT="8773" marB="0">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t"/>
                      <a:endParaRPr lang="en-GB" sz="900" b="0" i="0" u="none" strike="noStrike" dirty="0">
                        <a:solidFill>
                          <a:srgbClr val="000000"/>
                        </a:solidFill>
                        <a:effectLst/>
                        <a:latin typeface="Calibri" panose="020F0502020204030204" pitchFamily="34" charset="0"/>
                      </a:endParaRPr>
                    </a:p>
                  </a:txBody>
                  <a:tcPr marL="8773" marR="8773" marT="8773" marB="0">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t"/>
                      <a:endParaRPr lang="en-GB" sz="900" b="0" i="0" u="none" strike="noStrike" dirty="0">
                        <a:solidFill>
                          <a:srgbClr val="000000"/>
                        </a:solidFill>
                        <a:effectLst/>
                        <a:latin typeface="Calibri" panose="020F0502020204030204" pitchFamily="34" charset="0"/>
                      </a:endParaRPr>
                    </a:p>
                  </a:txBody>
                  <a:tcPr marL="8773" marR="8773" marT="8773" marB="0">
                    <a:lnL>
                      <a:noFill/>
                    </a:lnL>
                    <a:lnR>
                      <a:noFill/>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30214717"/>
                  </a:ext>
                </a:extLst>
              </a:tr>
            </a:tbl>
          </a:graphicData>
        </a:graphic>
      </p:graphicFrame>
      <p:sp>
        <p:nvSpPr>
          <p:cNvPr id="3" name="Title 1">
            <a:extLst>
              <a:ext uri="{FF2B5EF4-FFF2-40B4-BE49-F238E27FC236}">
                <a16:creationId xmlns:a16="http://schemas.microsoft.com/office/drawing/2014/main" id="{CFC3D895-2262-41BA-B957-817E7417C049}"/>
              </a:ext>
            </a:extLst>
          </p:cNvPr>
          <p:cNvSpPr>
            <a:spLocks noGrp="1"/>
          </p:cNvSpPr>
          <p:nvPr>
            <p:ph type="title"/>
          </p:nvPr>
        </p:nvSpPr>
        <p:spPr>
          <a:xfrm>
            <a:off x="501723" y="744190"/>
            <a:ext cx="11188555" cy="749533"/>
          </a:xfrm>
        </p:spPr>
        <p:txBody>
          <a:bodyPr>
            <a:normAutofit/>
          </a:bodyPr>
          <a:lstStyle/>
          <a:p>
            <a:r>
              <a:rPr lang="en-GB" sz="1400" dirty="0">
                <a:latin typeface="+mn-lt"/>
              </a:rPr>
              <a:t>Table S1. Peak activations (T values) for the session 2 all-subject contrast infant interaction videos &gt; control videos. Labelling was conducted using AAL </a:t>
            </a:r>
            <a:r>
              <a:rPr lang="en-GB" sz="1400" dirty="0" err="1">
                <a:latin typeface="+mn-lt"/>
              </a:rPr>
              <a:t>Neuroatlas</a:t>
            </a:r>
            <a:r>
              <a:rPr lang="en-GB" sz="1400" dirty="0">
                <a:latin typeface="+mn-lt"/>
              </a:rPr>
              <a:t>. Only significant clusters with more than 3 voxels are shown. The activation maps were </a:t>
            </a:r>
            <a:r>
              <a:rPr lang="en-GB" sz="1400" dirty="0" err="1">
                <a:latin typeface="+mn-lt"/>
              </a:rPr>
              <a:t>thresholded</a:t>
            </a:r>
            <a:r>
              <a:rPr lang="en-GB" sz="1400" dirty="0">
                <a:latin typeface="+mn-lt"/>
              </a:rPr>
              <a:t> at p &lt; 0.001 (uncorrected at the voxel level) combined with p &lt; 0.05 (FWE-corrected at the cluster level). </a:t>
            </a:r>
          </a:p>
        </p:txBody>
      </p:sp>
    </p:spTree>
    <p:extLst>
      <p:ext uri="{BB962C8B-B14F-4D97-AF65-F5344CB8AC3E}">
        <p14:creationId xmlns:p14="http://schemas.microsoft.com/office/powerpoint/2010/main" val="16039236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1336E629-1996-4078-A52C-BEFF88A74231}"/>
              </a:ext>
            </a:extLst>
          </p:cNvPr>
          <p:cNvGraphicFramePr>
            <a:graphicFrameLocks noGrp="1"/>
          </p:cNvGraphicFramePr>
          <p:nvPr>
            <p:extLst>
              <p:ext uri="{D42A27DB-BD31-4B8C-83A1-F6EECF244321}">
                <p14:modId xmlns:p14="http://schemas.microsoft.com/office/powerpoint/2010/main" val="3066134116"/>
              </p:ext>
            </p:extLst>
          </p:nvPr>
        </p:nvGraphicFramePr>
        <p:xfrm>
          <a:off x="316468" y="351373"/>
          <a:ext cx="11344940" cy="6444180"/>
        </p:xfrm>
        <a:graphic>
          <a:graphicData uri="http://schemas.openxmlformats.org/drawingml/2006/table">
            <a:tbl>
              <a:tblPr/>
              <a:tblGrid>
                <a:gridCol w="1417248">
                  <a:extLst>
                    <a:ext uri="{9D8B030D-6E8A-4147-A177-3AD203B41FA5}">
                      <a16:colId xmlns:a16="http://schemas.microsoft.com/office/drawing/2014/main" val="3419519103"/>
                    </a:ext>
                  </a:extLst>
                </a:gridCol>
                <a:gridCol w="750308">
                  <a:extLst>
                    <a:ext uri="{9D8B030D-6E8A-4147-A177-3AD203B41FA5}">
                      <a16:colId xmlns:a16="http://schemas.microsoft.com/office/drawing/2014/main" val="1884795696"/>
                    </a:ext>
                  </a:extLst>
                </a:gridCol>
                <a:gridCol w="802413">
                  <a:extLst>
                    <a:ext uri="{9D8B030D-6E8A-4147-A177-3AD203B41FA5}">
                      <a16:colId xmlns:a16="http://schemas.microsoft.com/office/drawing/2014/main" val="1117863294"/>
                    </a:ext>
                  </a:extLst>
                </a:gridCol>
                <a:gridCol w="656520">
                  <a:extLst>
                    <a:ext uri="{9D8B030D-6E8A-4147-A177-3AD203B41FA5}">
                      <a16:colId xmlns:a16="http://schemas.microsoft.com/office/drawing/2014/main" val="1040130466"/>
                    </a:ext>
                  </a:extLst>
                </a:gridCol>
                <a:gridCol w="194525">
                  <a:extLst>
                    <a:ext uri="{9D8B030D-6E8A-4147-A177-3AD203B41FA5}">
                      <a16:colId xmlns:a16="http://schemas.microsoft.com/office/drawing/2014/main" val="3530448495"/>
                    </a:ext>
                  </a:extLst>
                </a:gridCol>
                <a:gridCol w="1438091">
                  <a:extLst>
                    <a:ext uri="{9D8B030D-6E8A-4147-A177-3AD203B41FA5}">
                      <a16:colId xmlns:a16="http://schemas.microsoft.com/office/drawing/2014/main" val="2919590106"/>
                    </a:ext>
                  </a:extLst>
                </a:gridCol>
                <a:gridCol w="781571">
                  <a:extLst>
                    <a:ext uri="{9D8B030D-6E8A-4147-A177-3AD203B41FA5}">
                      <a16:colId xmlns:a16="http://schemas.microsoft.com/office/drawing/2014/main" val="2713234707"/>
                    </a:ext>
                  </a:extLst>
                </a:gridCol>
                <a:gridCol w="802413">
                  <a:extLst>
                    <a:ext uri="{9D8B030D-6E8A-4147-A177-3AD203B41FA5}">
                      <a16:colId xmlns:a16="http://schemas.microsoft.com/office/drawing/2014/main" val="2750464687"/>
                    </a:ext>
                  </a:extLst>
                </a:gridCol>
                <a:gridCol w="656520">
                  <a:extLst>
                    <a:ext uri="{9D8B030D-6E8A-4147-A177-3AD203B41FA5}">
                      <a16:colId xmlns:a16="http://schemas.microsoft.com/office/drawing/2014/main" val="966525523"/>
                    </a:ext>
                  </a:extLst>
                </a:gridCol>
                <a:gridCol w="208420">
                  <a:extLst>
                    <a:ext uri="{9D8B030D-6E8A-4147-A177-3AD203B41FA5}">
                      <a16:colId xmlns:a16="http://schemas.microsoft.com/office/drawing/2014/main" val="3204215964"/>
                    </a:ext>
                  </a:extLst>
                </a:gridCol>
                <a:gridCol w="1396407">
                  <a:extLst>
                    <a:ext uri="{9D8B030D-6E8A-4147-A177-3AD203B41FA5}">
                      <a16:colId xmlns:a16="http://schemas.microsoft.com/office/drawing/2014/main" val="853302687"/>
                    </a:ext>
                  </a:extLst>
                </a:gridCol>
                <a:gridCol w="781571">
                  <a:extLst>
                    <a:ext uri="{9D8B030D-6E8A-4147-A177-3AD203B41FA5}">
                      <a16:colId xmlns:a16="http://schemas.microsoft.com/office/drawing/2014/main" val="1204085277"/>
                    </a:ext>
                  </a:extLst>
                </a:gridCol>
                <a:gridCol w="802413">
                  <a:extLst>
                    <a:ext uri="{9D8B030D-6E8A-4147-A177-3AD203B41FA5}">
                      <a16:colId xmlns:a16="http://schemas.microsoft.com/office/drawing/2014/main" val="2261794354"/>
                    </a:ext>
                  </a:extLst>
                </a:gridCol>
                <a:gridCol w="656520">
                  <a:extLst>
                    <a:ext uri="{9D8B030D-6E8A-4147-A177-3AD203B41FA5}">
                      <a16:colId xmlns:a16="http://schemas.microsoft.com/office/drawing/2014/main" val="3739291934"/>
                    </a:ext>
                  </a:extLst>
                </a:gridCol>
              </a:tblGrid>
              <a:tr h="143204">
                <a:tc gridSpan="3">
                  <a:txBody>
                    <a:bodyPr/>
                    <a:lstStyle/>
                    <a:p>
                      <a:pPr algn="l" fontAlgn="t"/>
                      <a:r>
                        <a:rPr lang="en-GB" sz="900" b="1" i="0" u="none" strike="noStrike" dirty="0">
                          <a:solidFill>
                            <a:srgbClr val="000000"/>
                          </a:solidFill>
                          <a:effectLst/>
                          <a:latin typeface="Calibri" panose="020F0502020204030204" pitchFamily="34" charset="0"/>
                        </a:rPr>
                        <a:t>Cluster 1 - Voxels in cluster: 722 - Peak at (-45 -76 -7)</a:t>
                      </a:r>
                    </a:p>
                  </a:txBody>
                  <a:tcPr marL="6044" marR="6044" marT="6044" marB="0">
                    <a:lnL>
                      <a:noFill/>
                    </a:lnL>
                    <a:lnR>
                      <a:noFill/>
                    </a:lnR>
                    <a:lnT w="12700" cap="flat" cmpd="sng" algn="ctr">
                      <a:solidFill>
                        <a:schemeClr val="tx1"/>
                      </a:solidFill>
                      <a:prstDash val="solid"/>
                      <a:round/>
                      <a:headEnd type="none" w="med" len="med"/>
                      <a:tailEnd type="none" w="med" len="med"/>
                    </a:lnT>
                    <a:lnB>
                      <a:noFill/>
                    </a:lnB>
                  </a:tcPr>
                </a:tc>
                <a:tc hMerge="1">
                  <a:txBody>
                    <a:bodyPr/>
                    <a:lstStyle/>
                    <a:p>
                      <a:endParaRPr lang="en-GB"/>
                    </a:p>
                  </a:txBody>
                  <a:tcPr/>
                </a:tc>
                <a:tc hMerge="1">
                  <a:txBody>
                    <a:bodyPr/>
                    <a:lstStyle/>
                    <a:p>
                      <a:endParaRPr lang="en-GB"/>
                    </a:p>
                  </a:txBody>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w="12700" cap="flat" cmpd="sng" algn="ctr">
                      <a:solidFill>
                        <a:schemeClr val="tx1"/>
                      </a:solidFill>
                      <a:prstDash val="solid"/>
                      <a:round/>
                      <a:headEnd type="none" w="med" len="med"/>
                      <a:tailEnd type="none" w="med" len="med"/>
                    </a:lnT>
                    <a:lnB>
                      <a:noFill/>
                    </a:lnB>
                  </a:tcPr>
                </a:tc>
                <a:tc gridSpan="3">
                  <a:txBody>
                    <a:bodyPr/>
                    <a:lstStyle/>
                    <a:p>
                      <a:pPr algn="l" fontAlgn="t"/>
                      <a:r>
                        <a:rPr lang="en-GB" sz="900" b="1" i="0" u="none" strike="noStrike" dirty="0">
                          <a:solidFill>
                            <a:srgbClr val="000000"/>
                          </a:solidFill>
                          <a:effectLst/>
                          <a:latin typeface="Calibri" panose="020F0502020204030204" pitchFamily="34" charset="0"/>
                        </a:rPr>
                        <a:t>Cluster 5 - Voxels in cluster: 304 - Peak at (-3 -49 32)</a:t>
                      </a:r>
                    </a:p>
                  </a:txBody>
                  <a:tcPr marL="6044" marR="6044" marT="6044" marB="0">
                    <a:lnL>
                      <a:noFill/>
                    </a:lnL>
                    <a:lnR>
                      <a:noFill/>
                    </a:lnR>
                    <a:lnT w="12700" cap="flat" cmpd="sng" algn="ctr">
                      <a:solidFill>
                        <a:schemeClr val="tx1"/>
                      </a:solidFill>
                      <a:prstDash val="solid"/>
                      <a:round/>
                      <a:headEnd type="none" w="med" len="med"/>
                      <a:tailEnd type="none" w="med" len="med"/>
                    </a:lnT>
                    <a:lnB>
                      <a:noFill/>
                    </a:lnB>
                  </a:tcPr>
                </a:tc>
                <a:tc hMerge="1">
                  <a:txBody>
                    <a:bodyPr/>
                    <a:lstStyle/>
                    <a:p>
                      <a:endParaRPr lang="en-GB"/>
                    </a:p>
                  </a:txBody>
                  <a:tcPr/>
                </a:tc>
                <a:tc hMerge="1">
                  <a:txBody>
                    <a:bodyPr/>
                    <a:lstStyle/>
                    <a:p>
                      <a:endParaRPr lang="en-GB"/>
                    </a:p>
                  </a:txBody>
                  <a:tcPr/>
                </a:tc>
                <a:tc>
                  <a:txBody>
                    <a:bodyPr/>
                    <a:lstStyle/>
                    <a:p>
                      <a:pPr algn="ctr" fontAlgn="t"/>
                      <a:endParaRPr lang="en-GB" sz="900" b="0" i="0" u="none" strike="noStrike" dirty="0">
                        <a:solidFill>
                          <a:srgbClr val="000000"/>
                        </a:solidFill>
                        <a:effectLst/>
                        <a:latin typeface="Calibri" panose="020F0502020204030204" pitchFamily="34" charset="0"/>
                      </a:endParaRPr>
                    </a:p>
                  </a:txBody>
                  <a:tcPr marL="6044" marR="6044" marT="6044" marB="0">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t"/>
                      <a:endParaRPr lang="en-GB" sz="900" b="0" i="0" u="none" strike="noStrike" dirty="0">
                        <a:solidFill>
                          <a:srgbClr val="000000"/>
                        </a:solidFill>
                        <a:effectLst/>
                        <a:latin typeface="Calibri" panose="020F0502020204030204" pitchFamily="34" charset="0"/>
                      </a:endParaRPr>
                    </a:p>
                  </a:txBody>
                  <a:tcPr marL="6044" marR="6044" marT="6044" marB="0">
                    <a:lnL>
                      <a:noFill/>
                    </a:lnL>
                    <a:lnR>
                      <a:noFill/>
                    </a:lnR>
                    <a:lnT w="12700" cap="flat" cmpd="sng" algn="ctr">
                      <a:solidFill>
                        <a:schemeClr val="tx1"/>
                      </a:solidFill>
                      <a:prstDash val="solid"/>
                      <a:round/>
                      <a:headEnd type="none" w="med" len="med"/>
                      <a:tailEnd type="none" w="med" len="med"/>
                    </a:lnT>
                    <a:lnB>
                      <a:noFill/>
                    </a:lnB>
                  </a:tcPr>
                </a:tc>
                <a:tc gridSpan="3">
                  <a:txBody>
                    <a:bodyPr/>
                    <a:lstStyle/>
                    <a:p>
                      <a:pPr algn="l" fontAlgn="t"/>
                      <a:r>
                        <a:rPr lang="en-GB" sz="900" b="1" i="0" u="none" strike="noStrike" dirty="0">
                          <a:solidFill>
                            <a:srgbClr val="000000"/>
                          </a:solidFill>
                          <a:effectLst/>
                          <a:latin typeface="Calibri" panose="020F0502020204030204" pitchFamily="34" charset="0"/>
                        </a:rPr>
                        <a:t>Cluster 10 - Voxels in cluster: 23 - Peak at (3 23 20)</a:t>
                      </a:r>
                    </a:p>
                  </a:txBody>
                  <a:tcPr marL="6044" marR="6044" marT="6044" marB="0">
                    <a:lnL>
                      <a:noFill/>
                    </a:lnL>
                    <a:lnR>
                      <a:noFill/>
                    </a:lnR>
                    <a:lnT w="12700" cap="flat" cmpd="sng" algn="ctr">
                      <a:solidFill>
                        <a:schemeClr val="tx1"/>
                      </a:solidFill>
                      <a:prstDash val="solid"/>
                      <a:round/>
                      <a:headEnd type="none" w="med" len="med"/>
                      <a:tailEnd type="none" w="med" len="med"/>
                    </a:lnT>
                    <a:lnB>
                      <a:noFill/>
                    </a:lnB>
                  </a:tcPr>
                </a:tc>
                <a:tc hMerge="1">
                  <a:txBody>
                    <a:bodyPr/>
                    <a:lstStyle/>
                    <a:p>
                      <a:endParaRPr lang="en-GB"/>
                    </a:p>
                  </a:txBody>
                  <a:tcPr/>
                </a:tc>
                <a:tc hMerge="1">
                  <a:txBody>
                    <a:bodyPr/>
                    <a:lstStyle/>
                    <a:p>
                      <a:endParaRPr lang="en-GB"/>
                    </a:p>
                  </a:txBody>
                  <a:tcPr/>
                </a:tc>
                <a:tc>
                  <a:txBody>
                    <a:bodyPr/>
                    <a:lstStyle/>
                    <a:p>
                      <a:pPr algn="ctr" fontAlgn="t"/>
                      <a:endParaRPr lang="en-GB" sz="900" b="0" i="0" u="none" strike="noStrike" dirty="0">
                        <a:solidFill>
                          <a:srgbClr val="000000"/>
                        </a:solidFill>
                        <a:effectLst/>
                        <a:latin typeface="Calibri" panose="020F0502020204030204" pitchFamily="34" charset="0"/>
                      </a:endParaRPr>
                    </a:p>
                  </a:txBody>
                  <a:tcPr marL="6044" marR="6044" marT="6044" marB="0">
                    <a:lnL>
                      <a:noFill/>
                    </a:lnL>
                    <a:lnR>
                      <a:noFill/>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1856533721"/>
                  </a:ext>
                </a:extLst>
              </a:tr>
              <a:tr h="143204">
                <a:tc gridSpan="4">
                  <a:txBody>
                    <a:bodyPr/>
                    <a:lstStyle/>
                    <a:p>
                      <a:pPr algn="l" fontAlgn="t"/>
                      <a:r>
                        <a:rPr lang="de-DE" sz="900" b="0" i="0" u="none" strike="noStrike" dirty="0">
                          <a:solidFill>
                            <a:srgbClr val="000000"/>
                          </a:solidFill>
                          <a:effectLst/>
                          <a:latin typeface="Calibri" panose="020F0502020204030204" pitchFamily="34" charset="0"/>
                        </a:rPr>
                        <a:t>Peak T:  9.31     Mean T:  4.69     Std T:  1.21</a:t>
                      </a:r>
                    </a:p>
                  </a:txBody>
                  <a:tcPr marL="6044" marR="6044" marT="6044" marB="0">
                    <a:lnL>
                      <a:noFill/>
                    </a:lnL>
                    <a:lnR>
                      <a:noFill/>
                    </a:lnR>
                    <a:lnT>
                      <a:noFill/>
                    </a:lnT>
                    <a:lnB>
                      <a:noFill/>
                    </a:lnB>
                  </a:tcP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gridSpan="4">
                  <a:txBody>
                    <a:bodyPr/>
                    <a:lstStyle/>
                    <a:p>
                      <a:pPr algn="l" fontAlgn="t"/>
                      <a:r>
                        <a:rPr lang="de-DE" sz="900" b="0" i="0" u="none" strike="noStrike">
                          <a:solidFill>
                            <a:srgbClr val="000000"/>
                          </a:solidFill>
                          <a:effectLst/>
                          <a:latin typeface="Calibri" panose="020F0502020204030204" pitchFamily="34" charset="0"/>
                        </a:rPr>
                        <a:t>Peak T:  6.01     Mean T:  4.10     Std T:  0.59</a:t>
                      </a:r>
                    </a:p>
                  </a:txBody>
                  <a:tcPr marL="6044" marR="6044" marT="6044" marB="0">
                    <a:lnL>
                      <a:noFill/>
                    </a:lnL>
                    <a:lnR>
                      <a:noFill/>
                    </a:lnR>
                    <a:lnT>
                      <a:noFill/>
                    </a:lnT>
                    <a:lnB>
                      <a:noFill/>
                    </a:lnB>
                  </a:tcP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gridSpan="4">
                  <a:txBody>
                    <a:bodyPr/>
                    <a:lstStyle/>
                    <a:p>
                      <a:pPr algn="l" fontAlgn="t"/>
                      <a:r>
                        <a:rPr lang="de-DE" sz="900" b="0" i="0" u="none" strike="noStrike" dirty="0">
                          <a:solidFill>
                            <a:srgbClr val="000000"/>
                          </a:solidFill>
                          <a:effectLst/>
                          <a:latin typeface="Calibri" panose="020F0502020204030204" pitchFamily="34" charset="0"/>
                        </a:rPr>
                        <a:t>Peak T:  4.64     Mean T:  3.65     Std T:  0.35</a:t>
                      </a:r>
                    </a:p>
                  </a:txBody>
                  <a:tcPr marL="6044" marR="6044" marT="6044" marB="0">
                    <a:lnL>
                      <a:noFill/>
                    </a:lnL>
                    <a:lnR>
                      <a:noFill/>
                    </a:lnR>
                    <a:lnT>
                      <a:noFill/>
                    </a:lnT>
                    <a:lnB>
                      <a:noFill/>
                    </a:lnB>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340860207"/>
                  </a:ext>
                </a:extLst>
              </a:tr>
              <a:tr h="143204">
                <a:tc>
                  <a:txBody>
                    <a:bodyPr/>
                    <a:lstStyle/>
                    <a:p>
                      <a:pPr algn="l" fontAlgn="t"/>
                      <a:r>
                        <a:rPr lang="en-GB" sz="900" b="0" i="0" u="none" strike="noStrike">
                          <a:solidFill>
                            <a:srgbClr val="000000"/>
                          </a:solidFill>
                          <a:effectLst/>
                          <a:latin typeface="Calibri" panose="020F0502020204030204" pitchFamily="34" charset="0"/>
                        </a:rPr>
                        <a:t>Region</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Voxels</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  Mean T</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  STD of T  </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Region</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Voxels</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  Mean T</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  STD of T  </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Region</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Voxels</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  Mean T</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  STD of T  </a:t>
                      </a:r>
                    </a:p>
                  </a:txBody>
                  <a:tcPr marL="6044" marR="6044" marT="6044" marB="0">
                    <a:lnL>
                      <a:noFill/>
                    </a:lnL>
                    <a:lnR>
                      <a:noFill/>
                    </a:lnR>
                    <a:lnT>
                      <a:noFill/>
                    </a:lnT>
                    <a:lnB>
                      <a:noFill/>
                    </a:lnB>
                  </a:tcPr>
                </a:tc>
                <a:extLst>
                  <a:ext uri="{0D108BD9-81ED-4DB2-BD59-A6C34878D82A}">
                    <a16:rowId xmlns:a16="http://schemas.microsoft.com/office/drawing/2014/main" val="2569247480"/>
                  </a:ext>
                </a:extLst>
              </a:tr>
              <a:tr h="143204">
                <a:tc>
                  <a:txBody>
                    <a:bodyPr/>
                    <a:lstStyle/>
                    <a:p>
                      <a:pPr algn="l" fontAlgn="t"/>
                      <a:r>
                        <a:rPr lang="en-GB" sz="900" b="0" i="0" u="none" strike="noStrike">
                          <a:solidFill>
                            <a:srgbClr val="000000"/>
                          </a:solidFill>
                          <a:effectLst/>
                          <a:latin typeface="Calibri" panose="020F0502020204030204" pitchFamily="34" charset="0"/>
                        </a:rPr>
                        <a:t>  Temporal_Mid_L</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268</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4.8499</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1.1655</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  Precuneus_L</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105</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4.0651</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0.5881</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  Cingulum_Ant_L</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10</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3.4769</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0.1867</a:t>
                      </a:r>
                    </a:p>
                  </a:txBody>
                  <a:tcPr marL="6044" marR="6044" marT="6044" marB="0">
                    <a:lnL>
                      <a:noFill/>
                    </a:lnL>
                    <a:lnR>
                      <a:noFill/>
                    </a:lnR>
                    <a:lnT>
                      <a:noFill/>
                    </a:lnT>
                    <a:lnB>
                      <a:noFill/>
                    </a:lnB>
                  </a:tcPr>
                </a:tc>
                <a:extLst>
                  <a:ext uri="{0D108BD9-81ED-4DB2-BD59-A6C34878D82A}">
                    <a16:rowId xmlns:a16="http://schemas.microsoft.com/office/drawing/2014/main" val="3379874489"/>
                  </a:ext>
                </a:extLst>
              </a:tr>
              <a:tr h="143204">
                <a:tc>
                  <a:txBody>
                    <a:bodyPr/>
                    <a:lstStyle/>
                    <a:p>
                      <a:pPr algn="l" fontAlgn="t"/>
                      <a:r>
                        <a:rPr lang="en-GB" sz="900" b="0" i="0" u="none" strike="noStrike">
                          <a:solidFill>
                            <a:srgbClr val="000000"/>
                          </a:solidFill>
                          <a:effectLst/>
                          <a:latin typeface="Calibri" panose="020F0502020204030204" pitchFamily="34" charset="0"/>
                        </a:rPr>
                        <a:t>  SupraMarginal_L</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132</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4.1162</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0.6269</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  Cingulum_Post_L</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70</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4.3364</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0.6575</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  Cingulum_Mid_L</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8</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3.6887</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0.3028</a:t>
                      </a:r>
                    </a:p>
                  </a:txBody>
                  <a:tcPr marL="6044" marR="6044" marT="6044" marB="0">
                    <a:lnL>
                      <a:noFill/>
                    </a:lnL>
                    <a:lnR>
                      <a:noFill/>
                    </a:lnR>
                    <a:lnT>
                      <a:noFill/>
                    </a:lnT>
                    <a:lnB>
                      <a:noFill/>
                    </a:lnB>
                  </a:tcPr>
                </a:tc>
                <a:extLst>
                  <a:ext uri="{0D108BD9-81ED-4DB2-BD59-A6C34878D82A}">
                    <a16:rowId xmlns:a16="http://schemas.microsoft.com/office/drawing/2014/main" val="1637169106"/>
                  </a:ext>
                </a:extLst>
              </a:tr>
              <a:tr h="143204">
                <a:tc>
                  <a:txBody>
                    <a:bodyPr/>
                    <a:lstStyle/>
                    <a:p>
                      <a:pPr algn="l" fontAlgn="t"/>
                      <a:r>
                        <a:rPr lang="en-GB" sz="900" b="0" i="0" u="none" strike="noStrike" dirty="0">
                          <a:solidFill>
                            <a:srgbClr val="000000"/>
                          </a:solidFill>
                          <a:effectLst/>
                          <a:latin typeface="Calibri" panose="020F0502020204030204" pitchFamily="34" charset="0"/>
                        </a:rPr>
                        <a:t>  </a:t>
                      </a:r>
                      <a:r>
                        <a:rPr lang="en-GB" sz="900" b="0" i="0" u="none" strike="noStrike" dirty="0" err="1">
                          <a:solidFill>
                            <a:srgbClr val="000000"/>
                          </a:solidFill>
                          <a:effectLst/>
                          <a:latin typeface="Calibri" panose="020F0502020204030204" pitchFamily="34" charset="0"/>
                        </a:rPr>
                        <a:t>Temporal_Sup_L</a:t>
                      </a:r>
                      <a:endParaRPr lang="en-GB" sz="900" b="0" i="0" u="none" strike="noStrike" dirty="0">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103</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4.3237</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0.8006</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dirty="0">
                          <a:solidFill>
                            <a:srgbClr val="000000"/>
                          </a:solidFill>
                          <a:effectLst/>
                          <a:latin typeface="Calibri" panose="020F0502020204030204" pitchFamily="34" charset="0"/>
                        </a:rPr>
                        <a:t>  </a:t>
                      </a:r>
                      <a:r>
                        <a:rPr lang="en-GB" sz="900" b="0" i="0" u="none" strike="noStrike" dirty="0" err="1">
                          <a:solidFill>
                            <a:srgbClr val="000000"/>
                          </a:solidFill>
                          <a:effectLst/>
                          <a:latin typeface="Calibri" panose="020F0502020204030204" pitchFamily="34" charset="0"/>
                        </a:rPr>
                        <a:t>Precuneus_R</a:t>
                      </a:r>
                      <a:endParaRPr lang="en-GB" sz="900" b="0" i="0" u="none" strike="noStrike" dirty="0">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51</a:t>
                      </a:r>
                    </a:p>
                  </a:txBody>
                  <a:tcPr marL="6044" marR="6044" marT="6044"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4.0176</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0.5608</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  Cingulum_Ant_R</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5</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3.9212</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0.521</a:t>
                      </a:r>
                    </a:p>
                  </a:txBody>
                  <a:tcPr marL="6044" marR="6044" marT="6044" marB="0">
                    <a:lnL>
                      <a:noFill/>
                    </a:lnL>
                    <a:lnR>
                      <a:noFill/>
                    </a:lnR>
                    <a:lnT>
                      <a:noFill/>
                    </a:lnT>
                    <a:lnB>
                      <a:noFill/>
                    </a:lnB>
                  </a:tcPr>
                </a:tc>
                <a:extLst>
                  <a:ext uri="{0D108BD9-81ED-4DB2-BD59-A6C34878D82A}">
                    <a16:rowId xmlns:a16="http://schemas.microsoft.com/office/drawing/2014/main" val="1832396244"/>
                  </a:ext>
                </a:extLst>
              </a:tr>
              <a:tr h="143204">
                <a:tc>
                  <a:txBody>
                    <a:bodyPr/>
                    <a:lstStyle/>
                    <a:p>
                      <a:pPr algn="l" fontAlgn="t"/>
                      <a:r>
                        <a:rPr lang="en-GB" sz="900" b="0" i="0" u="none" strike="noStrike">
                          <a:solidFill>
                            <a:srgbClr val="000000"/>
                          </a:solidFill>
                          <a:effectLst/>
                          <a:latin typeface="Calibri" panose="020F0502020204030204" pitchFamily="34" charset="0"/>
                        </a:rPr>
                        <a:t>  Occipital_Inf_L</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68</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6.2276</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1.4554</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  Cingulum_Post_R</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32</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4.2315</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0.452</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extLst>
                  <a:ext uri="{0D108BD9-81ED-4DB2-BD59-A6C34878D82A}">
                    <a16:rowId xmlns:a16="http://schemas.microsoft.com/office/drawing/2014/main" val="1899958595"/>
                  </a:ext>
                </a:extLst>
              </a:tr>
              <a:tr h="143204">
                <a:tc>
                  <a:txBody>
                    <a:bodyPr/>
                    <a:lstStyle/>
                    <a:p>
                      <a:pPr algn="l" fontAlgn="t"/>
                      <a:r>
                        <a:rPr lang="en-GB" sz="900" b="0" i="0" u="none" strike="noStrike">
                          <a:solidFill>
                            <a:srgbClr val="000000"/>
                          </a:solidFill>
                          <a:effectLst/>
                          <a:latin typeface="Calibri" panose="020F0502020204030204" pitchFamily="34" charset="0"/>
                        </a:rPr>
                        <a:t>  Occipital_Mid_L</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64</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5.1411</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1.2565</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  Cingulum_Mid_L</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24</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3.8605</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0.4806</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gridSpan="3">
                  <a:txBody>
                    <a:bodyPr/>
                    <a:lstStyle/>
                    <a:p>
                      <a:pPr algn="l" fontAlgn="t"/>
                      <a:r>
                        <a:rPr lang="en-GB" sz="900" b="1" i="0" u="none" strike="noStrike">
                          <a:solidFill>
                            <a:srgbClr val="000000"/>
                          </a:solidFill>
                          <a:effectLst/>
                          <a:latin typeface="Calibri" panose="020F0502020204030204" pitchFamily="34" charset="0"/>
                        </a:rPr>
                        <a:t>Cluster 11 - Voxels in cluster: 29 - Peak at (12 8 11)</a:t>
                      </a:r>
                    </a:p>
                  </a:txBody>
                  <a:tcPr marL="6044" marR="6044" marT="6044" marB="0">
                    <a:lnL>
                      <a:noFill/>
                    </a:lnL>
                    <a:lnR>
                      <a:noFill/>
                    </a:lnR>
                    <a:lnT>
                      <a:noFill/>
                    </a:lnT>
                    <a:lnB>
                      <a:noFill/>
                    </a:lnB>
                  </a:tcPr>
                </a:tc>
                <a:tc hMerge="1">
                  <a:txBody>
                    <a:bodyPr/>
                    <a:lstStyle/>
                    <a:p>
                      <a:endParaRPr lang="en-GB"/>
                    </a:p>
                  </a:txBody>
                  <a:tcPr/>
                </a:tc>
                <a:tc hMerge="1">
                  <a:txBody>
                    <a:bodyPr/>
                    <a:lstStyle/>
                    <a:p>
                      <a:endParaRPr lang="en-GB"/>
                    </a:p>
                  </a:txBody>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extLst>
                  <a:ext uri="{0D108BD9-81ED-4DB2-BD59-A6C34878D82A}">
                    <a16:rowId xmlns:a16="http://schemas.microsoft.com/office/drawing/2014/main" val="2314535303"/>
                  </a:ext>
                </a:extLst>
              </a:tr>
              <a:tr h="143204">
                <a:tc>
                  <a:txBody>
                    <a:bodyPr/>
                    <a:lstStyle/>
                    <a:p>
                      <a:pPr algn="l" fontAlgn="t"/>
                      <a:r>
                        <a:rPr lang="en-GB" sz="900" b="0" i="0" u="none" strike="noStrike">
                          <a:solidFill>
                            <a:srgbClr val="000000"/>
                          </a:solidFill>
                          <a:effectLst/>
                          <a:latin typeface="Calibri" panose="020F0502020204030204" pitchFamily="34" charset="0"/>
                        </a:rPr>
                        <a:t>  Fusiform_L</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41</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4.431</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0.9019</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  Cingulum_Mid_R</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22</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3.831</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0.5421</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gridSpan="4">
                  <a:txBody>
                    <a:bodyPr/>
                    <a:lstStyle/>
                    <a:p>
                      <a:pPr algn="l" fontAlgn="t"/>
                      <a:r>
                        <a:rPr lang="de-DE" sz="900" b="0" i="0" u="none" strike="noStrike">
                          <a:solidFill>
                            <a:srgbClr val="000000"/>
                          </a:solidFill>
                          <a:effectLst/>
                          <a:latin typeface="Calibri" panose="020F0502020204030204" pitchFamily="34" charset="0"/>
                        </a:rPr>
                        <a:t>Peak T:  4.63     Mean T:  3.73     Std T:  0.33</a:t>
                      </a:r>
                    </a:p>
                  </a:txBody>
                  <a:tcPr marL="6044" marR="6044" marT="6044" marB="0">
                    <a:lnL>
                      <a:noFill/>
                    </a:lnL>
                    <a:lnR>
                      <a:noFill/>
                    </a:lnR>
                    <a:lnT>
                      <a:noFill/>
                    </a:lnT>
                    <a:lnB>
                      <a:noFill/>
                    </a:lnB>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840728009"/>
                  </a:ext>
                </a:extLst>
              </a:tr>
              <a:tr h="143204">
                <a:tc>
                  <a:txBody>
                    <a:bodyPr/>
                    <a:lstStyle/>
                    <a:p>
                      <a:pPr algn="l" fontAlgn="t"/>
                      <a:r>
                        <a:rPr lang="en-GB" sz="900" b="0" i="0" u="none" strike="noStrike">
                          <a:solidFill>
                            <a:srgbClr val="000000"/>
                          </a:solidFill>
                          <a:effectLst/>
                          <a:latin typeface="Calibri" panose="020F0502020204030204" pitchFamily="34" charset="0"/>
                        </a:rPr>
                        <a:t>  Angular_L</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31</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3.5183</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0.1887</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Region</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Voxels</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  Mean T</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  STD of T  </a:t>
                      </a:r>
                    </a:p>
                  </a:txBody>
                  <a:tcPr marL="6044" marR="6044" marT="6044" marB="0">
                    <a:lnL>
                      <a:noFill/>
                    </a:lnL>
                    <a:lnR>
                      <a:noFill/>
                    </a:lnR>
                    <a:lnT>
                      <a:noFill/>
                    </a:lnT>
                    <a:lnB>
                      <a:noFill/>
                    </a:lnB>
                  </a:tcPr>
                </a:tc>
                <a:extLst>
                  <a:ext uri="{0D108BD9-81ED-4DB2-BD59-A6C34878D82A}">
                    <a16:rowId xmlns:a16="http://schemas.microsoft.com/office/drawing/2014/main" val="135239332"/>
                  </a:ext>
                </a:extLst>
              </a:tr>
              <a:tr h="143204">
                <a:tc>
                  <a:txBody>
                    <a:bodyPr/>
                    <a:lstStyle/>
                    <a:p>
                      <a:pPr algn="l" fontAlgn="t"/>
                      <a:r>
                        <a:rPr lang="en-GB" sz="900" b="0" i="0" u="none" strike="noStrike">
                          <a:solidFill>
                            <a:srgbClr val="000000"/>
                          </a:solidFill>
                          <a:effectLst/>
                          <a:latin typeface="Calibri" panose="020F0502020204030204" pitchFamily="34" charset="0"/>
                        </a:rPr>
                        <a:t>  Temporal_Inf_L</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9</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3.9326</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0.5676</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gridSpan="3">
                  <a:txBody>
                    <a:bodyPr/>
                    <a:lstStyle/>
                    <a:p>
                      <a:pPr algn="l" fontAlgn="t"/>
                      <a:r>
                        <a:rPr lang="en-GB" sz="900" b="1" i="0" u="none" strike="noStrike">
                          <a:solidFill>
                            <a:srgbClr val="000000"/>
                          </a:solidFill>
                          <a:effectLst/>
                          <a:latin typeface="Calibri" panose="020F0502020204030204" pitchFamily="34" charset="0"/>
                        </a:rPr>
                        <a:t>Cluster 6 - Voxels in cluster: 67 - Peak at (-36 23 2)</a:t>
                      </a:r>
                    </a:p>
                  </a:txBody>
                  <a:tcPr marL="6044" marR="6044" marT="6044" marB="0">
                    <a:lnL>
                      <a:noFill/>
                    </a:lnL>
                    <a:lnR>
                      <a:noFill/>
                    </a:lnR>
                    <a:lnT>
                      <a:noFill/>
                    </a:lnT>
                    <a:lnB>
                      <a:noFill/>
                    </a:lnB>
                  </a:tcPr>
                </a:tc>
                <a:tc hMerge="1">
                  <a:txBody>
                    <a:bodyPr/>
                    <a:lstStyle/>
                    <a:p>
                      <a:endParaRPr lang="en-GB"/>
                    </a:p>
                  </a:txBody>
                  <a:tcPr/>
                </a:tc>
                <a:tc hMerge="1">
                  <a:txBody>
                    <a:bodyPr/>
                    <a:lstStyle/>
                    <a:p>
                      <a:endParaRPr lang="en-GB"/>
                    </a:p>
                  </a:txBody>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  Caudate_R</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27</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3.7611</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0.3272</a:t>
                      </a:r>
                    </a:p>
                  </a:txBody>
                  <a:tcPr marL="6044" marR="6044" marT="6044" marB="0">
                    <a:lnL>
                      <a:noFill/>
                    </a:lnL>
                    <a:lnR>
                      <a:noFill/>
                    </a:lnR>
                    <a:lnT>
                      <a:noFill/>
                    </a:lnT>
                    <a:lnB>
                      <a:noFill/>
                    </a:lnB>
                  </a:tcPr>
                </a:tc>
                <a:extLst>
                  <a:ext uri="{0D108BD9-81ED-4DB2-BD59-A6C34878D82A}">
                    <a16:rowId xmlns:a16="http://schemas.microsoft.com/office/drawing/2014/main" val="2058267103"/>
                  </a:ext>
                </a:extLst>
              </a:tr>
              <a:tr h="143204">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gridSpan="4">
                  <a:txBody>
                    <a:bodyPr/>
                    <a:lstStyle/>
                    <a:p>
                      <a:pPr algn="l" fontAlgn="t"/>
                      <a:r>
                        <a:rPr lang="de-DE" sz="900" b="0" i="0" u="none" strike="noStrike">
                          <a:solidFill>
                            <a:srgbClr val="000000"/>
                          </a:solidFill>
                          <a:effectLst/>
                          <a:latin typeface="Calibri" panose="020F0502020204030204" pitchFamily="34" charset="0"/>
                        </a:rPr>
                        <a:t>Peak T:  5.80     Mean T:  4.02     Std T:  0.69</a:t>
                      </a:r>
                    </a:p>
                  </a:txBody>
                  <a:tcPr marL="6044" marR="6044" marT="6044" marB="0">
                    <a:lnL>
                      <a:noFill/>
                    </a:lnL>
                    <a:lnR>
                      <a:noFill/>
                    </a:lnR>
                    <a:lnT>
                      <a:noFill/>
                    </a:lnT>
                    <a:lnB>
                      <a:noFill/>
                    </a:lnB>
                  </a:tcP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extLst>
                  <a:ext uri="{0D108BD9-81ED-4DB2-BD59-A6C34878D82A}">
                    <a16:rowId xmlns:a16="http://schemas.microsoft.com/office/drawing/2014/main" val="3688481025"/>
                  </a:ext>
                </a:extLst>
              </a:tr>
              <a:tr h="143204">
                <a:tc gridSpan="3">
                  <a:txBody>
                    <a:bodyPr/>
                    <a:lstStyle/>
                    <a:p>
                      <a:pPr algn="l" fontAlgn="t"/>
                      <a:r>
                        <a:rPr lang="en-GB" sz="900" b="1" i="0" u="none" strike="noStrike">
                          <a:solidFill>
                            <a:srgbClr val="000000"/>
                          </a:solidFill>
                          <a:effectLst/>
                          <a:latin typeface="Calibri" panose="020F0502020204030204" pitchFamily="34" charset="0"/>
                        </a:rPr>
                        <a:t>Cluster 2 - Voxels in cluster: 747 - Peak at (42 -73 -10)</a:t>
                      </a:r>
                    </a:p>
                  </a:txBody>
                  <a:tcPr marL="6044" marR="6044" marT="6044" marB="0">
                    <a:lnL>
                      <a:noFill/>
                    </a:lnL>
                    <a:lnR>
                      <a:noFill/>
                    </a:lnR>
                    <a:lnT>
                      <a:noFill/>
                    </a:lnT>
                    <a:lnB>
                      <a:noFill/>
                    </a:lnB>
                  </a:tcPr>
                </a:tc>
                <a:tc hMerge="1">
                  <a:txBody>
                    <a:bodyPr/>
                    <a:lstStyle/>
                    <a:p>
                      <a:endParaRPr lang="en-GB"/>
                    </a:p>
                  </a:txBody>
                  <a:tcPr/>
                </a:tc>
                <a:tc hMerge="1">
                  <a:txBody>
                    <a:bodyPr/>
                    <a:lstStyle/>
                    <a:p>
                      <a:endParaRPr lang="en-GB"/>
                    </a:p>
                  </a:txBody>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Region</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Voxels</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  Mean T</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  STD of T  </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gridSpan="3">
                  <a:txBody>
                    <a:bodyPr/>
                    <a:lstStyle/>
                    <a:p>
                      <a:pPr algn="l" fontAlgn="t"/>
                      <a:r>
                        <a:rPr lang="en-GB" sz="900" b="1" i="0" u="none" strike="noStrike">
                          <a:solidFill>
                            <a:srgbClr val="000000"/>
                          </a:solidFill>
                          <a:effectLst/>
                          <a:latin typeface="Calibri" panose="020F0502020204030204" pitchFamily="34" charset="0"/>
                        </a:rPr>
                        <a:t>Cluster 12 - Voxels in cluster: 23 - Peak at (15 -73 -10)</a:t>
                      </a:r>
                    </a:p>
                  </a:txBody>
                  <a:tcPr marL="6044" marR="6044" marT="6044" marB="0">
                    <a:lnL>
                      <a:noFill/>
                    </a:lnL>
                    <a:lnR>
                      <a:noFill/>
                    </a:lnR>
                    <a:lnT>
                      <a:noFill/>
                    </a:lnT>
                    <a:lnB>
                      <a:noFill/>
                    </a:lnB>
                  </a:tcPr>
                </a:tc>
                <a:tc hMerge="1">
                  <a:txBody>
                    <a:bodyPr/>
                    <a:lstStyle/>
                    <a:p>
                      <a:endParaRPr lang="en-GB"/>
                    </a:p>
                  </a:txBody>
                  <a:tcPr/>
                </a:tc>
                <a:tc hMerge="1">
                  <a:txBody>
                    <a:bodyPr/>
                    <a:lstStyle/>
                    <a:p>
                      <a:endParaRPr lang="en-GB"/>
                    </a:p>
                  </a:txBody>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extLst>
                  <a:ext uri="{0D108BD9-81ED-4DB2-BD59-A6C34878D82A}">
                    <a16:rowId xmlns:a16="http://schemas.microsoft.com/office/drawing/2014/main" val="4069994777"/>
                  </a:ext>
                </a:extLst>
              </a:tr>
              <a:tr h="143204">
                <a:tc gridSpan="4">
                  <a:txBody>
                    <a:bodyPr/>
                    <a:lstStyle/>
                    <a:p>
                      <a:pPr algn="l" fontAlgn="t"/>
                      <a:r>
                        <a:rPr lang="de-DE" sz="900" b="0" i="0" u="none" strike="noStrike">
                          <a:solidFill>
                            <a:srgbClr val="000000"/>
                          </a:solidFill>
                          <a:effectLst/>
                          <a:latin typeface="Calibri" panose="020F0502020204030204" pitchFamily="34" charset="0"/>
                        </a:rPr>
                        <a:t>Peak T:  7.73     Mean T:  4.53     Std T:  0.97</a:t>
                      </a:r>
                    </a:p>
                  </a:txBody>
                  <a:tcPr marL="6044" marR="6044" marT="6044" marB="0">
                    <a:lnL>
                      <a:noFill/>
                    </a:lnL>
                    <a:lnR>
                      <a:noFill/>
                    </a:lnR>
                    <a:lnT>
                      <a:noFill/>
                    </a:lnT>
                    <a:lnB>
                      <a:noFill/>
                    </a:lnB>
                  </a:tcP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  Insula_L</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27</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4.1656</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0.7746</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gridSpan="4">
                  <a:txBody>
                    <a:bodyPr/>
                    <a:lstStyle/>
                    <a:p>
                      <a:pPr algn="l" fontAlgn="t"/>
                      <a:r>
                        <a:rPr lang="de-DE" sz="900" b="0" i="0" u="none" strike="noStrike">
                          <a:solidFill>
                            <a:srgbClr val="000000"/>
                          </a:solidFill>
                          <a:effectLst/>
                          <a:latin typeface="Calibri" panose="020F0502020204030204" pitchFamily="34" charset="0"/>
                        </a:rPr>
                        <a:t>Peak T:  4.59     Mean T:  3.71     Std T:  0.43</a:t>
                      </a:r>
                    </a:p>
                  </a:txBody>
                  <a:tcPr marL="6044" marR="6044" marT="6044" marB="0">
                    <a:lnL>
                      <a:noFill/>
                    </a:lnL>
                    <a:lnR>
                      <a:noFill/>
                    </a:lnR>
                    <a:lnT>
                      <a:noFill/>
                    </a:lnT>
                    <a:lnB>
                      <a:noFill/>
                    </a:lnB>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064131289"/>
                  </a:ext>
                </a:extLst>
              </a:tr>
              <a:tr h="143204">
                <a:tc>
                  <a:txBody>
                    <a:bodyPr/>
                    <a:lstStyle/>
                    <a:p>
                      <a:pPr algn="l" fontAlgn="t"/>
                      <a:r>
                        <a:rPr lang="en-GB" sz="900" b="0" i="0" u="none" strike="noStrike">
                          <a:solidFill>
                            <a:srgbClr val="000000"/>
                          </a:solidFill>
                          <a:effectLst/>
                          <a:latin typeface="Calibri" panose="020F0502020204030204" pitchFamily="34" charset="0"/>
                        </a:rPr>
                        <a:t>Region</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Voxels</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  Mean T</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  STD of T  </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  Frontal_Inf_Tri_L</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23</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4.1569</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0.6497</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Region</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Voxels</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  Mean T</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  STD of T  </a:t>
                      </a:r>
                    </a:p>
                  </a:txBody>
                  <a:tcPr marL="6044" marR="6044" marT="6044" marB="0">
                    <a:lnL>
                      <a:noFill/>
                    </a:lnL>
                    <a:lnR>
                      <a:noFill/>
                    </a:lnR>
                    <a:lnT>
                      <a:noFill/>
                    </a:lnT>
                    <a:lnB>
                      <a:noFill/>
                    </a:lnB>
                  </a:tcPr>
                </a:tc>
                <a:extLst>
                  <a:ext uri="{0D108BD9-81ED-4DB2-BD59-A6C34878D82A}">
                    <a16:rowId xmlns:a16="http://schemas.microsoft.com/office/drawing/2014/main" val="1446202759"/>
                  </a:ext>
                </a:extLst>
              </a:tr>
              <a:tr h="143204">
                <a:tc>
                  <a:txBody>
                    <a:bodyPr/>
                    <a:lstStyle/>
                    <a:p>
                      <a:pPr algn="l" fontAlgn="t"/>
                      <a:r>
                        <a:rPr lang="en-GB" sz="900" b="0" i="0" u="none" strike="noStrike">
                          <a:solidFill>
                            <a:srgbClr val="000000"/>
                          </a:solidFill>
                          <a:effectLst/>
                          <a:latin typeface="Calibri" panose="020F0502020204030204" pitchFamily="34" charset="0"/>
                        </a:rPr>
                        <a:t>  Temporal_Mid_R</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256</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4.6945</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1.0576</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  Frontal_Inf_Orb_L</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17</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3.6109</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0.3878</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  Lingual_R</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14</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3.6978</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0.4389</a:t>
                      </a:r>
                    </a:p>
                  </a:txBody>
                  <a:tcPr marL="6044" marR="6044" marT="6044" marB="0">
                    <a:lnL>
                      <a:noFill/>
                    </a:lnL>
                    <a:lnR>
                      <a:noFill/>
                    </a:lnR>
                    <a:lnT>
                      <a:noFill/>
                    </a:lnT>
                    <a:lnB>
                      <a:noFill/>
                    </a:lnB>
                  </a:tcPr>
                </a:tc>
                <a:extLst>
                  <a:ext uri="{0D108BD9-81ED-4DB2-BD59-A6C34878D82A}">
                    <a16:rowId xmlns:a16="http://schemas.microsoft.com/office/drawing/2014/main" val="994612002"/>
                  </a:ext>
                </a:extLst>
              </a:tr>
              <a:tr h="143204">
                <a:tc>
                  <a:txBody>
                    <a:bodyPr/>
                    <a:lstStyle/>
                    <a:p>
                      <a:pPr algn="l" fontAlgn="t"/>
                      <a:r>
                        <a:rPr lang="en-GB" sz="900" b="0" i="0" u="none" strike="noStrike">
                          <a:solidFill>
                            <a:srgbClr val="000000"/>
                          </a:solidFill>
                          <a:effectLst/>
                          <a:latin typeface="Calibri" panose="020F0502020204030204" pitchFamily="34" charset="0"/>
                        </a:rPr>
                        <a:t>  Temporal_Sup_R</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238</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4.2737</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0.8127</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  Vermis_6</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7</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3.7754</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0.4879</a:t>
                      </a:r>
                    </a:p>
                  </a:txBody>
                  <a:tcPr marL="6044" marR="6044" marT="6044" marB="0">
                    <a:lnL>
                      <a:noFill/>
                    </a:lnL>
                    <a:lnR>
                      <a:noFill/>
                    </a:lnR>
                    <a:lnT>
                      <a:noFill/>
                    </a:lnT>
                    <a:lnB>
                      <a:noFill/>
                    </a:lnB>
                  </a:tcPr>
                </a:tc>
                <a:extLst>
                  <a:ext uri="{0D108BD9-81ED-4DB2-BD59-A6C34878D82A}">
                    <a16:rowId xmlns:a16="http://schemas.microsoft.com/office/drawing/2014/main" val="2835492350"/>
                  </a:ext>
                </a:extLst>
              </a:tr>
              <a:tr h="143204">
                <a:tc>
                  <a:txBody>
                    <a:bodyPr/>
                    <a:lstStyle/>
                    <a:p>
                      <a:pPr algn="l" fontAlgn="t"/>
                      <a:r>
                        <a:rPr lang="en-GB" sz="900" b="0" i="0" u="none" strike="noStrike">
                          <a:solidFill>
                            <a:srgbClr val="000000"/>
                          </a:solidFill>
                          <a:effectLst/>
                          <a:latin typeface="Calibri" panose="020F0502020204030204" pitchFamily="34" charset="0"/>
                        </a:rPr>
                        <a:t>  SupraMarginal_R</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118</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4.2669</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0.6948</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gridSpan="3">
                  <a:txBody>
                    <a:bodyPr/>
                    <a:lstStyle/>
                    <a:p>
                      <a:pPr algn="l" fontAlgn="t"/>
                      <a:r>
                        <a:rPr lang="en-GB" sz="900" b="1" i="0" u="none" strike="noStrike">
                          <a:solidFill>
                            <a:srgbClr val="000000"/>
                          </a:solidFill>
                          <a:effectLst/>
                          <a:latin typeface="Calibri" panose="020F0502020204030204" pitchFamily="34" charset="0"/>
                        </a:rPr>
                        <a:t>Cluster 7 - Voxels in cluster: 294 - Peak at (45 5 47)</a:t>
                      </a:r>
                    </a:p>
                  </a:txBody>
                  <a:tcPr marL="6044" marR="6044" marT="6044" marB="0">
                    <a:lnL>
                      <a:noFill/>
                    </a:lnL>
                    <a:lnR>
                      <a:noFill/>
                    </a:lnR>
                    <a:lnT>
                      <a:noFill/>
                    </a:lnT>
                    <a:lnB>
                      <a:noFill/>
                    </a:lnB>
                  </a:tcPr>
                </a:tc>
                <a:tc hMerge="1">
                  <a:txBody>
                    <a:bodyPr/>
                    <a:lstStyle/>
                    <a:p>
                      <a:endParaRPr lang="en-GB"/>
                    </a:p>
                  </a:txBody>
                  <a:tcPr/>
                </a:tc>
                <a:tc hMerge="1">
                  <a:txBody>
                    <a:bodyPr/>
                    <a:lstStyle/>
                    <a:p>
                      <a:endParaRPr lang="en-GB"/>
                    </a:p>
                  </a:txBody>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extLst>
                  <a:ext uri="{0D108BD9-81ED-4DB2-BD59-A6C34878D82A}">
                    <a16:rowId xmlns:a16="http://schemas.microsoft.com/office/drawing/2014/main" val="4284258124"/>
                  </a:ext>
                </a:extLst>
              </a:tr>
              <a:tr h="143204">
                <a:tc>
                  <a:txBody>
                    <a:bodyPr/>
                    <a:lstStyle/>
                    <a:p>
                      <a:pPr algn="l" fontAlgn="t"/>
                      <a:r>
                        <a:rPr lang="en-GB" sz="900" b="0" i="0" u="none" strike="noStrike">
                          <a:solidFill>
                            <a:srgbClr val="000000"/>
                          </a:solidFill>
                          <a:effectLst/>
                          <a:latin typeface="Calibri" panose="020F0502020204030204" pitchFamily="34" charset="0"/>
                        </a:rPr>
                        <a:t>  Occipital_Inf_R</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53</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5.2802</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1.1956</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gridSpan="4">
                  <a:txBody>
                    <a:bodyPr/>
                    <a:lstStyle/>
                    <a:p>
                      <a:pPr algn="l" fontAlgn="t"/>
                      <a:r>
                        <a:rPr lang="de-DE" sz="900" b="0" i="0" u="none" strike="noStrike">
                          <a:solidFill>
                            <a:srgbClr val="000000"/>
                          </a:solidFill>
                          <a:effectLst/>
                          <a:latin typeface="Calibri" panose="020F0502020204030204" pitchFamily="34" charset="0"/>
                        </a:rPr>
                        <a:t>Peak T:  5.79     Mean T:  3.90     Std T:  0.54</a:t>
                      </a:r>
                    </a:p>
                  </a:txBody>
                  <a:tcPr marL="6044" marR="6044" marT="6044" marB="0">
                    <a:lnL>
                      <a:noFill/>
                    </a:lnL>
                    <a:lnR>
                      <a:noFill/>
                    </a:lnR>
                    <a:lnT>
                      <a:noFill/>
                    </a:lnT>
                    <a:lnB>
                      <a:noFill/>
                    </a:lnB>
                  </a:tcP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gridSpan="3">
                  <a:txBody>
                    <a:bodyPr/>
                    <a:lstStyle/>
                    <a:p>
                      <a:pPr algn="l" fontAlgn="t"/>
                      <a:r>
                        <a:rPr lang="en-GB" sz="900" b="1" i="0" u="none" strike="noStrike">
                          <a:solidFill>
                            <a:srgbClr val="000000"/>
                          </a:solidFill>
                          <a:effectLst/>
                          <a:latin typeface="Calibri" panose="020F0502020204030204" pitchFamily="34" charset="0"/>
                        </a:rPr>
                        <a:t>Cluster 13 - Voxels in cluster: 51 - Peak at (-39 -1 -16)</a:t>
                      </a:r>
                    </a:p>
                  </a:txBody>
                  <a:tcPr marL="6044" marR="6044" marT="6044" marB="0">
                    <a:lnL>
                      <a:noFill/>
                    </a:lnL>
                    <a:lnR>
                      <a:noFill/>
                    </a:lnR>
                    <a:lnT>
                      <a:noFill/>
                    </a:lnT>
                    <a:lnB>
                      <a:noFill/>
                    </a:lnB>
                  </a:tcPr>
                </a:tc>
                <a:tc hMerge="1">
                  <a:txBody>
                    <a:bodyPr/>
                    <a:lstStyle/>
                    <a:p>
                      <a:endParaRPr lang="en-GB"/>
                    </a:p>
                  </a:txBody>
                  <a:tcPr/>
                </a:tc>
                <a:tc hMerge="1">
                  <a:txBody>
                    <a:bodyPr/>
                    <a:lstStyle/>
                    <a:p>
                      <a:endParaRPr lang="en-GB"/>
                    </a:p>
                  </a:txBody>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extLst>
                  <a:ext uri="{0D108BD9-81ED-4DB2-BD59-A6C34878D82A}">
                    <a16:rowId xmlns:a16="http://schemas.microsoft.com/office/drawing/2014/main" val="1745046219"/>
                  </a:ext>
                </a:extLst>
              </a:tr>
              <a:tr h="143204">
                <a:tc>
                  <a:txBody>
                    <a:bodyPr/>
                    <a:lstStyle/>
                    <a:p>
                      <a:pPr algn="l" fontAlgn="t"/>
                      <a:r>
                        <a:rPr lang="en-GB" sz="900" b="0" i="0" u="none" strike="noStrike">
                          <a:solidFill>
                            <a:srgbClr val="000000"/>
                          </a:solidFill>
                          <a:effectLst/>
                          <a:latin typeface="Calibri" panose="020F0502020204030204" pitchFamily="34" charset="0"/>
                        </a:rPr>
                        <a:t>  Temporal_Inf_R</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36</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4.7761</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1.0067</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Region</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Voxels</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  Mean T</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  STD of T  </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gridSpan="4">
                  <a:txBody>
                    <a:bodyPr/>
                    <a:lstStyle/>
                    <a:p>
                      <a:pPr algn="l" fontAlgn="t"/>
                      <a:r>
                        <a:rPr lang="de-DE" sz="900" b="0" i="0" u="none" strike="noStrike">
                          <a:solidFill>
                            <a:srgbClr val="000000"/>
                          </a:solidFill>
                          <a:effectLst/>
                          <a:latin typeface="Calibri" panose="020F0502020204030204" pitchFamily="34" charset="0"/>
                        </a:rPr>
                        <a:t>Peak T:  4.57     Mean T:  3.78     Std T:  0.41</a:t>
                      </a:r>
                    </a:p>
                  </a:txBody>
                  <a:tcPr marL="6044" marR="6044" marT="6044" marB="0">
                    <a:lnL>
                      <a:noFill/>
                    </a:lnL>
                    <a:lnR>
                      <a:noFill/>
                    </a:lnR>
                    <a:lnT>
                      <a:noFill/>
                    </a:lnT>
                    <a:lnB>
                      <a:noFill/>
                    </a:lnB>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859149995"/>
                  </a:ext>
                </a:extLst>
              </a:tr>
              <a:tr h="143204">
                <a:tc>
                  <a:txBody>
                    <a:bodyPr/>
                    <a:lstStyle/>
                    <a:p>
                      <a:pPr algn="l" fontAlgn="t"/>
                      <a:r>
                        <a:rPr lang="en-GB" sz="900" b="0" i="0" u="none" strike="noStrike">
                          <a:solidFill>
                            <a:srgbClr val="000000"/>
                          </a:solidFill>
                          <a:effectLst/>
                          <a:latin typeface="Calibri" panose="020F0502020204030204" pitchFamily="34" charset="0"/>
                        </a:rPr>
                        <a:t>  Fusiform_R</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23</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4.6029</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0.7449</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  Frontal_Inf_Tri_R</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101</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3.9096</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0.5044</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Region</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Voxels</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  Mean T</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  STD of T  </a:t>
                      </a:r>
                    </a:p>
                  </a:txBody>
                  <a:tcPr marL="6044" marR="6044" marT="6044" marB="0">
                    <a:lnL>
                      <a:noFill/>
                    </a:lnL>
                    <a:lnR>
                      <a:noFill/>
                    </a:lnR>
                    <a:lnT>
                      <a:noFill/>
                    </a:lnT>
                    <a:lnB>
                      <a:noFill/>
                    </a:lnB>
                  </a:tcPr>
                </a:tc>
                <a:extLst>
                  <a:ext uri="{0D108BD9-81ED-4DB2-BD59-A6C34878D82A}">
                    <a16:rowId xmlns:a16="http://schemas.microsoft.com/office/drawing/2014/main" val="3018428915"/>
                  </a:ext>
                </a:extLst>
              </a:tr>
              <a:tr h="143204">
                <a:tc>
                  <a:txBody>
                    <a:bodyPr/>
                    <a:lstStyle/>
                    <a:p>
                      <a:pPr algn="l" fontAlgn="t"/>
                      <a:r>
                        <a:rPr lang="en-GB" sz="900" b="0" i="0" u="none" strike="noStrike">
                          <a:solidFill>
                            <a:srgbClr val="000000"/>
                          </a:solidFill>
                          <a:effectLst/>
                          <a:latin typeface="Calibri" panose="020F0502020204030204" pitchFamily="34" charset="0"/>
                        </a:rPr>
                        <a:t>  Occipital_Mid_R</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11</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5.1795</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0.8218</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  Precentral_R</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44</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4.3367</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0.7008</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  Insula_L</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15</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3.718</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0.3834</a:t>
                      </a:r>
                    </a:p>
                  </a:txBody>
                  <a:tcPr marL="6044" marR="6044" marT="6044" marB="0">
                    <a:lnL>
                      <a:noFill/>
                    </a:lnL>
                    <a:lnR>
                      <a:noFill/>
                    </a:lnR>
                    <a:lnT>
                      <a:noFill/>
                    </a:lnT>
                    <a:lnB>
                      <a:noFill/>
                    </a:lnB>
                  </a:tcPr>
                </a:tc>
                <a:extLst>
                  <a:ext uri="{0D108BD9-81ED-4DB2-BD59-A6C34878D82A}">
                    <a16:rowId xmlns:a16="http://schemas.microsoft.com/office/drawing/2014/main" val="4099979084"/>
                  </a:ext>
                </a:extLst>
              </a:tr>
              <a:tr h="143204">
                <a:tc>
                  <a:txBody>
                    <a:bodyPr/>
                    <a:lstStyle/>
                    <a:p>
                      <a:pPr algn="l" fontAlgn="t"/>
                      <a:r>
                        <a:rPr lang="en-GB" sz="900" b="0" i="0" u="none" strike="noStrike">
                          <a:solidFill>
                            <a:srgbClr val="000000"/>
                          </a:solidFill>
                          <a:effectLst/>
                          <a:latin typeface="Calibri" panose="020F0502020204030204" pitchFamily="34" charset="0"/>
                        </a:rPr>
                        <a:t>  Rolandic_Oper_R</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7</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3.936</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0.5051</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  Frontal_Inf_Orb_R</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44</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3.753</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0.418</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  Temporal_Sup_L</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9</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3.5688</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0.3339</a:t>
                      </a:r>
                    </a:p>
                  </a:txBody>
                  <a:tcPr marL="6044" marR="6044" marT="6044" marB="0">
                    <a:lnL>
                      <a:noFill/>
                    </a:lnL>
                    <a:lnR>
                      <a:noFill/>
                    </a:lnR>
                    <a:lnT>
                      <a:noFill/>
                    </a:lnT>
                    <a:lnB>
                      <a:noFill/>
                    </a:lnB>
                  </a:tcPr>
                </a:tc>
                <a:extLst>
                  <a:ext uri="{0D108BD9-81ED-4DB2-BD59-A6C34878D82A}">
                    <a16:rowId xmlns:a16="http://schemas.microsoft.com/office/drawing/2014/main" val="3370250043"/>
                  </a:ext>
                </a:extLst>
              </a:tr>
              <a:tr h="143204">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  Frontal_Mid_R</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43</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3.8055</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0.4336</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  Temporal_Pole_Sup_L</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3.7173</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0.2766</a:t>
                      </a:r>
                    </a:p>
                  </a:txBody>
                  <a:tcPr marL="6044" marR="6044" marT="6044" marB="0">
                    <a:lnL>
                      <a:noFill/>
                    </a:lnL>
                    <a:lnR>
                      <a:noFill/>
                    </a:lnR>
                    <a:lnT>
                      <a:noFill/>
                    </a:lnT>
                    <a:lnB>
                      <a:noFill/>
                    </a:lnB>
                  </a:tcPr>
                </a:tc>
                <a:extLst>
                  <a:ext uri="{0D108BD9-81ED-4DB2-BD59-A6C34878D82A}">
                    <a16:rowId xmlns:a16="http://schemas.microsoft.com/office/drawing/2014/main" val="3289422358"/>
                  </a:ext>
                </a:extLst>
              </a:tr>
              <a:tr h="143204">
                <a:tc gridSpan="3">
                  <a:txBody>
                    <a:bodyPr/>
                    <a:lstStyle/>
                    <a:p>
                      <a:pPr algn="l" fontAlgn="t"/>
                      <a:r>
                        <a:rPr lang="en-GB" sz="900" b="1" i="0" u="none" strike="noStrike">
                          <a:solidFill>
                            <a:srgbClr val="000000"/>
                          </a:solidFill>
                          <a:effectLst/>
                          <a:latin typeface="Calibri" panose="020F0502020204030204" pitchFamily="34" charset="0"/>
                        </a:rPr>
                        <a:t>Cluster 3 - Voxels in cluster: 249 - Peak at (9 -88 17)</a:t>
                      </a:r>
                    </a:p>
                  </a:txBody>
                  <a:tcPr marL="6044" marR="6044" marT="6044" marB="0">
                    <a:lnL>
                      <a:noFill/>
                    </a:lnL>
                    <a:lnR>
                      <a:noFill/>
                    </a:lnR>
                    <a:lnT>
                      <a:noFill/>
                    </a:lnT>
                    <a:lnB>
                      <a:noFill/>
                    </a:lnB>
                  </a:tcPr>
                </a:tc>
                <a:tc hMerge="1">
                  <a:txBody>
                    <a:bodyPr/>
                    <a:lstStyle/>
                    <a:p>
                      <a:endParaRPr lang="en-GB"/>
                    </a:p>
                  </a:txBody>
                  <a:tcPr/>
                </a:tc>
                <a:tc hMerge="1">
                  <a:txBody>
                    <a:bodyPr/>
                    <a:lstStyle/>
                    <a:p>
                      <a:endParaRPr lang="en-GB"/>
                    </a:p>
                  </a:txBody>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  Insula_R</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31</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3.5871</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0.3179</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extLst>
                  <a:ext uri="{0D108BD9-81ED-4DB2-BD59-A6C34878D82A}">
                    <a16:rowId xmlns:a16="http://schemas.microsoft.com/office/drawing/2014/main" val="429323156"/>
                  </a:ext>
                </a:extLst>
              </a:tr>
              <a:tr h="143204">
                <a:tc gridSpan="4">
                  <a:txBody>
                    <a:bodyPr/>
                    <a:lstStyle/>
                    <a:p>
                      <a:pPr algn="l" fontAlgn="t"/>
                      <a:r>
                        <a:rPr lang="de-DE" sz="900" b="0" i="0" u="none" strike="noStrike">
                          <a:solidFill>
                            <a:srgbClr val="000000"/>
                          </a:solidFill>
                          <a:effectLst/>
                          <a:latin typeface="Calibri" panose="020F0502020204030204" pitchFamily="34" charset="0"/>
                        </a:rPr>
                        <a:t>Peak T:  7.04     Mean T:  4.59     Std T:  0.91</a:t>
                      </a:r>
                    </a:p>
                  </a:txBody>
                  <a:tcPr marL="6044" marR="6044" marT="6044" marB="0">
                    <a:lnL>
                      <a:noFill/>
                    </a:lnL>
                    <a:lnR>
                      <a:noFill/>
                    </a:lnR>
                    <a:lnT>
                      <a:noFill/>
                    </a:lnT>
                    <a:lnB>
                      <a:noFill/>
                    </a:lnB>
                  </a:tcP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  Frontal_Inf_Oper_R</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25</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4.0086</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0.5481</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gridSpan="3">
                  <a:txBody>
                    <a:bodyPr/>
                    <a:lstStyle/>
                    <a:p>
                      <a:pPr algn="l" fontAlgn="t"/>
                      <a:r>
                        <a:rPr lang="en-GB" sz="900" b="1" i="0" u="none" strike="noStrike">
                          <a:solidFill>
                            <a:srgbClr val="000000"/>
                          </a:solidFill>
                          <a:effectLst/>
                          <a:latin typeface="Calibri" panose="020F0502020204030204" pitchFamily="34" charset="0"/>
                        </a:rPr>
                        <a:t>Cluster 14 - Voxels in cluster: 21 - Peak at (3 -10 32)</a:t>
                      </a:r>
                    </a:p>
                  </a:txBody>
                  <a:tcPr marL="6044" marR="6044" marT="6044" marB="0">
                    <a:lnL>
                      <a:noFill/>
                    </a:lnL>
                    <a:lnR>
                      <a:noFill/>
                    </a:lnR>
                    <a:lnT>
                      <a:noFill/>
                    </a:lnT>
                    <a:lnB>
                      <a:noFill/>
                    </a:lnB>
                  </a:tcPr>
                </a:tc>
                <a:tc hMerge="1">
                  <a:txBody>
                    <a:bodyPr/>
                    <a:lstStyle/>
                    <a:p>
                      <a:endParaRPr lang="en-GB"/>
                    </a:p>
                  </a:txBody>
                  <a:tcPr/>
                </a:tc>
                <a:tc hMerge="1">
                  <a:txBody>
                    <a:bodyPr/>
                    <a:lstStyle/>
                    <a:p>
                      <a:endParaRPr lang="en-GB"/>
                    </a:p>
                  </a:txBody>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extLst>
                  <a:ext uri="{0D108BD9-81ED-4DB2-BD59-A6C34878D82A}">
                    <a16:rowId xmlns:a16="http://schemas.microsoft.com/office/drawing/2014/main" val="3649594695"/>
                  </a:ext>
                </a:extLst>
              </a:tr>
              <a:tr h="143204">
                <a:tc>
                  <a:txBody>
                    <a:bodyPr/>
                    <a:lstStyle/>
                    <a:p>
                      <a:pPr algn="l" fontAlgn="t"/>
                      <a:r>
                        <a:rPr lang="en-GB" sz="900" b="0" i="0" u="none" strike="noStrike">
                          <a:solidFill>
                            <a:srgbClr val="000000"/>
                          </a:solidFill>
                          <a:effectLst/>
                          <a:latin typeface="Calibri" panose="020F0502020204030204" pitchFamily="34" charset="0"/>
                        </a:rPr>
                        <a:t>Region</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Voxels</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  Mean T</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  STD of T  </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  Frontal_Mid_Orb_R</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5</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3.6611</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0.2445</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gridSpan="4">
                  <a:txBody>
                    <a:bodyPr/>
                    <a:lstStyle/>
                    <a:p>
                      <a:pPr algn="l" fontAlgn="t"/>
                      <a:r>
                        <a:rPr lang="de-DE" sz="900" b="0" i="0" u="none" strike="noStrike">
                          <a:solidFill>
                            <a:srgbClr val="000000"/>
                          </a:solidFill>
                          <a:effectLst/>
                          <a:latin typeface="Calibri" panose="020F0502020204030204" pitchFamily="34" charset="0"/>
                        </a:rPr>
                        <a:t>Peak T:  4.43     Mean T:  3.72     Std T:  0.37</a:t>
                      </a:r>
                    </a:p>
                  </a:txBody>
                  <a:tcPr marL="6044" marR="6044" marT="6044" marB="0">
                    <a:lnL>
                      <a:noFill/>
                    </a:lnL>
                    <a:lnR>
                      <a:noFill/>
                    </a:lnR>
                    <a:lnT>
                      <a:noFill/>
                    </a:lnT>
                    <a:lnB>
                      <a:noFill/>
                    </a:lnB>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728775955"/>
                  </a:ext>
                </a:extLst>
              </a:tr>
              <a:tr h="143204">
                <a:tc>
                  <a:txBody>
                    <a:bodyPr/>
                    <a:lstStyle/>
                    <a:p>
                      <a:pPr algn="l" fontAlgn="t"/>
                      <a:r>
                        <a:rPr lang="en-GB" sz="900" b="0" i="0" u="none" strike="noStrike">
                          <a:solidFill>
                            <a:srgbClr val="000000"/>
                          </a:solidFill>
                          <a:effectLst/>
                          <a:latin typeface="Calibri" panose="020F0502020204030204" pitchFamily="34" charset="0"/>
                        </a:rPr>
                        <a:t>  Calcarine_R</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74</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4.5393</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0.8428</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Region</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Voxels</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  Mean T</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  STD of T  </a:t>
                      </a:r>
                    </a:p>
                  </a:txBody>
                  <a:tcPr marL="6044" marR="6044" marT="6044" marB="0">
                    <a:lnL>
                      <a:noFill/>
                    </a:lnL>
                    <a:lnR>
                      <a:noFill/>
                    </a:lnR>
                    <a:lnT>
                      <a:noFill/>
                    </a:lnT>
                    <a:lnB>
                      <a:noFill/>
                    </a:lnB>
                  </a:tcPr>
                </a:tc>
                <a:extLst>
                  <a:ext uri="{0D108BD9-81ED-4DB2-BD59-A6C34878D82A}">
                    <a16:rowId xmlns:a16="http://schemas.microsoft.com/office/drawing/2014/main" val="315520225"/>
                  </a:ext>
                </a:extLst>
              </a:tr>
              <a:tr h="143204">
                <a:tc>
                  <a:txBody>
                    <a:bodyPr/>
                    <a:lstStyle/>
                    <a:p>
                      <a:pPr algn="l" fontAlgn="t"/>
                      <a:r>
                        <a:rPr lang="en-GB" sz="900" b="0" i="0" u="none" strike="noStrike">
                          <a:solidFill>
                            <a:srgbClr val="000000"/>
                          </a:solidFill>
                          <a:effectLst/>
                          <a:latin typeface="Calibri" panose="020F0502020204030204" pitchFamily="34" charset="0"/>
                        </a:rPr>
                        <a:t>  Calcarine_L</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68</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4.4486</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0.852</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gridSpan="3">
                  <a:txBody>
                    <a:bodyPr/>
                    <a:lstStyle/>
                    <a:p>
                      <a:pPr algn="l" fontAlgn="t"/>
                      <a:r>
                        <a:rPr lang="en-GB" sz="900" b="1" i="0" u="none" strike="noStrike">
                          <a:solidFill>
                            <a:srgbClr val="000000"/>
                          </a:solidFill>
                          <a:effectLst/>
                          <a:latin typeface="Calibri" panose="020F0502020204030204" pitchFamily="34" charset="0"/>
                        </a:rPr>
                        <a:t>Cluster 8 - Voxels in cluster: 93 - Peak at (6 53 23)</a:t>
                      </a:r>
                    </a:p>
                  </a:txBody>
                  <a:tcPr marL="6044" marR="6044" marT="6044" marB="0">
                    <a:lnL>
                      <a:noFill/>
                    </a:lnL>
                    <a:lnR>
                      <a:noFill/>
                    </a:lnR>
                    <a:lnT>
                      <a:noFill/>
                    </a:lnT>
                    <a:lnB>
                      <a:noFill/>
                    </a:lnB>
                  </a:tcPr>
                </a:tc>
                <a:tc hMerge="1">
                  <a:txBody>
                    <a:bodyPr/>
                    <a:lstStyle/>
                    <a:p>
                      <a:endParaRPr lang="en-GB"/>
                    </a:p>
                  </a:txBody>
                  <a:tcPr/>
                </a:tc>
                <a:tc hMerge="1">
                  <a:txBody>
                    <a:bodyPr/>
                    <a:lstStyle/>
                    <a:p>
                      <a:endParaRPr lang="en-GB"/>
                    </a:p>
                  </a:txBody>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  Cingulum_Mid_L</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13</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3.5041</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0.1996</a:t>
                      </a:r>
                    </a:p>
                  </a:txBody>
                  <a:tcPr marL="6044" marR="6044" marT="6044" marB="0">
                    <a:lnL>
                      <a:noFill/>
                    </a:lnL>
                    <a:lnR>
                      <a:noFill/>
                    </a:lnR>
                    <a:lnT>
                      <a:noFill/>
                    </a:lnT>
                    <a:lnB>
                      <a:noFill/>
                    </a:lnB>
                  </a:tcPr>
                </a:tc>
                <a:extLst>
                  <a:ext uri="{0D108BD9-81ED-4DB2-BD59-A6C34878D82A}">
                    <a16:rowId xmlns:a16="http://schemas.microsoft.com/office/drawing/2014/main" val="2324267956"/>
                  </a:ext>
                </a:extLst>
              </a:tr>
              <a:tr h="143204">
                <a:tc>
                  <a:txBody>
                    <a:bodyPr/>
                    <a:lstStyle/>
                    <a:p>
                      <a:pPr algn="l" fontAlgn="t"/>
                      <a:r>
                        <a:rPr lang="en-GB" sz="900" b="0" i="0" u="none" strike="noStrike">
                          <a:solidFill>
                            <a:srgbClr val="000000"/>
                          </a:solidFill>
                          <a:effectLst/>
                          <a:latin typeface="Calibri" panose="020F0502020204030204" pitchFamily="34" charset="0"/>
                        </a:rPr>
                        <a:t>  Cuneus_R</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34</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4.9184</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1.0046</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gridSpan="4">
                  <a:txBody>
                    <a:bodyPr/>
                    <a:lstStyle/>
                    <a:p>
                      <a:pPr algn="l" fontAlgn="t"/>
                      <a:r>
                        <a:rPr lang="de-DE" sz="900" b="0" i="0" u="none" strike="noStrike">
                          <a:solidFill>
                            <a:srgbClr val="000000"/>
                          </a:solidFill>
                          <a:effectLst/>
                          <a:latin typeface="Calibri" panose="020F0502020204030204" pitchFamily="34" charset="0"/>
                        </a:rPr>
                        <a:t>Peak T:  5.30     Mean T:  3.92     Std T:  0.50</a:t>
                      </a:r>
                    </a:p>
                  </a:txBody>
                  <a:tcPr marL="6044" marR="6044" marT="6044" marB="0">
                    <a:lnL>
                      <a:noFill/>
                    </a:lnL>
                    <a:lnR>
                      <a:noFill/>
                    </a:lnR>
                    <a:lnT>
                      <a:noFill/>
                    </a:lnT>
                    <a:lnB>
                      <a:noFill/>
                    </a:lnB>
                  </a:tcP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  Cingulum_Mid_R</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8</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4.0725</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0.3073</a:t>
                      </a:r>
                    </a:p>
                  </a:txBody>
                  <a:tcPr marL="6044" marR="6044" marT="6044" marB="0">
                    <a:lnL>
                      <a:noFill/>
                    </a:lnL>
                    <a:lnR>
                      <a:noFill/>
                    </a:lnR>
                    <a:lnT>
                      <a:noFill/>
                    </a:lnT>
                    <a:lnB>
                      <a:noFill/>
                    </a:lnB>
                  </a:tcPr>
                </a:tc>
                <a:extLst>
                  <a:ext uri="{0D108BD9-81ED-4DB2-BD59-A6C34878D82A}">
                    <a16:rowId xmlns:a16="http://schemas.microsoft.com/office/drawing/2014/main" val="1333689233"/>
                  </a:ext>
                </a:extLst>
              </a:tr>
              <a:tr h="143204">
                <a:tc>
                  <a:txBody>
                    <a:bodyPr/>
                    <a:lstStyle/>
                    <a:p>
                      <a:pPr algn="l" fontAlgn="t"/>
                      <a:r>
                        <a:rPr lang="en-GB" sz="900" b="0" i="0" u="none" strike="noStrike">
                          <a:solidFill>
                            <a:srgbClr val="000000"/>
                          </a:solidFill>
                          <a:effectLst/>
                          <a:latin typeface="Calibri" panose="020F0502020204030204" pitchFamily="34" charset="0"/>
                        </a:rPr>
                        <a:t>  Occipital_Sup_L</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33</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4.4204</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0.8818</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Region</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Voxels</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  Mean T</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  STD of T  </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extLst>
                  <a:ext uri="{0D108BD9-81ED-4DB2-BD59-A6C34878D82A}">
                    <a16:rowId xmlns:a16="http://schemas.microsoft.com/office/drawing/2014/main" val="3090255479"/>
                  </a:ext>
                </a:extLst>
              </a:tr>
              <a:tr h="143204">
                <a:tc>
                  <a:txBody>
                    <a:bodyPr/>
                    <a:lstStyle/>
                    <a:p>
                      <a:pPr algn="l" fontAlgn="t"/>
                      <a:r>
                        <a:rPr lang="en-GB" sz="900" b="0" i="0" u="none" strike="noStrike">
                          <a:solidFill>
                            <a:srgbClr val="000000"/>
                          </a:solidFill>
                          <a:effectLst/>
                          <a:latin typeface="Calibri" panose="020F0502020204030204" pitchFamily="34" charset="0"/>
                        </a:rPr>
                        <a:t>  Cuneus_L</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29</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5.0676</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0.94</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  Frontal_Sup_Medial_R</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75</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3.9917</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0.5072</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gridSpan="3">
                  <a:txBody>
                    <a:bodyPr/>
                    <a:lstStyle/>
                    <a:p>
                      <a:pPr algn="l" fontAlgn="t"/>
                      <a:r>
                        <a:rPr lang="en-GB" sz="900" b="1" i="0" u="none" strike="noStrike">
                          <a:solidFill>
                            <a:srgbClr val="000000"/>
                          </a:solidFill>
                          <a:effectLst/>
                          <a:latin typeface="Calibri" panose="020F0502020204030204" pitchFamily="34" charset="0"/>
                        </a:rPr>
                        <a:t>Cluster 15 - Voxels in cluster: 24 - Peak at (42 2 13)</a:t>
                      </a:r>
                    </a:p>
                  </a:txBody>
                  <a:tcPr marL="6044" marR="6044" marT="6044" marB="0">
                    <a:lnL>
                      <a:noFill/>
                    </a:lnL>
                    <a:lnR>
                      <a:noFill/>
                    </a:lnR>
                    <a:lnT>
                      <a:noFill/>
                    </a:lnT>
                    <a:lnB>
                      <a:noFill/>
                    </a:lnB>
                  </a:tcPr>
                </a:tc>
                <a:tc hMerge="1">
                  <a:txBody>
                    <a:bodyPr/>
                    <a:lstStyle/>
                    <a:p>
                      <a:endParaRPr lang="en-GB"/>
                    </a:p>
                  </a:txBody>
                  <a:tcPr/>
                </a:tc>
                <a:tc hMerge="1">
                  <a:txBody>
                    <a:bodyPr/>
                    <a:lstStyle/>
                    <a:p>
                      <a:endParaRPr lang="en-GB"/>
                    </a:p>
                  </a:txBody>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extLst>
                  <a:ext uri="{0D108BD9-81ED-4DB2-BD59-A6C34878D82A}">
                    <a16:rowId xmlns:a16="http://schemas.microsoft.com/office/drawing/2014/main" val="245853473"/>
                  </a:ext>
                </a:extLst>
              </a:tr>
              <a:tr h="143204">
                <a:tc>
                  <a:txBody>
                    <a:bodyPr/>
                    <a:lstStyle/>
                    <a:p>
                      <a:pPr algn="l" fontAlgn="t"/>
                      <a:r>
                        <a:rPr lang="en-GB" sz="900" b="0" i="0" u="none" strike="noStrike">
                          <a:solidFill>
                            <a:srgbClr val="000000"/>
                          </a:solidFill>
                          <a:effectLst/>
                          <a:latin typeface="Calibri" panose="020F0502020204030204" pitchFamily="34" charset="0"/>
                        </a:rPr>
                        <a:t>  Occipital_Sup_R</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8</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4.0774</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0.8989</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  Cingulum_Ant_R</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10</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3.7954</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0.4318</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gridSpan="4">
                  <a:txBody>
                    <a:bodyPr/>
                    <a:lstStyle/>
                    <a:p>
                      <a:pPr algn="l" fontAlgn="t"/>
                      <a:r>
                        <a:rPr lang="de-DE" sz="900" b="0" i="0" u="none" strike="noStrike">
                          <a:solidFill>
                            <a:srgbClr val="000000"/>
                          </a:solidFill>
                          <a:effectLst/>
                          <a:latin typeface="Calibri" panose="020F0502020204030204" pitchFamily="34" charset="0"/>
                        </a:rPr>
                        <a:t>Peak T:  4.35     Mean T:  3.78     Std T:  0.33</a:t>
                      </a:r>
                    </a:p>
                  </a:txBody>
                  <a:tcPr marL="6044" marR="6044" marT="6044" marB="0">
                    <a:lnL>
                      <a:noFill/>
                    </a:lnL>
                    <a:lnR>
                      <a:noFill/>
                    </a:lnR>
                    <a:lnT>
                      <a:noFill/>
                    </a:lnT>
                    <a:lnB>
                      <a:noFill/>
                    </a:lnB>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778832038"/>
                  </a:ext>
                </a:extLst>
              </a:tr>
              <a:tr h="143204">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  Frontal_Sup_R</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5</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3.4342</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0.1572</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Region</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Voxels</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  Mean T</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  STD of T  </a:t>
                      </a:r>
                    </a:p>
                  </a:txBody>
                  <a:tcPr marL="6044" marR="6044" marT="6044" marB="0">
                    <a:lnL>
                      <a:noFill/>
                    </a:lnL>
                    <a:lnR>
                      <a:noFill/>
                    </a:lnR>
                    <a:lnT>
                      <a:noFill/>
                    </a:lnT>
                    <a:lnB>
                      <a:noFill/>
                    </a:lnB>
                  </a:tcPr>
                </a:tc>
                <a:extLst>
                  <a:ext uri="{0D108BD9-81ED-4DB2-BD59-A6C34878D82A}">
                    <a16:rowId xmlns:a16="http://schemas.microsoft.com/office/drawing/2014/main" val="2488922718"/>
                  </a:ext>
                </a:extLst>
              </a:tr>
              <a:tr h="143204">
                <a:tc gridSpan="3">
                  <a:txBody>
                    <a:bodyPr/>
                    <a:lstStyle/>
                    <a:p>
                      <a:pPr algn="l" fontAlgn="t"/>
                      <a:r>
                        <a:rPr lang="en-GB" sz="900" b="1" i="0" u="none" strike="noStrike">
                          <a:solidFill>
                            <a:srgbClr val="000000"/>
                          </a:solidFill>
                          <a:effectLst/>
                          <a:latin typeface="Calibri" panose="020F0502020204030204" pitchFamily="34" charset="0"/>
                        </a:rPr>
                        <a:t>Cluster 4 - Voxels in cluster: 472 - Peak at (-3 53 -10)</a:t>
                      </a:r>
                    </a:p>
                  </a:txBody>
                  <a:tcPr marL="6044" marR="6044" marT="6044" marB="0">
                    <a:lnL>
                      <a:noFill/>
                    </a:lnL>
                    <a:lnR>
                      <a:noFill/>
                    </a:lnR>
                    <a:lnT>
                      <a:noFill/>
                    </a:lnT>
                    <a:lnB>
                      <a:noFill/>
                    </a:lnB>
                  </a:tcPr>
                </a:tc>
                <a:tc hMerge="1">
                  <a:txBody>
                    <a:bodyPr/>
                    <a:lstStyle/>
                    <a:p>
                      <a:endParaRPr lang="en-GB"/>
                    </a:p>
                  </a:txBody>
                  <a:tcPr/>
                </a:tc>
                <a:tc hMerge="1">
                  <a:txBody>
                    <a:bodyPr/>
                    <a:lstStyle/>
                    <a:p>
                      <a:endParaRPr lang="en-GB"/>
                    </a:p>
                  </a:txBody>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  Insula_R</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15</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3.8029</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0.3423</a:t>
                      </a:r>
                    </a:p>
                  </a:txBody>
                  <a:tcPr marL="6044" marR="6044" marT="6044" marB="0">
                    <a:lnL>
                      <a:noFill/>
                    </a:lnL>
                    <a:lnR>
                      <a:noFill/>
                    </a:lnR>
                    <a:lnT>
                      <a:noFill/>
                    </a:lnT>
                    <a:lnB>
                      <a:noFill/>
                    </a:lnB>
                  </a:tcPr>
                </a:tc>
                <a:extLst>
                  <a:ext uri="{0D108BD9-81ED-4DB2-BD59-A6C34878D82A}">
                    <a16:rowId xmlns:a16="http://schemas.microsoft.com/office/drawing/2014/main" val="1523046803"/>
                  </a:ext>
                </a:extLst>
              </a:tr>
              <a:tr h="143204">
                <a:tc gridSpan="4">
                  <a:txBody>
                    <a:bodyPr/>
                    <a:lstStyle/>
                    <a:p>
                      <a:pPr algn="l" fontAlgn="t"/>
                      <a:r>
                        <a:rPr lang="de-DE" sz="900" b="0" i="0" u="none" strike="noStrike">
                          <a:solidFill>
                            <a:srgbClr val="000000"/>
                          </a:solidFill>
                          <a:effectLst/>
                          <a:latin typeface="Calibri" panose="020F0502020204030204" pitchFamily="34" charset="0"/>
                        </a:rPr>
                        <a:t>Peak T:  6.44     Mean T:  4.06     Std T:  0.63</a:t>
                      </a:r>
                    </a:p>
                  </a:txBody>
                  <a:tcPr marL="6044" marR="6044" marT="6044" marB="0">
                    <a:lnL>
                      <a:noFill/>
                    </a:lnL>
                    <a:lnR>
                      <a:noFill/>
                    </a:lnR>
                    <a:lnT>
                      <a:noFill/>
                    </a:lnT>
                    <a:lnB>
                      <a:noFill/>
                    </a:lnB>
                  </a:tcP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gridSpan="3">
                  <a:txBody>
                    <a:bodyPr/>
                    <a:lstStyle/>
                    <a:p>
                      <a:pPr algn="l" fontAlgn="t"/>
                      <a:r>
                        <a:rPr lang="en-GB" sz="900" b="1" i="0" u="none" strike="noStrike">
                          <a:solidFill>
                            <a:srgbClr val="000000"/>
                          </a:solidFill>
                          <a:effectLst/>
                          <a:latin typeface="Calibri" panose="020F0502020204030204" pitchFamily="34" charset="0"/>
                        </a:rPr>
                        <a:t>Cluster 9 - Voxels in cluster: 52 - Peak at (-48 11 11)</a:t>
                      </a:r>
                    </a:p>
                  </a:txBody>
                  <a:tcPr marL="6044" marR="6044" marT="6044" marB="0">
                    <a:lnL>
                      <a:noFill/>
                    </a:lnL>
                    <a:lnR>
                      <a:noFill/>
                    </a:lnR>
                    <a:lnT>
                      <a:noFill/>
                    </a:lnT>
                    <a:lnB>
                      <a:noFill/>
                    </a:lnB>
                  </a:tcPr>
                </a:tc>
                <a:tc hMerge="1">
                  <a:txBody>
                    <a:bodyPr/>
                    <a:lstStyle/>
                    <a:p>
                      <a:endParaRPr lang="en-GB"/>
                    </a:p>
                  </a:txBody>
                  <a:tcPr/>
                </a:tc>
                <a:tc hMerge="1">
                  <a:txBody>
                    <a:bodyPr/>
                    <a:lstStyle/>
                    <a:p>
                      <a:endParaRPr lang="en-GB"/>
                    </a:p>
                  </a:txBody>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extLst>
                  <a:ext uri="{0D108BD9-81ED-4DB2-BD59-A6C34878D82A}">
                    <a16:rowId xmlns:a16="http://schemas.microsoft.com/office/drawing/2014/main" val="1993046357"/>
                  </a:ext>
                </a:extLst>
              </a:tr>
              <a:tr h="143204">
                <a:tc>
                  <a:txBody>
                    <a:bodyPr/>
                    <a:lstStyle/>
                    <a:p>
                      <a:pPr algn="l" fontAlgn="t"/>
                      <a:r>
                        <a:rPr lang="en-GB" sz="900" b="0" i="0" u="none" strike="noStrike">
                          <a:solidFill>
                            <a:srgbClr val="000000"/>
                          </a:solidFill>
                          <a:effectLst/>
                          <a:latin typeface="Calibri" panose="020F0502020204030204" pitchFamily="34" charset="0"/>
                        </a:rPr>
                        <a:t>Region</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Voxels</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  Mean T</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  STD of T  </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gridSpan="4">
                  <a:txBody>
                    <a:bodyPr/>
                    <a:lstStyle/>
                    <a:p>
                      <a:pPr algn="l" fontAlgn="t"/>
                      <a:r>
                        <a:rPr lang="de-DE" sz="900" b="0" i="0" u="none" strike="noStrike">
                          <a:solidFill>
                            <a:srgbClr val="000000"/>
                          </a:solidFill>
                          <a:effectLst/>
                          <a:latin typeface="Calibri" panose="020F0502020204030204" pitchFamily="34" charset="0"/>
                        </a:rPr>
                        <a:t>Peak T:  4.75     Mean T:  3.63     Std T:  0.35</a:t>
                      </a:r>
                    </a:p>
                  </a:txBody>
                  <a:tcPr marL="6044" marR="6044" marT="6044" marB="0">
                    <a:lnL>
                      <a:noFill/>
                    </a:lnL>
                    <a:lnR>
                      <a:noFill/>
                    </a:lnR>
                    <a:lnT>
                      <a:noFill/>
                    </a:lnT>
                    <a:lnB>
                      <a:noFill/>
                    </a:lnB>
                  </a:tcP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extLst>
                  <a:ext uri="{0D108BD9-81ED-4DB2-BD59-A6C34878D82A}">
                    <a16:rowId xmlns:a16="http://schemas.microsoft.com/office/drawing/2014/main" val="695048193"/>
                  </a:ext>
                </a:extLst>
              </a:tr>
              <a:tr h="143204">
                <a:tc>
                  <a:txBody>
                    <a:bodyPr/>
                    <a:lstStyle/>
                    <a:p>
                      <a:pPr algn="l" fontAlgn="t"/>
                      <a:r>
                        <a:rPr lang="en-GB" sz="900" b="0" i="0" u="none" strike="noStrike">
                          <a:solidFill>
                            <a:srgbClr val="000000"/>
                          </a:solidFill>
                          <a:effectLst/>
                          <a:latin typeface="Calibri" panose="020F0502020204030204" pitchFamily="34" charset="0"/>
                        </a:rPr>
                        <a:t>  Frontal_Sup_Medial_L</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159</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4.0846</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0.6777</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Region</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Voxels</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  Mean T</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  STD of T  </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extLst>
                  <a:ext uri="{0D108BD9-81ED-4DB2-BD59-A6C34878D82A}">
                    <a16:rowId xmlns:a16="http://schemas.microsoft.com/office/drawing/2014/main" val="2848798756"/>
                  </a:ext>
                </a:extLst>
              </a:tr>
              <a:tr h="143204">
                <a:tc>
                  <a:txBody>
                    <a:bodyPr/>
                    <a:lstStyle/>
                    <a:p>
                      <a:pPr algn="l" fontAlgn="t"/>
                      <a:r>
                        <a:rPr lang="en-GB" sz="900" b="0" i="0" u="none" strike="noStrike">
                          <a:solidFill>
                            <a:srgbClr val="000000"/>
                          </a:solidFill>
                          <a:effectLst/>
                          <a:latin typeface="Calibri" panose="020F0502020204030204" pitchFamily="34" charset="0"/>
                        </a:rPr>
                        <a:t>  Cingulum_Ant_L</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100</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3.9146</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0.443</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  Frontal_Inf_Oper_L</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25</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3.6832</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0.4204</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extLst>
                  <a:ext uri="{0D108BD9-81ED-4DB2-BD59-A6C34878D82A}">
                    <a16:rowId xmlns:a16="http://schemas.microsoft.com/office/drawing/2014/main" val="919940852"/>
                  </a:ext>
                </a:extLst>
              </a:tr>
              <a:tr h="143204">
                <a:tc>
                  <a:txBody>
                    <a:bodyPr/>
                    <a:lstStyle/>
                    <a:p>
                      <a:pPr algn="l" fontAlgn="t"/>
                      <a:r>
                        <a:rPr lang="en-GB" sz="900" b="0" i="0" u="none" strike="noStrike">
                          <a:solidFill>
                            <a:srgbClr val="000000"/>
                          </a:solidFill>
                          <a:effectLst/>
                          <a:latin typeface="Calibri" panose="020F0502020204030204" pitchFamily="34" charset="0"/>
                        </a:rPr>
                        <a:t>  Frontal_Med_Orb_L</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77</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4.5557</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0.7014</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  Rolandic_Oper_L</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22</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3.5779</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0.2542</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extLst>
                  <a:ext uri="{0D108BD9-81ED-4DB2-BD59-A6C34878D82A}">
                    <a16:rowId xmlns:a16="http://schemas.microsoft.com/office/drawing/2014/main" val="2574088298"/>
                  </a:ext>
                </a:extLst>
              </a:tr>
              <a:tr h="143204">
                <a:tc>
                  <a:txBody>
                    <a:bodyPr/>
                    <a:lstStyle/>
                    <a:p>
                      <a:pPr algn="l" fontAlgn="t"/>
                      <a:r>
                        <a:rPr lang="en-GB" sz="900" b="0" i="0" u="none" strike="noStrike">
                          <a:solidFill>
                            <a:srgbClr val="000000"/>
                          </a:solidFill>
                          <a:effectLst/>
                          <a:latin typeface="Calibri" panose="020F0502020204030204" pitchFamily="34" charset="0"/>
                        </a:rPr>
                        <a:t>  Frontal_Sup_L</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55</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3.7423</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0.4039</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extLst>
                  <a:ext uri="{0D108BD9-81ED-4DB2-BD59-A6C34878D82A}">
                    <a16:rowId xmlns:a16="http://schemas.microsoft.com/office/drawing/2014/main" val="1693373366"/>
                  </a:ext>
                </a:extLst>
              </a:tr>
              <a:tr h="143204">
                <a:tc>
                  <a:txBody>
                    <a:bodyPr/>
                    <a:lstStyle/>
                    <a:p>
                      <a:pPr algn="l" fontAlgn="t"/>
                      <a:r>
                        <a:rPr lang="en-GB" sz="900" b="0" i="0" u="none" strike="noStrike">
                          <a:solidFill>
                            <a:srgbClr val="000000"/>
                          </a:solidFill>
                          <a:effectLst/>
                          <a:latin typeface="Calibri" panose="020F0502020204030204" pitchFamily="34" charset="0"/>
                        </a:rPr>
                        <a:t>  Frontal_Med_Orb_R</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45</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4.0094</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0.5106</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extLst>
                  <a:ext uri="{0D108BD9-81ED-4DB2-BD59-A6C34878D82A}">
                    <a16:rowId xmlns:a16="http://schemas.microsoft.com/office/drawing/2014/main" val="2518200171"/>
                  </a:ext>
                </a:extLst>
              </a:tr>
              <a:tr h="143204">
                <a:tc>
                  <a:txBody>
                    <a:bodyPr/>
                    <a:lstStyle/>
                    <a:p>
                      <a:pPr algn="l" fontAlgn="t"/>
                      <a:r>
                        <a:rPr lang="en-GB" sz="900" b="0" i="0" u="none" strike="noStrike">
                          <a:solidFill>
                            <a:srgbClr val="000000"/>
                          </a:solidFill>
                          <a:effectLst/>
                          <a:latin typeface="Calibri" panose="020F0502020204030204" pitchFamily="34" charset="0"/>
                        </a:rPr>
                        <a:t>  Frontal_Mid_L</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18</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3.6911</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0.3148</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extLst>
                  <a:ext uri="{0D108BD9-81ED-4DB2-BD59-A6C34878D82A}">
                    <a16:rowId xmlns:a16="http://schemas.microsoft.com/office/drawing/2014/main" val="1908254840"/>
                  </a:ext>
                </a:extLst>
              </a:tr>
              <a:tr h="143204">
                <a:tc>
                  <a:txBody>
                    <a:bodyPr/>
                    <a:lstStyle/>
                    <a:p>
                      <a:pPr algn="l" fontAlgn="t"/>
                      <a:r>
                        <a:rPr lang="en-GB" sz="900" b="0" i="0" u="none" strike="noStrike">
                          <a:solidFill>
                            <a:srgbClr val="000000"/>
                          </a:solidFill>
                          <a:effectLst/>
                          <a:latin typeface="Calibri" panose="020F0502020204030204" pitchFamily="34" charset="0"/>
                        </a:rPr>
                        <a:t>  Rectus_L</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6</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4.2689</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0.8264</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extLst>
                  <a:ext uri="{0D108BD9-81ED-4DB2-BD59-A6C34878D82A}">
                    <a16:rowId xmlns:a16="http://schemas.microsoft.com/office/drawing/2014/main" val="3941265402"/>
                  </a:ext>
                </a:extLst>
              </a:tr>
              <a:tr h="143204">
                <a:tc>
                  <a:txBody>
                    <a:bodyPr/>
                    <a:lstStyle/>
                    <a:p>
                      <a:pPr algn="l" fontAlgn="t"/>
                      <a:r>
                        <a:rPr lang="en-GB" sz="900" b="0" i="0" u="none" strike="noStrike" dirty="0">
                          <a:solidFill>
                            <a:srgbClr val="000000"/>
                          </a:solidFill>
                          <a:effectLst/>
                          <a:latin typeface="Calibri" panose="020F0502020204030204" pitchFamily="34" charset="0"/>
                        </a:rPr>
                        <a:t>  </a:t>
                      </a:r>
                      <a:r>
                        <a:rPr lang="en-GB" sz="900" b="0" i="0" u="none" strike="noStrike" dirty="0" err="1">
                          <a:solidFill>
                            <a:srgbClr val="000000"/>
                          </a:solidFill>
                          <a:effectLst/>
                          <a:latin typeface="Calibri" panose="020F0502020204030204" pitchFamily="34" charset="0"/>
                        </a:rPr>
                        <a:t>Rectus_R</a:t>
                      </a:r>
                      <a:endParaRPr lang="en-GB" sz="900" b="0" i="0" u="none" strike="noStrike" dirty="0">
                        <a:solidFill>
                          <a:srgbClr val="000000"/>
                        </a:solidFill>
                        <a:effectLst/>
                        <a:latin typeface="Calibri" panose="020F0502020204030204" pitchFamily="34" charset="0"/>
                      </a:endParaRPr>
                    </a:p>
                  </a:txBody>
                  <a:tcPr marL="6044" marR="6044" marT="6044" marB="0">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t"/>
                      <a:r>
                        <a:rPr lang="en-GB" sz="900" b="0" i="0" u="none" strike="noStrike" dirty="0">
                          <a:solidFill>
                            <a:srgbClr val="000000"/>
                          </a:solidFill>
                          <a:effectLst/>
                          <a:latin typeface="Calibri" panose="020F0502020204030204" pitchFamily="34" charset="0"/>
                        </a:rPr>
                        <a:t>5</a:t>
                      </a:r>
                    </a:p>
                  </a:txBody>
                  <a:tcPr marL="6044" marR="6044" marT="6044" marB="0">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t"/>
                      <a:r>
                        <a:rPr lang="en-GB" sz="900" b="0" i="0" u="none" strike="noStrike">
                          <a:solidFill>
                            <a:srgbClr val="000000"/>
                          </a:solidFill>
                          <a:effectLst/>
                          <a:latin typeface="Calibri" panose="020F0502020204030204" pitchFamily="34" charset="0"/>
                        </a:rPr>
                        <a:t>4.203</a:t>
                      </a:r>
                    </a:p>
                  </a:txBody>
                  <a:tcPr marL="6044" marR="6044" marT="6044" marB="0">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t"/>
                      <a:r>
                        <a:rPr lang="en-GB" sz="900" b="0" i="0" u="none" strike="noStrike" dirty="0">
                          <a:solidFill>
                            <a:srgbClr val="000000"/>
                          </a:solidFill>
                          <a:effectLst/>
                          <a:latin typeface="Calibri" panose="020F0502020204030204" pitchFamily="34" charset="0"/>
                        </a:rPr>
                        <a:t>0.4755</a:t>
                      </a:r>
                    </a:p>
                  </a:txBody>
                  <a:tcPr marL="6044" marR="6044" marT="6044" marB="0">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t"/>
                      <a:endParaRPr lang="en-GB" sz="900" b="0" i="0" u="none" strike="noStrike" dirty="0">
                        <a:solidFill>
                          <a:srgbClr val="000000"/>
                        </a:solidFill>
                        <a:effectLst/>
                        <a:latin typeface="Calibri" panose="020F0502020204030204" pitchFamily="34" charset="0"/>
                      </a:endParaRPr>
                    </a:p>
                  </a:txBody>
                  <a:tcPr marL="6044" marR="6044" marT="6044" marB="0">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t"/>
                      <a:endParaRPr lang="en-GB" sz="900" b="0" i="0" u="none" strike="noStrike" dirty="0">
                        <a:solidFill>
                          <a:srgbClr val="000000"/>
                        </a:solidFill>
                        <a:effectLst/>
                        <a:latin typeface="Calibri" panose="020F0502020204030204" pitchFamily="34" charset="0"/>
                      </a:endParaRPr>
                    </a:p>
                  </a:txBody>
                  <a:tcPr marL="6044" marR="6044" marT="6044" marB="0">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t"/>
                      <a:endParaRPr lang="en-GB" sz="900" b="0" i="0" u="none" strike="noStrike" dirty="0">
                        <a:solidFill>
                          <a:srgbClr val="000000"/>
                        </a:solidFill>
                        <a:effectLst/>
                        <a:latin typeface="Calibri" panose="020F0502020204030204" pitchFamily="34" charset="0"/>
                      </a:endParaRPr>
                    </a:p>
                  </a:txBody>
                  <a:tcPr marL="6044" marR="6044" marT="6044" marB="0">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t"/>
                      <a:endParaRPr lang="en-GB" sz="900" b="0" i="0" u="none" strike="noStrike" dirty="0">
                        <a:solidFill>
                          <a:srgbClr val="000000"/>
                        </a:solidFill>
                        <a:effectLst/>
                        <a:latin typeface="Calibri" panose="020F0502020204030204" pitchFamily="34" charset="0"/>
                      </a:endParaRPr>
                    </a:p>
                  </a:txBody>
                  <a:tcPr marL="6044" marR="6044" marT="6044" marB="0">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t"/>
                      <a:endParaRPr lang="en-GB" sz="900" b="0" i="0" u="none" strike="noStrike" dirty="0">
                        <a:solidFill>
                          <a:srgbClr val="000000"/>
                        </a:solidFill>
                        <a:effectLst/>
                        <a:latin typeface="Calibri" panose="020F0502020204030204" pitchFamily="34" charset="0"/>
                      </a:endParaRPr>
                    </a:p>
                  </a:txBody>
                  <a:tcPr marL="6044" marR="6044" marT="6044" marB="0">
                    <a:lnL>
                      <a:noFill/>
                    </a:lnL>
                    <a:lnR>
                      <a:noFill/>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27386328"/>
                  </a:ext>
                </a:extLst>
              </a:tr>
            </a:tbl>
          </a:graphicData>
        </a:graphic>
      </p:graphicFrame>
      <p:sp>
        <p:nvSpPr>
          <p:cNvPr id="3" name="Title 1">
            <a:extLst>
              <a:ext uri="{FF2B5EF4-FFF2-40B4-BE49-F238E27FC236}">
                <a16:creationId xmlns:a16="http://schemas.microsoft.com/office/drawing/2014/main" id="{3F84098A-AC0C-4F48-9522-29F77DE65585}"/>
              </a:ext>
            </a:extLst>
          </p:cNvPr>
          <p:cNvSpPr>
            <a:spLocks noGrp="1"/>
          </p:cNvSpPr>
          <p:nvPr>
            <p:ph type="title"/>
          </p:nvPr>
        </p:nvSpPr>
        <p:spPr>
          <a:xfrm>
            <a:off x="0" y="-32658"/>
            <a:ext cx="12014128" cy="457200"/>
          </a:xfrm>
        </p:spPr>
        <p:txBody>
          <a:bodyPr>
            <a:noAutofit/>
          </a:bodyPr>
          <a:lstStyle/>
          <a:p>
            <a:r>
              <a:rPr lang="en-GB" sz="1100" dirty="0">
                <a:latin typeface="+mn-lt"/>
              </a:rPr>
              <a:t>Table S2. Peak activations (T values) for the session 3 all-subject contrast infant interaction videos &gt; control videos. Labelling was conducted using AAL </a:t>
            </a:r>
            <a:r>
              <a:rPr lang="en-GB" sz="1100" dirty="0" err="1">
                <a:latin typeface="+mn-lt"/>
              </a:rPr>
              <a:t>Neuroatlas</a:t>
            </a:r>
            <a:r>
              <a:rPr lang="en-GB" sz="1100" dirty="0">
                <a:latin typeface="+mn-lt"/>
              </a:rPr>
              <a:t>. Only significant clusters with more than 3 voxels are shown. The activation maps were </a:t>
            </a:r>
            <a:r>
              <a:rPr lang="en-GB" sz="1100" dirty="0" err="1">
                <a:latin typeface="+mn-lt"/>
              </a:rPr>
              <a:t>thresholded</a:t>
            </a:r>
            <a:r>
              <a:rPr lang="en-GB" sz="1100" dirty="0">
                <a:latin typeface="+mn-lt"/>
              </a:rPr>
              <a:t> at p &lt; 0.001 (uncorrected at the voxel level) combined with p &lt; 0.05 (FWE-corrected at the cluster level). </a:t>
            </a:r>
          </a:p>
        </p:txBody>
      </p:sp>
    </p:spTree>
    <p:extLst>
      <p:ext uri="{BB962C8B-B14F-4D97-AF65-F5344CB8AC3E}">
        <p14:creationId xmlns:p14="http://schemas.microsoft.com/office/powerpoint/2010/main" val="19732979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24C324B9-47BE-4047-BF5D-7093D95E94F7}"/>
              </a:ext>
            </a:extLst>
          </p:cNvPr>
          <p:cNvSpPr>
            <a:spLocks noGrp="1"/>
          </p:cNvSpPr>
          <p:nvPr>
            <p:ph type="title"/>
          </p:nvPr>
        </p:nvSpPr>
        <p:spPr>
          <a:xfrm>
            <a:off x="259769" y="30403"/>
            <a:ext cx="11188555" cy="749533"/>
          </a:xfrm>
        </p:spPr>
        <p:txBody>
          <a:bodyPr>
            <a:normAutofit/>
          </a:bodyPr>
          <a:lstStyle/>
          <a:p>
            <a:r>
              <a:rPr lang="en-GB" sz="1400" dirty="0">
                <a:latin typeface="+mn-lt"/>
              </a:rPr>
              <a:t>Table S3 – Statistics for Clustering Analysis. Values shown are mean ± SEM.  </a:t>
            </a:r>
          </a:p>
        </p:txBody>
      </p:sp>
      <p:graphicFrame>
        <p:nvGraphicFramePr>
          <p:cNvPr id="3" name="Table 2">
            <a:extLst>
              <a:ext uri="{FF2B5EF4-FFF2-40B4-BE49-F238E27FC236}">
                <a16:creationId xmlns:a16="http://schemas.microsoft.com/office/drawing/2014/main" id="{ABD42E37-2C4A-43F2-B991-EAF0387ED2C8}"/>
              </a:ext>
            </a:extLst>
          </p:cNvPr>
          <p:cNvGraphicFramePr>
            <a:graphicFrameLocks noGrp="1"/>
          </p:cNvGraphicFramePr>
          <p:nvPr>
            <p:extLst>
              <p:ext uri="{D42A27DB-BD31-4B8C-83A1-F6EECF244321}">
                <p14:modId xmlns:p14="http://schemas.microsoft.com/office/powerpoint/2010/main" val="1431832017"/>
              </p:ext>
            </p:extLst>
          </p:nvPr>
        </p:nvGraphicFramePr>
        <p:xfrm>
          <a:off x="259768" y="765664"/>
          <a:ext cx="11816113" cy="5894293"/>
        </p:xfrm>
        <a:graphic>
          <a:graphicData uri="http://schemas.openxmlformats.org/drawingml/2006/table">
            <a:tbl>
              <a:tblPr>
                <a:tableStyleId>{9D7B26C5-4107-4FEC-AEDC-1716B250A1EF}</a:tableStyleId>
              </a:tblPr>
              <a:tblGrid>
                <a:gridCol w="1459563">
                  <a:extLst>
                    <a:ext uri="{9D8B030D-6E8A-4147-A177-3AD203B41FA5}">
                      <a16:colId xmlns:a16="http://schemas.microsoft.com/office/drawing/2014/main" val="4087290651"/>
                    </a:ext>
                  </a:extLst>
                </a:gridCol>
                <a:gridCol w="1015348">
                  <a:extLst>
                    <a:ext uri="{9D8B030D-6E8A-4147-A177-3AD203B41FA5}">
                      <a16:colId xmlns:a16="http://schemas.microsoft.com/office/drawing/2014/main" val="3903612586"/>
                    </a:ext>
                  </a:extLst>
                </a:gridCol>
                <a:gridCol w="1015348">
                  <a:extLst>
                    <a:ext uri="{9D8B030D-6E8A-4147-A177-3AD203B41FA5}">
                      <a16:colId xmlns:a16="http://schemas.microsoft.com/office/drawing/2014/main" val="349718603"/>
                    </a:ext>
                  </a:extLst>
                </a:gridCol>
                <a:gridCol w="1015348">
                  <a:extLst>
                    <a:ext uri="{9D8B030D-6E8A-4147-A177-3AD203B41FA5}">
                      <a16:colId xmlns:a16="http://schemas.microsoft.com/office/drawing/2014/main" val="4206358770"/>
                    </a:ext>
                  </a:extLst>
                </a:gridCol>
                <a:gridCol w="1015348">
                  <a:extLst>
                    <a:ext uri="{9D8B030D-6E8A-4147-A177-3AD203B41FA5}">
                      <a16:colId xmlns:a16="http://schemas.microsoft.com/office/drawing/2014/main" val="424397686"/>
                    </a:ext>
                  </a:extLst>
                </a:gridCol>
                <a:gridCol w="1015348">
                  <a:extLst>
                    <a:ext uri="{9D8B030D-6E8A-4147-A177-3AD203B41FA5}">
                      <a16:colId xmlns:a16="http://schemas.microsoft.com/office/drawing/2014/main" val="3528449532"/>
                    </a:ext>
                  </a:extLst>
                </a:gridCol>
                <a:gridCol w="1015348">
                  <a:extLst>
                    <a:ext uri="{9D8B030D-6E8A-4147-A177-3AD203B41FA5}">
                      <a16:colId xmlns:a16="http://schemas.microsoft.com/office/drawing/2014/main" val="938471745"/>
                    </a:ext>
                  </a:extLst>
                </a:gridCol>
                <a:gridCol w="1015348">
                  <a:extLst>
                    <a:ext uri="{9D8B030D-6E8A-4147-A177-3AD203B41FA5}">
                      <a16:colId xmlns:a16="http://schemas.microsoft.com/office/drawing/2014/main" val="381366895"/>
                    </a:ext>
                  </a:extLst>
                </a:gridCol>
                <a:gridCol w="1015348">
                  <a:extLst>
                    <a:ext uri="{9D8B030D-6E8A-4147-A177-3AD203B41FA5}">
                      <a16:colId xmlns:a16="http://schemas.microsoft.com/office/drawing/2014/main" val="1085447887"/>
                    </a:ext>
                  </a:extLst>
                </a:gridCol>
                <a:gridCol w="897876">
                  <a:extLst>
                    <a:ext uri="{9D8B030D-6E8A-4147-A177-3AD203B41FA5}">
                      <a16:colId xmlns:a16="http://schemas.microsoft.com/office/drawing/2014/main" val="2043175037"/>
                    </a:ext>
                  </a:extLst>
                </a:gridCol>
                <a:gridCol w="726681">
                  <a:extLst>
                    <a:ext uri="{9D8B030D-6E8A-4147-A177-3AD203B41FA5}">
                      <a16:colId xmlns:a16="http://schemas.microsoft.com/office/drawing/2014/main" val="2613927789"/>
                    </a:ext>
                  </a:extLst>
                </a:gridCol>
                <a:gridCol w="609209">
                  <a:extLst>
                    <a:ext uri="{9D8B030D-6E8A-4147-A177-3AD203B41FA5}">
                      <a16:colId xmlns:a16="http://schemas.microsoft.com/office/drawing/2014/main" val="86561891"/>
                    </a:ext>
                  </a:extLst>
                </a:gridCol>
              </a:tblGrid>
              <a:tr h="173041">
                <a:tc>
                  <a:txBody>
                    <a:bodyPr/>
                    <a:lstStyle/>
                    <a:p>
                      <a:pPr algn="l" fontAlgn="b"/>
                      <a:endParaRPr lang="en-GB" sz="1000" b="1" i="0" u="none" strike="noStrike" dirty="0">
                        <a:solidFill>
                          <a:srgbClr val="000000"/>
                        </a:solidFill>
                        <a:effectLst/>
                        <a:latin typeface="Calibri" panose="020F0502020204030204" pitchFamily="34" charset="0"/>
                      </a:endParaRPr>
                    </a:p>
                  </a:txBody>
                  <a:tcPr marL="0" marR="0" marT="0" marB="0" anchor="b"/>
                </a:tc>
                <a:tc>
                  <a:txBody>
                    <a:bodyPr/>
                    <a:lstStyle/>
                    <a:p>
                      <a:pPr algn="ctr" fontAlgn="b"/>
                      <a:endParaRPr lang="en-GB" sz="1000" b="1"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GB" sz="1000" b="1" u="none" strike="noStrike">
                          <a:effectLst/>
                        </a:rPr>
                        <a:t>Group 1</a:t>
                      </a:r>
                      <a:endParaRPr lang="en-GB" sz="1000" b="1"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GB" sz="1000" b="1" i="0" u="none" strike="noStrike" dirty="0">
                        <a:solidFill>
                          <a:srgbClr val="000000"/>
                        </a:solidFill>
                        <a:effectLst/>
                        <a:latin typeface="Calibri" panose="020F0502020204030204" pitchFamily="34" charset="0"/>
                      </a:endParaRPr>
                    </a:p>
                  </a:txBody>
                  <a:tcPr marL="0" marR="0" marT="0" marB="0" anchor="b"/>
                </a:tc>
                <a:tc>
                  <a:txBody>
                    <a:bodyPr/>
                    <a:lstStyle/>
                    <a:p>
                      <a:pPr algn="ctr" fontAlgn="b"/>
                      <a:endParaRPr lang="en-GB" sz="1000" b="1"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GB" sz="1000" b="1" u="none" strike="noStrike" dirty="0">
                          <a:effectLst/>
                        </a:rPr>
                        <a:t>Group 2</a:t>
                      </a:r>
                      <a:endParaRPr lang="en-GB" sz="1000" b="1" i="0" u="none" strike="noStrike" dirty="0">
                        <a:solidFill>
                          <a:srgbClr val="000000"/>
                        </a:solidFill>
                        <a:effectLst/>
                        <a:latin typeface="Calibri" panose="020F0502020204030204" pitchFamily="34" charset="0"/>
                      </a:endParaRPr>
                    </a:p>
                  </a:txBody>
                  <a:tcPr marL="0" marR="0" marT="0" marB="0" anchor="b"/>
                </a:tc>
                <a:tc>
                  <a:txBody>
                    <a:bodyPr/>
                    <a:lstStyle/>
                    <a:p>
                      <a:pPr algn="ctr" fontAlgn="b"/>
                      <a:endParaRPr lang="en-GB" sz="1000" b="1" i="0" u="none" strike="noStrike" dirty="0">
                        <a:solidFill>
                          <a:srgbClr val="000000"/>
                        </a:solidFill>
                        <a:effectLst/>
                        <a:latin typeface="Calibri" panose="020F0502020204030204" pitchFamily="34" charset="0"/>
                      </a:endParaRPr>
                    </a:p>
                  </a:txBody>
                  <a:tcPr marL="0" marR="0" marT="0" marB="0" anchor="b"/>
                </a:tc>
                <a:tc gridSpan="3">
                  <a:txBody>
                    <a:bodyPr/>
                    <a:lstStyle/>
                    <a:p>
                      <a:pPr algn="ctr" fontAlgn="b"/>
                      <a:r>
                        <a:rPr lang="en-GB" sz="1000" b="1" u="none" strike="noStrike" dirty="0">
                          <a:effectLst/>
                        </a:rPr>
                        <a:t>ANOVA F values</a:t>
                      </a:r>
                      <a:endParaRPr lang="en-GB" sz="1000" b="1" i="0" u="none" strike="noStrike" dirty="0">
                        <a:solidFill>
                          <a:srgbClr val="000000"/>
                        </a:solidFill>
                        <a:effectLst/>
                        <a:latin typeface="Calibri" panose="020F0502020204030204" pitchFamily="34" charset="0"/>
                      </a:endParaRPr>
                    </a:p>
                  </a:txBody>
                  <a:tcPr marL="0" marR="0" marT="0" marB="0" anchor="b"/>
                </a:tc>
                <a:tc hMerge="1">
                  <a:txBody>
                    <a:bodyPr/>
                    <a:lstStyle/>
                    <a:p>
                      <a:pPr algn="ctr" fontAlgn="b"/>
                      <a:endParaRPr lang="en-GB" sz="1100" b="1" i="0" u="none" strike="noStrike" dirty="0">
                        <a:solidFill>
                          <a:srgbClr val="000000"/>
                        </a:solidFill>
                        <a:effectLst/>
                        <a:latin typeface="Calibri" panose="020F0502020204030204" pitchFamily="34" charset="0"/>
                      </a:endParaRPr>
                    </a:p>
                  </a:txBody>
                  <a:tcPr marL="0" marR="0" marT="0" marB="0" anchor="b"/>
                </a:tc>
                <a:tc hMerge="1">
                  <a:txBody>
                    <a:bodyPr/>
                    <a:lstStyle/>
                    <a:p>
                      <a:pPr algn="ctr" fontAlgn="b"/>
                      <a:endParaRPr lang="en-GB" sz="1100" b="1" i="0" u="none" strike="noStrike" dirty="0">
                        <a:solidFill>
                          <a:srgbClr val="000000"/>
                        </a:solidFill>
                        <a:effectLst/>
                        <a:latin typeface="Calibri" panose="020F0502020204030204" pitchFamily="34" charset="0"/>
                      </a:endParaRPr>
                    </a:p>
                  </a:txBody>
                  <a:tcPr marL="0" marR="0" marT="0" marB="0" anchor="b"/>
                </a:tc>
                <a:tc>
                  <a:txBody>
                    <a:bodyPr/>
                    <a:lstStyle/>
                    <a:p>
                      <a:pPr algn="ctr" fontAlgn="b"/>
                      <a:endParaRPr lang="en-GB" sz="1000" b="1" i="0" u="none" strike="noStrike" dirty="0">
                        <a:solidFill>
                          <a:srgbClr val="000000"/>
                        </a:solidFill>
                        <a:effectLst/>
                        <a:latin typeface="Calibri" panose="020F0502020204030204" pitchFamily="34" charset="0"/>
                      </a:endParaRPr>
                    </a:p>
                  </a:txBody>
                  <a:tcPr marL="0" marR="0" marT="0" marB="0" anchor="b"/>
                </a:tc>
                <a:tc>
                  <a:txBody>
                    <a:bodyPr/>
                    <a:lstStyle/>
                    <a:p>
                      <a:pPr algn="l" fontAlgn="b"/>
                      <a:endParaRPr lang="en-GB" sz="1000" b="1"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665708125"/>
                  </a:ext>
                </a:extLst>
              </a:tr>
              <a:tr h="173041">
                <a:tc>
                  <a:txBody>
                    <a:bodyPr/>
                    <a:lstStyle/>
                    <a:p>
                      <a:pPr algn="l" fontAlgn="b"/>
                      <a:r>
                        <a:rPr lang="en-GB" sz="1000" b="1" u="none" strike="noStrike" dirty="0">
                          <a:effectLst/>
                        </a:rPr>
                        <a:t>Covariate</a:t>
                      </a:r>
                      <a:endParaRPr lang="en-GB" sz="1000" b="1" i="0" u="none" strike="noStrike" dirty="0">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ctr" fontAlgn="b"/>
                      <a:r>
                        <a:rPr lang="en-GB" sz="1000" b="1" u="none" strike="noStrike">
                          <a:effectLst/>
                        </a:rPr>
                        <a:t>Session 1</a:t>
                      </a:r>
                      <a:endParaRPr lang="en-GB" sz="1000" b="1" i="0" u="none" strike="noStrike">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ctr" fontAlgn="b"/>
                      <a:r>
                        <a:rPr lang="en-GB" sz="1000" b="1" u="none" strike="noStrike">
                          <a:effectLst/>
                        </a:rPr>
                        <a:t>Session 2</a:t>
                      </a:r>
                      <a:endParaRPr lang="en-GB" sz="1000" b="1" i="0" u="none" strike="noStrike">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ctr" fontAlgn="b"/>
                      <a:r>
                        <a:rPr lang="en-GB" sz="1000" b="1" u="none" strike="noStrike" dirty="0">
                          <a:effectLst/>
                        </a:rPr>
                        <a:t>Session 3</a:t>
                      </a:r>
                      <a:endParaRPr lang="en-GB" sz="1000" b="1" i="0" u="none" strike="noStrike" dirty="0">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ctr" fontAlgn="b"/>
                      <a:r>
                        <a:rPr lang="en-GB" sz="1000" b="1" u="none" strike="noStrike">
                          <a:effectLst/>
                        </a:rPr>
                        <a:t>Session 1</a:t>
                      </a:r>
                      <a:endParaRPr lang="en-GB" sz="1000" b="1" i="0" u="none" strike="noStrike">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ctr" fontAlgn="b"/>
                      <a:r>
                        <a:rPr lang="en-GB" sz="1000" b="1" u="none" strike="noStrike" dirty="0">
                          <a:effectLst/>
                        </a:rPr>
                        <a:t>Session 2</a:t>
                      </a:r>
                      <a:endParaRPr lang="en-GB" sz="1000" b="1" i="0" u="none" strike="noStrike" dirty="0">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ctr" fontAlgn="b"/>
                      <a:r>
                        <a:rPr lang="en-GB" sz="1000" b="1" u="none" strike="noStrike">
                          <a:effectLst/>
                        </a:rPr>
                        <a:t>Session 3</a:t>
                      </a:r>
                      <a:endParaRPr lang="en-GB" sz="1000" b="1" i="0" u="none" strike="noStrike">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ctr" fontAlgn="b"/>
                      <a:r>
                        <a:rPr lang="en-GB" sz="1000" b="1" u="none" strike="noStrike" dirty="0">
                          <a:effectLst/>
                        </a:rPr>
                        <a:t>Group</a:t>
                      </a:r>
                      <a:endParaRPr lang="en-GB" sz="1000" b="1" i="0" u="none" strike="noStrike" dirty="0">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ctr" fontAlgn="b"/>
                      <a:r>
                        <a:rPr lang="en-GB" sz="1000" b="1" u="none" strike="noStrike" dirty="0">
                          <a:effectLst/>
                        </a:rPr>
                        <a:t>Session</a:t>
                      </a:r>
                      <a:endParaRPr lang="en-GB" sz="1000" b="1" i="0" u="none" strike="noStrike" dirty="0">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ctr" fontAlgn="b"/>
                      <a:r>
                        <a:rPr lang="en-GB" sz="1000" b="1" u="none" strike="noStrike" dirty="0">
                          <a:effectLst/>
                        </a:rPr>
                        <a:t>Interaction</a:t>
                      </a:r>
                      <a:endParaRPr lang="en-GB" sz="1000" b="1" i="0" u="none" strike="noStrike" dirty="0">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ctr" fontAlgn="b"/>
                      <a:endParaRPr lang="en-GB" sz="1000" b="1" i="0" u="none" strike="noStrike" dirty="0">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l" fontAlgn="b"/>
                      <a:endParaRPr lang="en-GB" sz="1000" b="1" i="0" u="none" strike="noStrike" dirty="0">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28928168"/>
                  </a:ext>
                </a:extLst>
              </a:tr>
              <a:tr h="198548">
                <a:tc>
                  <a:txBody>
                    <a:bodyPr/>
                    <a:lstStyle/>
                    <a:p>
                      <a:pPr algn="l" fontAlgn="b"/>
                      <a:r>
                        <a:rPr lang="en-GB" sz="1100" b="0" i="0" u="none" strike="noStrike" dirty="0">
                          <a:solidFill>
                            <a:srgbClr val="000000"/>
                          </a:solidFill>
                          <a:effectLst/>
                          <a:latin typeface="Calibri" panose="020F0502020204030204" pitchFamily="34" charset="0"/>
                        </a:rPr>
                        <a:t>Positive att. parenting</a:t>
                      </a:r>
                    </a:p>
                  </a:txBody>
                  <a:tcPr marL="0" marR="0" marT="0" marB="0" anchor="ctr">
                    <a:lnT w="12700" cap="flat" cmpd="sng" algn="ctr">
                      <a:solidFill>
                        <a:schemeClr val="tx1"/>
                      </a:solidFill>
                      <a:prstDash val="solid"/>
                      <a:round/>
                      <a:headEnd type="none" w="med" len="med"/>
                      <a:tailEnd type="none" w="med" len="med"/>
                    </a:lnT>
                  </a:tcPr>
                </a:tc>
                <a:tc>
                  <a:txBody>
                    <a:bodyPr/>
                    <a:lstStyle/>
                    <a:p>
                      <a:pPr algn="ctr" fontAlgn="b"/>
                      <a:r>
                        <a:rPr lang="en-GB" sz="1100" b="0" i="0" u="none" strike="noStrike">
                          <a:solidFill>
                            <a:srgbClr val="000000"/>
                          </a:solidFill>
                          <a:effectLst/>
                          <a:latin typeface="Calibri" panose="020F0502020204030204" pitchFamily="34" charset="0"/>
                        </a:rPr>
                        <a:t>4.65 ± 0.051</a:t>
                      </a:r>
                    </a:p>
                  </a:txBody>
                  <a:tcPr marL="0" marR="0" marT="0" marB="0" anchor="ctr">
                    <a:lnT w="12700" cap="flat" cmpd="sng" algn="ctr">
                      <a:solidFill>
                        <a:schemeClr val="tx1"/>
                      </a:solidFill>
                      <a:prstDash val="solid"/>
                      <a:round/>
                      <a:headEnd type="none" w="med" len="med"/>
                      <a:tailEnd type="none" w="med" len="med"/>
                    </a:lnT>
                  </a:tcPr>
                </a:tc>
                <a:tc>
                  <a:txBody>
                    <a:bodyPr/>
                    <a:lstStyle/>
                    <a:p>
                      <a:pPr algn="ctr" fontAlgn="b"/>
                      <a:r>
                        <a:rPr lang="en-GB" sz="1100" b="0" i="0" u="none" strike="noStrike">
                          <a:solidFill>
                            <a:srgbClr val="000000"/>
                          </a:solidFill>
                          <a:effectLst/>
                          <a:latin typeface="Calibri" panose="020F0502020204030204" pitchFamily="34" charset="0"/>
                        </a:rPr>
                        <a:t>4.58 ± 0.064</a:t>
                      </a:r>
                    </a:p>
                  </a:txBody>
                  <a:tcPr marL="0" marR="0" marT="0" marB="0" anchor="ctr">
                    <a:lnT w="12700" cap="flat" cmpd="sng" algn="ctr">
                      <a:solidFill>
                        <a:schemeClr val="tx1"/>
                      </a:solidFill>
                      <a:prstDash val="solid"/>
                      <a:round/>
                      <a:headEnd type="none" w="med" len="med"/>
                      <a:tailEnd type="none" w="med" len="med"/>
                    </a:lnT>
                  </a:tcPr>
                </a:tc>
                <a:tc>
                  <a:txBody>
                    <a:bodyPr/>
                    <a:lstStyle/>
                    <a:p>
                      <a:pPr algn="ctr" fontAlgn="b"/>
                      <a:r>
                        <a:rPr lang="en-GB" sz="1100" b="0" i="0" u="none" strike="noStrike">
                          <a:solidFill>
                            <a:srgbClr val="000000"/>
                          </a:solidFill>
                          <a:effectLst/>
                          <a:latin typeface="Calibri" panose="020F0502020204030204" pitchFamily="34" charset="0"/>
                        </a:rPr>
                        <a:t>4.73 ± 0.066</a:t>
                      </a:r>
                    </a:p>
                  </a:txBody>
                  <a:tcPr marL="0" marR="0" marT="0" marB="0" anchor="ctr">
                    <a:lnT w="12700" cap="flat" cmpd="sng" algn="ctr">
                      <a:solidFill>
                        <a:schemeClr val="tx1"/>
                      </a:solidFill>
                      <a:prstDash val="solid"/>
                      <a:round/>
                      <a:headEnd type="none" w="med" len="med"/>
                      <a:tailEnd type="none" w="med" len="med"/>
                    </a:lnT>
                  </a:tcPr>
                </a:tc>
                <a:tc>
                  <a:txBody>
                    <a:bodyPr/>
                    <a:lstStyle/>
                    <a:p>
                      <a:pPr algn="ctr" fontAlgn="b"/>
                      <a:r>
                        <a:rPr lang="en-GB" sz="1100" b="0" i="0" u="none" strike="noStrike">
                          <a:solidFill>
                            <a:srgbClr val="000000"/>
                          </a:solidFill>
                          <a:effectLst/>
                          <a:latin typeface="Calibri" panose="020F0502020204030204" pitchFamily="34" charset="0"/>
                        </a:rPr>
                        <a:t>4.05 ± 0.154</a:t>
                      </a:r>
                    </a:p>
                  </a:txBody>
                  <a:tcPr marL="0" marR="0" marT="0" marB="0" anchor="ctr">
                    <a:lnT w="12700" cap="flat" cmpd="sng" algn="ctr">
                      <a:solidFill>
                        <a:schemeClr val="tx1"/>
                      </a:solidFill>
                      <a:prstDash val="solid"/>
                      <a:round/>
                      <a:headEnd type="none" w="med" len="med"/>
                      <a:tailEnd type="none" w="med" len="med"/>
                    </a:lnT>
                  </a:tcPr>
                </a:tc>
                <a:tc>
                  <a:txBody>
                    <a:bodyPr/>
                    <a:lstStyle/>
                    <a:p>
                      <a:pPr algn="ctr" fontAlgn="b"/>
                      <a:r>
                        <a:rPr lang="en-GB" sz="1100" b="0" i="0" u="none" strike="noStrike">
                          <a:solidFill>
                            <a:srgbClr val="000000"/>
                          </a:solidFill>
                          <a:effectLst/>
                          <a:latin typeface="Calibri" panose="020F0502020204030204" pitchFamily="34" charset="0"/>
                        </a:rPr>
                        <a:t>4.35 ± 0.140</a:t>
                      </a:r>
                    </a:p>
                  </a:txBody>
                  <a:tcPr marL="0" marR="0" marT="0" marB="0" anchor="ctr">
                    <a:lnT w="12700" cap="flat" cmpd="sng" algn="ctr">
                      <a:solidFill>
                        <a:schemeClr val="tx1"/>
                      </a:solidFill>
                      <a:prstDash val="solid"/>
                      <a:round/>
                      <a:headEnd type="none" w="med" len="med"/>
                      <a:tailEnd type="none" w="med" len="med"/>
                    </a:lnT>
                  </a:tcPr>
                </a:tc>
                <a:tc>
                  <a:txBody>
                    <a:bodyPr/>
                    <a:lstStyle/>
                    <a:p>
                      <a:pPr algn="ctr" fontAlgn="b"/>
                      <a:r>
                        <a:rPr lang="en-GB" sz="1100" b="0" i="0" u="none" strike="noStrike">
                          <a:solidFill>
                            <a:srgbClr val="000000"/>
                          </a:solidFill>
                          <a:effectLst/>
                          <a:latin typeface="Calibri" panose="020F0502020204030204" pitchFamily="34" charset="0"/>
                        </a:rPr>
                        <a:t>4.44 ± 0.164</a:t>
                      </a:r>
                    </a:p>
                  </a:txBody>
                  <a:tcPr marL="0" marR="0" marT="0" marB="0" anchor="ctr">
                    <a:lnT w="12700" cap="flat" cmpd="sng" algn="ctr">
                      <a:solidFill>
                        <a:schemeClr val="tx1"/>
                      </a:solidFill>
                      <a:prstDash val="solid"/>
                      <a:round/>
                      <a:headEnd type="none" w="med" len="med"/>
                      <a:tailEnd type="none" w="med" len="med"/>
                    </a:lnT>
                  </a:tcPr>
                </a:tc>
                <a:tc>
                  <a:txBody>
                    <a:bodyPr/>
                    <a:lstStyle/>
                    <a:p>
                      <a:pPr algn="ctr" fontAlgn="b"/>
                      <a:r>
                        <a:rPr lang="en-GB" sz="1100" b="0" i="0" u="none" strike="noStrike">
                          <a:solidFill>
                            <a:srgbClr val="000000"/>
                          </a:solidFill>
                          <a:effectLst/>
                          <a:latin typeface="Calibri" panose="020F0502020204030204" pitchFamily="34" charset="0"/>
                        </a:rPr>
                        <a:t>21.35 (p=0.0000)</a:t>
                      </a:r>
                    </a:p>
                  </a:txBody>
                  <a:tcPr marL="0" marR="0" marT="0" marB="0" anchor="ctr">
                    <a:lnT w="12700" cap="flat" cmpd="sng" algn="ctr">
                      <a:solidFill>
                        <a:schemeClr val="tx1"/>
                      </a:solidFill>
                      <a:prstDash val="solid"/>
                      <a:round/>
                      <a:headEnd type="none" w="med" len="med"/>
                      <a:tailEnd type="none" w="med" len="med"/>
                    </a:lnT>
                  </a:tcPr>
                </a:tc>
                <a:tc>
                  <a:txBody>
                    <a:bodyPr/>
                    <a:lstStyle/>
                    <a:p>
                      <a:pPr algn="ctr" fontAlgn="b"/>
                      <a:r>
                        <a:rPr lang="en-GB" sz="1100" b="0" i="0" u="none" strike="noStrike">
                          <a:solidFill>
                            <a:srgbClr val="000000"/>
                          </a:solidFill>
                          <a:effectLst/>
                          <a:latin typeface="Calibri" panose="020F0502020204030204" pitchFamily="34" charset="0"/>
                        </a:rPr>
                        <a:t>2.73 (p=0.0703)</a:t>
                      </a:r>
                    </a:p>
                  </a:txBody>
                  <a:tcPr marL="0" marR="0" marT="0" marB="0" anchor="ctr">
                    <a:lnT w="12700" cap="flat" cmpd="sng" algn="ctr">
                      <a:solidFill>
                        <a:schemeClr val="tx1"/>
                      </a:solidFill>
                      <a:prstDash val="solid"/>
                      <a:round/>
                      <a:headEnd type="none" w="med" len="med"/>
                      <a:tailEnd type="none" w="med" len="med"/>
                    </a:lnT>
                  </a:tcPr>
                </a:tc>
                <a:tc>
                  <a:txBody>
                    <a:bodyPr/>
                    <a:lstStyle/>
                    <a:p>
                      <a:pPr algn="ctr" fontAlgn="b"/>
                      <a:r>
                        <a:rPr lang="en-GB" sz="1100" b="0" i="0" u="none" strike="noStrike">
                          <a:solidFill>
                            <a:srgbClr val="000000"/>
                          </a:solidFill>
                          <a:effectLst/>
                          <a:latin typeface="Calibri" panose="020F0502020204030204" pitchFamily="34" charset="0"/>
                        </a:rPr>
                        <a:t>2.01 (p=0.1406)</a:t>
                      </a:r>
                    </a:p>
                  </a:txBody>
                  <a:tcPr marL="0" marR="0" marT="0" marB="0" anchor="ctr">
                    <a:lnT w="12700" cap="flat" cmpd="sng" algn="ctr">
                      <a:solidFill>
                        <a:schemeClr val="tx1"/>
                      </a:solidFill>
                      <a:prstDash val="solid"/>
                      <a:round/>
                      <a:headEnd type="none" w="med" len="med"/>
                      <a:tailEnd type="none" w="med" len="med"/>
                    </a:lnT>
                  </a:tcPr>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lnT w="12700" cap="flat" cmpd="sng" algn="ctr">
                      <a:solidFill>
                        <a:schemeClr val="tx1"/>
                      </a:solidFill>
                      <a:prstDash val="solid"/>
                      <a:round/>
                      <a:headEnd type="none" w="med" len="med"/>
                      <a:tailEnd type="none" w="med" len="med"/>
                    </a:lnT>
                  </a:tcPr>
                </a:tc>
                <a:tc>
                  <a:txBody>
                    <a:bodyPr/>
                    <a:lstStyle/>
                    <a:p>
                      <a:pPr algn="l" fontAlgn="b"/>
                      <a:endParaRPr lang="en-GB" sz="1000" b="0" i="0" u="none" strike="noStrike" dirty="0">
                        <a:solidFill>
                          <a:srgbClr val="000000"/>
                        </a:solidFill>
                        <a:effectLst/>
                        <a:latin typeface="Calibri" panose="020F0502020204030204" pitchFamily="34" charset="0"/>
                      </a:endParaRPr>
                    </a:p>
                  </a:txBody>
                  <a:tcPr marL="0" marR="0" marT="0" marB="0" anchor="b">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959452124"/>
                  </a:ext>
                </a:extLst>
              </a:tr>
              <a:tr h="198548">
                <a:tc>
                  <a:txBody>
                    <a:bodyPr/>
                    <a:lstStyle/>
                    <a:p>
                      <a:pPr algn="l" fontAlgn="b"/>
                      <a:r>
                        <a:rPr lang="en-GB" sz="1100" b="0" i="0" u="none" strike="noStrike" dirty="0">
                          <a:solidFill>
                            <a:srgbClr val="000000"/>
                          </a:solidFill>
                          <a:effectLst/>
                          <a:latin typeface="Calibri" panose="020F0502020204030204" pitchFamily="34" charset="0"/>
                        </a:rPr>
                        <a:t>Negative att. parenting</a:t>
                      </a:r>
                    </a:p>
                  </a:txBody>
                  <a:tcPr marL="0" marR="0" marT="0" marB="0" anchor="ctr"/>
                </a:tc>
                <a:tc>
                  <a:txBody>
                    <a:bodyPr/>
                    <a:lstStyle/>
                    <a:p>
                      <a:pPr algn="ctr" fontAlgn="b"/>
                      <a:r>
                        <a:rPr lang="en-GB" sz="1100" b="0" i="0" u="none" strike="noStrike" dirty="0">
                          <a:solidFill>
                            <a:srgbClr val="000000"/>
                          </a:solidFill>
                          <a:effectLst/>
                          <a:latin typeface="Calibri" panose="020F0502020204030204" pitchFamily="34" charset="0"/>
                        </a:rPr>
                        <a:t>3.76 ± 0.140</a:t>
                      </a:r>
                    </a:p>
                  </a:txBody>
                  <a:tcPr marL="0" marR="0" marT="0" marB="0" anchor="ctr"/>
                </a:tc>
                <a:tc>
                  <a:txBody>
                    <a:bodyPr/>
                    <a:lstStyle/>
                    <a:p>
                      <a:pPr algn="ctr" fontAlgn="b"/>
                      <a:r>
                        <a:rPr lang="en-GB" sz="1100" b="0" i="0" u="none" strike="noStrike">
                          <a:solidFill>
                            <a:srgbClr val="000000"/>
                          </a:solidFill>
                          <a:effectLst/>
                          <a:latin typeface="Calibri" panose="020F0502020204030204" pitchFamily="34" charset="0"/>
                        </a:rPr>
                        <a:t>3.78 ± 0.107</a:t>
                      </a:r>
                    </a:p>
                  </a:txBody>
                  <a:tcPr marL="0" marR="0" marT="0" marB="0" anchor="ctr"/>
                </a:tc>
                <a:tc>
                  <a:txBody>
                    <a:bodyPr/>
                    <a:lstStyle/>
                    <a:p>
                      <a:pPr algn="ctr" fontAlgn="b"/>
                      <a:r>
                        <a:rPr lang="en-GB" sz="1100" b="0" i="0" u="none" strike="noStrike" dirty="0">
                          <a:solidFill>
                            <a:srgbClr val="000000"/>
                          </a:solidFill>
                          <a:effectLst/>
                          <a:latin typeface="Calibri" panose="020F0502020204030204" pitchFamily="34" charset="0"/>
                        </a:rPr>
                        <a:t>3.65 ± 0.147</a:t>
                      </a:r>
                    </a:p>
                  </a:txBody>
                  <a:tcPr marL="0" marR="0" marT="0" marB="0" anchor="ctr"/>
                </a:tc>
                <a:tc>
                  <a:txBody>
                    <a:bodyPr/>
                    <a:lstStyle/>
                    <a:p>
                      <a:pPr algn="ctr" fontAlgn="b"/>
                      <a:r>
                        <a:rPr lang="en-GB" sz="1100" b="0" i="0" u="none" strike="noStrike">
                          <a:solidFill>
                            <a:srgbClr val="000000"/>
                          </a:solidFill>
                          <a:effectLst/>
                          <a:latin typeface="Calibri" panose="020F0502020204030204" pitchFamily="34" charset="0"/>
                        </a:rPr>
                        <a:t>3.91 ± 0.112</a:t>
                      </a:r>
                    </a:p>
                  </a:txBody>
                  <a:tcPr marL="0" marR="0" marT="0" marB="0" anchor="ctr"/>
                </a:tc>
                <a:tc>
                  <a:txBody>
                    <a:bodyPr/>
                    <a:lstStyle/>
                    <a:p>
                      <a:pPr algn="ctr" fontAlgn="b"/>
                      <a:r>
                        <a:rPr lang="en-GB" sz="1100" b="0" i="0" u="none" strike="noStrike">
                          <a:solidFill>
                            <a:srgbClr val="000000"/>
                          </a:solidFill>
                          <a:effectLst/>
                          <a:latin typeface="Calibri" panose="020F0502020204030204" pitchFamily="34" charset="0"/>
                        </a:rPr>
                        <a:t>3.83 ± 0.159</a:t>
                      </a:r>
                    </a:p>
                  </a:txBody>
                  <a:tcPr marL="0" marR="0" marT="0" marB="0" anchor="ctr"/>
                </a:tc>
                <a:tc>
                  <a:txBody>
                    <a:bodyPr/>
                    <a:lstStyle/>
                    <a:p>
                      <a:pPr algn="ctr" fontAlgn="b"/>
                      <a:r>
                        <a:rPr lang="en-GB" sz="1100" b="0" i="0" u="none" strike="noStrike">
                          <a:solidFill>
                            <a:srgbClr val="000000"/>
                          </a:solidFill>
                          <a:effectLst/>
                          <a:latin typeface="Calibri" panose="020F0502020204030204" pitchFamily="34" charset="0"/>
                        </a:rPr>
                        <a:t>3.66 ± 0.155</a:t>
                      </a:r>
                    </a:p>
                  </a:txBody>
                  <a:tcPr marL="0" marR="0" marT="0" marB="0" anchor="ctr"/>
                </a:tc>
                <a:tc>
                  <a:txBody>
                    <a:bodyPr/>
                    <a:lstStyle/>
                    <a:p>
                      <a:pPr algn="ctr" fontAlgn="b"/>
                      <a:r>
                        <a:rPr lang="en-GB" sz="1100" b="0" i="0" u="none" strike="noStrike">
                          <a:solidFill>
                            <a:srgbClr val="000000"/>
                          </a:solidFill>
                          <a:effectLst/>
                          <a:latin typeface="Calibri" panose="020F0502020204030204" pitchFamily="34" charset="0"/>
                        </a:rPr>
                        <a:t>0.38 (p=0.5405)</a:t>
                      </a:r>
                    </a:p>
                  </a:txBody>
                  <a:tcPr marL="0" marR="0" marT="0" marB="0" anchor="ctr"/>
                </a:tc>
                <a:tc>
                  <a:txBody>
                    <a:bodyPr/>
                    <a:lstStyle/>
                    <a:p>
                      <a:pPr algn="ctr" fontAlgn="b"/>
                      <a:r>
                        <a:rPr lang="en-GB" sz="1100" b="0" i="0" u="none" strike="noStrike">
                          <a:solidFill>
                            <a:srgbClr val="000000"/>
                          </a:solidFill>
                          <a:effectLst/>
                          <a:latin typeface="Calibri" panose="020F0502020204030204" pitchFamily="34" charset="0"/>
                        </a:rPr>
                        <a:t>0.96 (p=0.3855)</a:t>
                      </a:r>
                    </a:p>
                  </a:txBody>
                  <a:tcPr marL="0" marR="0" marT="0" marB="0" anchor="ctr"/>
                </a:tc>
                <a:tc>
                  <a:txBody>
                    <a:bodyPr/>
                    <a:lstStyle/>
                    <a:p>
                      <a:pPr algn="ctr" fontAlgn="b"/>
                      <a:r>
                        <a:rPr lang="en-GB" sz="1100" b="0" i="0" u="none" strike="noStrike">
                          <a:solidFill>
                            <a:srgbClr val="000000"/>
                          </a:solidFill>
                          <a:effectLst/>
                          <a:latin typeface="Calibri" panose="020F0502020204030204" pitchFamily="34" charset="0"/>
                        </a:rPr>
                        <a:t>0.12 (p=0.8862)</a:t>
                      </a:r>
                    </a:p>
                  </a:txBody>
                  <a:tcPr marL="0" marR="0" marT="0" marB="0" anchor="ctr"/>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tc>
                <a:tc>
                  <a:txBody>
                    <a:bodyPr/>
                    <a:lstStyle/>
                    <a:p>
                      <a:pPr algn="l" fontAlgn="b"/>
                      <a:endParaRPr lang="en-GB"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650553671"/>
                  </a:ext>
                </a:extLst>
              </a:tr>
              <a:tr h="198548">
                <a:tc>
                  <a:txBody>
                    <a:bodyPr/>
                    <a:lstStyle/>
                    <a:p>
                      <a:pPr algn="l" fontAlgn="b"/>
                      <a:r>
                        <a:rPr lang="en-GB" sz="1100" b="0" i="0" u="none" strike="noStrike" dirty="0">
                          <a:solidFill>
                            <a:srgbClr val="000000"/>
                          </a:solidFill>
                          <a:effectLst/>
                          <a:latin typeface="Calibri" panose="020F0502020204030204" pitchFamily="34" charset="0"/>
                        </a:rPr>
                        <a:t>Foetal attachment</a:t>
                      </a:r>
                    </a:p>
                  </a:txBody>
                  <a:tcPr marL="0" marR="0" marT="0" marB="0" anchor="ctr"/>
                </a:tc>
                <a:tc>
                  <a:txBody>
                    <a:bodyPr/>
                    <a:lstStyle/>
                    <a:p>
                      <a:pPr algn="ctr" fontAlgn="b"/>
                      <a:r>
                        <a:rPr lang="en-GB" sz="1100" b="0" i="0" u="none" strike="noStrike">
                          <a:solidFill>
                            <a:srgbClr val="000000"/>
                          </a:solidFill>
                          <a:effectLst/>
                          <a:latin typeface="Calibri" panose="020F0502020204030204" pitchFamily="34" charset="0"/>
                        </a:rPr>
                        <a:t>0.79 ± 0.025</a:t>
                      </a:r>
                    </a:p>
                  </a:txBody>
                  <a:tcPr marL="0" marR="0" marT="0" marB="0" anchor="ctr"/>
                </a:tc>
                <a:tc>
                  <a:txBody>
                    <a:bodyPr/>
                    <a:lstStyle/>
                    <a:p>
                      <a:pPr algn="ctr" fontAlgn="b"/>
                      <a:r>
                        <a:rPr lang="en-GB" sz="1100" b="0" i="0" u="none" strike="noStrike">
                          <a:solidFill>
                            <a:srgbClr val="000000"/>
                          </a:solidFill>
                          <a:effectLst/>
                          <a:latin typeface="Calibri" panose="020F0502020204030204" pitchFamily="34" charset="0"/>
                        </a:rPr>
                        <a:t>0.80 ± 0.025</a:t>
                      </a:r>
                    </a:p>
                  </a:txBody>
                  <a:tcPr marL="0" marR="0" marT="0" marB="0" anchor="ctr"/>
                </a:tc>
                <a:tc>
                  <a:txBody>
                    <a:bodyPr/>
                    <a:lstStyle/>
                    <a:p>
                      <a:pPr algn="ctr" fontAlgn="b"/>
                      <a:r>
                        <a:rPr lang="en-GB" sz="1100" b="0" i="0" u="none" strike="noStrike" dirty="0">
                          <a:solidFill>
                            <a:srgbClr val="000000"/>
                          </a:solidFill>
                          <a:effectLst/>
                          <a:latin typeface="Calibri" panose="020F0502020204030204" pitchFamily="34" charset="0"/>
                        </a:rPr>
                        <a:t>0.82 ± 0.017</a:t>
                      </a:r>
                    </a:p>
                  </a:txBody>
                  <a:tcPr marL="0" marR="0" marT="0" marB="0" anchor="ctr"/>
                </a:tc>
                <a:tc>
                  <a:txBody>
                    <a:bodyPr/>
                    <a:lstStyle/>
                    <a:p>
                      <a:pPr algn="ctr" fontAlgn="b"/>
                      <a:r>
                        <a:rPr lang="en-GB" sz="1100" b="0" i="0" u="none" strike="noStrike" dirty="0">
                          <a:solidFill>
                            <a:srgbClr val="000000"/>
                          </a:solidFill>
                          <a:effectLst/>
                          <a:latin typeface="Calibri" panose="020F0502020204030204" pitchFamily="34" charset="0"/>
                        </a:rPr>
                        <a:t>0.65 ± 0.038</a:t>
                      </a:r>
                    </a:p>
                  </a:txBody>
                  <a:tcPr marL="0" marR="0" marT="0" marB="0" anchor="ctr"/>
                </a:tc>
                <a:tc>
                  <a:txBody>
                    <a:bodyPr/>
                    <a:lstStyle/>
                    <a:p>
                      <a:pPr algn="ctr" fontAlgn="b"/>
                      <a:r>
                        <a:rPr lang="en-GB" sz="1100" b="0" i="0" u="none" strike="noStrike" dirty="0">
                          <a:solidFill>
                            <a:srgbClr val="000000"/>
                          </a:solidFill>
                          <a:effectLst/>
                          <a:latin typeface="Calibri" panose="020F0502020204030204" pitchFamily="34" charset="0"/>
                        </a:rPr>
                        <a:t>0.76 ± 0.035</a:t>
                      </a:r>
                    </a:p>
                  </a:txBody>
                  <a:tcPr marL="0" marR="0" marT="0" marB="0" anchor="ctr"/>
                </a:tc>
                <a:tc>
                  <a:txBody>
                    <a:bodyPr/>
                    <a:lstStyle/>
                    <a:p>
                      <a:pPr algn="ctr" fontAlgn="b"/>
                      <a:r>
                        <a:rPr lang="en-GB" sz="1100" b="0" i="0" u="none" strike="noStrike">
                          <a:solidFill>
                            <a:srgbClr val="000000"/>
                          </a:solidFill>
                          <a:effectLst/>
                          <a:latin typeface="Calibri" panose="020F0502020204030204" pitchFamily="34" charset="0"/>
                        </a:rPr>
                        <a:t>0.74 ± 0.026</a:t>
                      </a:r>
                    </a:p>
                  </a:txBody>
                  <a:tcPr marL="0" marR="0" marT="0" marB="0" anchor="ctr"/>
                </a:tc>
                <a:tc>
                  <a:txBody>
                    <a:bodyPr/>
                    <a:lstStyle/>
                    <a:p>
                      <a:pPr algn="ctr" fontAlgn="b"/>
                      <a:r>
                        <a:rPr lang="en-GB" sz="1100" b="0" i="0" u="none" strike="noStrike" dirty="0">
                          <a:solidFill>
                            <a:srgbClr val="000000"/>
                          </a:solidFill>
                          <a:effectLst/>
                          <a:latin typeface="Calibri" panose="020F0502020204030204" pitchFamily="34" charset="0"/>
                        </a:rPr>
                        <a:t>15.12 (p=0.0002)</a:t>
                      </a:r>
                    </a:p>
                  </a:txBody>
                  <a:tcPr marL="0" marR="0" marT="0" marB="0" anchor="ctr"/>
                </a:tc>
                <a:tc>
                  <a:txBody>
                    <a:bodyPr/>
                    <a:lstStyle/>
                    <a:p>
                      <a:pPr algn="ctr" fontAlgn="b"/>
                      <a:r>
                        <a:rPr lang="en-GB" sz="1100" b="0" i="0" u="none" strike="noStrike">
                          <a:solidFill>
                            <a:srgbClr val="000000"/>
                          </a:solidFill>
                          <a:effectLst/>
                          <a:latin typeface="Calibri" panose="020F0502020204030204" pitchFamily="34" charset="0"/>
                        </a:rPr>
                        <a:t>2.94 (p=0.0577)</a:t>
                      </a:r>
                    </a:p>
                  </a:txBody>
                  <a:tcPr marL="0" marR="0" marT="0" marB="0" anchor="ctr"/>
                </a:tc>
                <a:tc>
                  <a:txBody>
                    <a:bodyPr/>
                    <a:lstStyle/>
                    <a:p>
                      <a:pPr algn="ctr" fontAlgn="b"/>
                      <a:r>
                        <a:rPr lang="en-GB" sz="1100" b="0" i="0" u="none" strike="noStrike">
                          <a:solidFill>
                            <a:srgbClr val="000000"/>
                          </a:solidFill>
                          <a:effectLst/>
                          <a:latin typeface="Calibri" panose="020F0502020204030204" pitchFamily="34" charset="0"/>
                        </a:rPr>
                        <a:t>1.45 (p=0.2391)</a:t>
                      </a:r>
                    </a:p>
                  </a:txBody>
                  <a:tcPr marL="0" marR="0" marT="0" marB="0" anchor="ctr"/>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tc>
                <a:tc>
                  <a:txBody>
                    <a:bodyPr/>
                    <a:lstStyle/>
                    <a:p>
                      <a:pPr algn="l" fontAlgn="b"/>
                      <a:endParaRPr lang="en-GB" sz="10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356401532"/>
                  </a:ext>
                </a:extLst>
              </a:tr>
              <a:tr h="198548">
                <a:tc>
                  <a:txBody>
                    <a:bodyPr/>
                    <a:lstStyle/>
                    <a:p>
                      <a:pPr algn="l" fontAlgn="b"/>
                      <a:r>
                        <a:rPr lang="en-GB" sz="1100" b="0" i="0" u="none" strike="noStrike" dirty="0">
                          <a:solidFill>
                            <a:srgbClr val="000000"/>
                          </a:solidFill>
                          <a:effectLst/>
                          <a:latin typeface="Calibri" panose="020F0502020204030204" pitchFamily="34" charset="0"/>
                        </a:rPr>
                        <a:t>Trait anxiety</a:t>
                      </a:r>
                    </a:p>
                  </a:txBody>
                  <a:tcPr marL="0" marR="0" marT="0" marB="0" anchor="ctr"/>
                </a:tc>
                <a:tc>
                  <a:txBody>
                    <a:bodyPr/>
                    <a:lstStyle/>
                    <a:p>
                      <a:pPr algn="ctr" fontAlgn="b"/>
                      <a:r>
                        <a:rPr lang="en-GB" sz="1100" b="0" i="0" u="none" strike="noStrike">
                          <a:solidFill>
                            <a:srgbClr val="000000"/>
                          </a:solidFill>
                          <a:effectLst/>
                          <a:latin typeface="Calibri" panose="020F0502020204030204" pitchFamily="34" charset="0"/>
                        </a:rPr>
                        <a:t>37.55 ± 2.297</a:t>
                      </a:r>
                    </a:p>
                  </a:txBody>
                  <a:tcPr marL="0" marR="0" marT="0" marB="0" anchor="ctr"/>
                </a:tc>
                <a:tc>
                  <a:txBody>
                    <a:bodyPr/>
                    <a:lstStyle/>
                    <a:p>
                      <a:pPr algn="ctr" fontAlgn="b"/>
                      <a:r>
                        <a:rPr lang="en-GB" sz="1100" b="0" i="0" u="none" strike="noStrike">
                          <a:solidFill>
                            <a:srgbClr val="000000"/>
                          </a:solidFill>
                          <a:effectLst/>
                          <a:latin typeface="Calibri" panose="020F0502020204030204" pitchFamily="34" charset="0"/>
                        </a:rPr>
                        <a:t>39.15 ± 2.365</a:t>
                      </a:r>
                    </a:p>
                  </a:txBody>
                  <a:tcPr marL="0" marR="0" marT="0" marB="0" anchor="ctr"/>
                </a:tc>
                <a:tc>
                  <a:txBody>
                    <a:bodyPr/>
                    <a:lstStyle/>
                    <a:p>
                      <a:pPr algn="ctr" fontAlgn="b"/>
                      <a:r>
                        <a:rPr lang="en-GB" sz="1100" b="0" i="0" u="none" strike="noStrike" dirty="0">
                          <a:solidFill>
                            <a:srgbClr val="000000"/>
                          </a:solidFill>
                          <a:effectLst/>
                          <a:latin typeface="Calibri" panose="020F0502020204030204" pitchFamily="34" charset="0"/>
                        </a:rPr>
                        <a:t>38.20 ± 2.249</a:t>
                      </a:r>
                    </a:p>
                  </a:txBody>
                  <a:tcPr marL="0" marR="0" marT="0" marB="0" anchor="ctr"/>
                </a:tc>
                <a:tc>
                  <a:txBody>
                    <a:bodyPr/>
                    <a:lstStyle/>
                    <a:p>
                      <a:pPr algn="ctr" fontAlgn="b"/>
                      <a:r>
                        <a:rPr lang="en-GB" sz="1100" b="0" i="0" u="none" strike="noStrike">
                          <a:solidFill>
                            <a:srgbClr val="000000"/>
                          </a:solidFill>
                          <a:effectLst/>
                          <a:latin typeface="Calibri" panose="020F0502020204030204" pitchFamily="34" charset="0"/>
                        </a:rPr>
                        <a:t>41.58 ± 2.347</a:t>
                      </a:r>
                    </a:p>
                  </a:txBody>
                  <a:tcPr marL="0" marR="0" marT="0" marB="0" anchor="ctr"/>
                </a:tc>
                <a:tc>
                  <a:txBody>
                    <a:bodyPr/>
                    <a:lstStyle/>
                    <a:p>
                      <a:pPr algn="ctr" fontAlgn="b"/>
                      <a:r>
                        <a:rPr lang="en-GB" sz="1100" b="0" i="0" u="none" strike="noStrike" dirty="0">
                          <a:solidFill>
                            <a:srgbClr val="000000"/>
                          </a:solidFill>
                          <a:effectLst/>
                          <a:latin typeface="Calibri" panose="020F0502020204030204" pitchFamily="34" charset="0"/>
                        </a:rPr>
                        <a:t>43.42 ± 2.580</a:t>
                      </a:r>
                    </a:p>
                  </a:txBody>
                  <a:tcPr marL="0" marR="0" marT="0" marB="0" anchor="ctr"/>
                </a:tc>
                <a:tc>
                  <a:txBody>
                    <a:bodyPr/>
                    <a:lstStyle/>
                    <a:p>
                      <a:pPr algn="ctr" fontAlgn="b"/>
                      <a:r>
                        <a:rPr lang="en-GB" sz="1100" b="0" i="0" u="none" strike="noStrike" dirty="0">
                          <a:solidFill>
                            <a:srgbClr val="000000"/>
                          </a:solidFill>
                          <a:effectLst/>
                          <a:latin typeface="Calibri" panose="020F0502020204030204" pitchFamily="34" charset="0"/>
                        </a:rPr>
                        <a:t>38.75 ± 3.224</a:t>
                      </a:r>
                    </a:p>
                  </a:txBody>
                  <a:tcPr marL="0" marR="0" marT="0" marB="0" anchor="ctr"/>
                </a:tc>
                <a:tc>
                  <a:txBody>
                    <a:bodyPr/>
                    <a:lstStyle/>
                    <a:p>
                      <a:pPr algn="ctr" fontAlgn="b"/>
                      <a:r>
                        <a:rPr lang="en-GB" sz="1100" b="0" i="0" u="none" strike="noStrike" dirty="0">
                          <a:solidFill>
                            <a:srgbClr val="000000"/>
                          </a:solidFill>
                          <a:effectLst/>
                          <a:latin typeface="Calibri" panose="020F0502020204030204" pitchFamily="34" charset="0"/>
                        </a:rPr>
                        <a:t>1.95 (p=0.1658)</a:t>
                      </a:r>
                    </a:p>
                  </a:txBody>
                  <a:tcPr marL="0" marR="0" marT="0" marB="0" anchor="ctr"/>
                </a:tc>
                <a:tc>
                  <a:txBody>
                    <a:bodyPr/>
                    <a:lstStyle/>
                    <a:p>
                      <a:pPr algn="ctr" fontAlgn="b"/>
                      <a:r>
                        <a:rPr lang="en-GB" sz="1100" b="0" i="0" u="none" strike="noStrike">
                          <a:solidFill>
                            <a:srgbClr val="000000"/>
                          </a:solidFill>
                          <a:effectLst/>
                          <a:latin typeface="Calibri" panose="020F0502020204030204" pitchFamily="34" charset="0"/>
                        </a:rPr>
                        <a:t>0.60 (p=0.5513)</a:t>
                      </a:r>
                    </a:p>
                  </a:txBody>
                  <a:tcPr marL="0" marR="0" marT="0" marB="0" anchor="ctr"/>
                </a:tc>
                <a:tc>
                  <a:txBody>
                    <a:bodyPr/>
                    <a:lstStyle/>
                    <a:p>
                      <a:pPr algn="ctr" fontAlgn="b"/>
                      <a:r>
                        <a:rPr lang="en-GB" sz="1100" b="0" i="0" u="none" strike="noStrike">
                          <a:solidFill>
                            <a:srgbClr val="000000"/>
                          </a:solidFill>
                          <a:effectLst/>
                          <a:latin typeface="Calibri" panose="020F0502020204030204" pitchFamily="34" charset="0"/>
                        </a:rPr>
                        <a:t>0.32 (p=0.7241)</a:t>
                      </a:r>
                    </a:p>
                  </a:txBody>
                  <a:tcPr marL="0" marR="0" marT="0" marB="0" anchor="ctr"/>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tc>
                <a:tc>
                  <a:txBody>
                    <a:bodyPr/>
                    <a:lstStyle/>
                    <a:p>
                      <a:pPr algn="l" fontAlgn="b"/>
                      <a:endParaRPr lang="en-GB"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503450125"/>
                  </a:ext>
                </a:extLst>
              </a:tr>
              <a:tr h="198548">
                <a:tc>
                  <a:txBody>
                    <a:bodyPr/>
                    <a:lstStyle/>
                    <a:p>
                      <a:pPr algn="l" fontAlgn="b"/>
                      <a:r>
                        <a:rPr lang="en-GB" sz="1100" b="0" i="0" u="none" strike="noStrike" dirty="0">
                          <a:solidFill>
                            <a:srgbClr val="000000"/>
                          </a:solidFill>
                          <a:effectLst/>
                          <a:latin typeface="Calibri" panose="020F0502020204030204" pitchFamily="34" charset="0"/>
                        </a:rPr>
                        <a:t>DAS</a:t>
                      </a:r>
                    </a:p>
                  </a:txBody>
                  <a:tcPr marL="0" marR="0" marT="0" marB="0" anchor="ctr"/>
                </a:tc>
                <a:tc>
                  <a:txBody>
                    <a:bodyPr/>
                    <a:lstStyle/>
                    <a:p>
                      <a:pPr algn="ctr" fontAlgn="b"/>
                      <a:r>
                        <a:rPr lang="en-GB" sz="1100" b="0" i="0" u="none" strike="noStrike" dirty="0">
                          <a:solidFill>
                            <a:srgbClr val="000000"/>
                          </a:solidFill>
                          <a:effectLst/>
                          <a:latin typeface="Calibri" panose="020F0502020204030204" pitchFamily="34" charset="0"/>
                        </a:rPr>
                        <a:t>0.75 ± 0.021</a:t>
                      </a:r>
                    </a:p>
                  </a:txBody>
                  <a:tcPr marL="0" marR="0" marT="0" marB="0" anchor="ctr"/>
                </a:tc>
                <a:tc>
                  <a:txBody>
                    <a:bodyPr/>
                    <a:lstStyle/>
                    <a:p>
                      <a:pPr algn="ctr" fontAlgn="b"/>
                      <a:r>
                        <a:rPr lang="en-GB" sz="1100" b="0" i="0" u="none" strike="noStrike">
                          <a:solidFill>
                            <a:srgbClr val="000000"/>
                          </a:solidFill>
                          <a:effectLst/>
                          <a:latin typeface="Calibri" panose="020F0502020204030204" pitchFamily="34" charset="0"/>
                        </a:rPr>
                        <a:t>0.75 ± 0.018</a:t>
                      </a:r>
                    </a:p>
                  </a:txBody>
                  <a:tcPr marL="0" marR="0" marT="0" marB="0" anchor="ctr"/>
                </a:tc>
                <a:tc>
                  <a:txBody>
                    <a:bodyPr/>
                    <a:lstStyle/>
                    <a:p>
                      <a:pPr algn="ctr" fontAlgn="b"/>
                      <a:r>
                        <a:rPr lang="en-GB" sz="1100" b="0" i="0" u="none" strike="noStrike" dirty="0">
                          <a:solidFill>
                            <a:srgbClr val="000000"/>
                          </a:solidFill>
                          <a:effectLst/>
                          <a:latin typeface="Calibri" panose="020F0502020204030204" pitchFamily="34" charset="0"/>
                        </a:rPr>
                        <a:t>0.74 ± 0.020</a:t>
                      </a:r>
                    </a:p>
                  </a:txBody>
                  <a:tcPr marL="0" marR="0" marT="0" marB="0" anchor="ctr"/>
                </a:tc>
                <a:tc>
                  <a:txBody>
                    <a:bodyPr/>
                    <a:lstStyle/>
                    <a:p>
                      <a:pPr algn="ctr" fontAlgn="b"/>
                      <a:r>
                        <a:rPr lang="en-GB" sz="1100" b="0" i="0" u="none" strike="noStrike" dirty="0">
                          <a:solidFill>
                            <a:srgbClr val="000000"/>
                          </a:solidFill>
                          <a:effectLst/>
                          <a:latin typeface="Calibri" panose="020F0502020204030204" pitchFamily="34" charset="0"/>
                        </a:rPr>
                        <a:t>0.74 ± 0.021</a:t>
                      </a:r>
                    </a:p>
                  </a:txBody>
                  <a:tcPr marL="0" marR="0" marT="0" marB="0" anchor="ctr"/>
                </a:tc>
                <a:tc>
                  <a:txBody>
                    <a:bodyPr/>
                    <a:lstStyle/>
                    <a:p>
                      <a:pPr algn="ctr" fontAlgn="b"/>
                      <a:r>
                        <a:rPr lang="en-GB" sz="1100" b="0" i="0" u="none" strike="noStrike" dirty="0">
                          <a:solidFill>
                            <a:srgbClr val="000000"/>
                          </a:solidFill>
                          <a:effectLst/>
                          <a:latin typeface="Calibri" panose="020F0502020204030204" pitchFamily="34" charset="0"/>
                        </a:rPr>
                        <a:t>0.77 ± 0.016</a:t>
                      </a:r>
                    </a:p>
                  </a:txBody>
                  <a:tcPr marL="0" marR="0" marT="0" marB="0" anchor="ctr"/>
                </a:tc>
                <a:tc>
                  <a:txBody>
                    <a:bodyPr/>
                    <a:lstStyle/>
                    <a:p>
                      <a:pPr algn="ctr" fontAlgn="b"/>
                      <a:r>
                        <a:rPr lang="en-GB" sz="1100" b="0" i="0" u="none" strike="noStrike" dirty="0">
                          <a:solidFill>
                            <a:srgbClr val="000000"/>
                          </a:solidFill>
                          <a:effectLst/>
                          <a:latin typeface="Calibri" panose="020F0502020204030204" pitchFamily="34" charset="0"/>
                        </a:rPr>
                        <a:t>0.76 ± 0.023</a:t>
                      </a:r>
                    </a:p>
                  </a:txBody>
                  <a:tcPr marL="0" marR="0" marT="0" marB="0" anchor="ctr"/>
                </a:tc>
                <a:tc>
                  <a:txBody>
                    <a:bodyPr/>
                    <a:lstStyle/>
                    <a:p>
                      <a:pPr algn="ctr" fontAlgn="b"/>
                      <a:r>
                        <a:rPr lang="en-GB" sz="1100" b="0" i="0" u="none" strike="noStrike" dirty="0">
                          <a:solidFill>
                            <a:srgbClr val="000000"/>
                          </a:solidFill>
                          <a:effectLst/>
                          <a:latin typeface="Calibri" panose="020F0502020204030204" pitchFamily="34" charset="0"/>
                        </a:rPr>
                        <a:t>0.12 (p=0.7328)</a:t>
                      </a:r>
                    </a:p>
                  </a:txBody>
                  <a:tcPr marL="0" marR="0" marT="0" marB="0" anchor="ctr"/>
                </a:tc>
                <a:tc>
                  <a:txBody>
                    <a:bodyPr/>
                    <a:lstStyle/>
                    <a:p>
                      <a:pPr algn="ctr" fontAlgn="b"/>
                      <a:r>
                        <a:rPr lang="en-GB" sz="1100" b="0" i="0" u="none" strike="noStrike" dirty="0">
                          <a:solidFill>
                            <a:srgbClr val="000000"/>
                          </a:solidFill>
                          <a:effectLst/>
                          <a:latin typeface="Calibri" panose="020F0502020204030204" pitchFamily="34" charset="0"/>
                        </a:rPr>
                        <a:t>0.43 (p=0.6547)</a:t>
                      </a:r>
                    </a:p>
                  </a:txBody>
                  <a:tcPr marL="0" marR="0" marT="0" marB="0" anchor="ctr"/>
                </a:tc>
                <a:tc>
                  <a:txBody>
                    <a:bodyPr/>
                    <a:lstStyle/>
                    <a:p>
                      <a:pPr algn="ctr" fontAlgn="b"/>
                      <a:r>
                        <a:rPr lang="en-GB" sz="1100" b="0" i="0" u="none" strike="noStrike">
                          <a:solidFill>
                            <a:srgbClr val="000000"/>
                          </a:solidFill>
                          <a:effectLst/>
                          <a:latin typeface="Calibri" panose="020F0502020204030204" pitchFamily="34" charset="0"/>
                        </a:rPr>
                        <a:t>0.22 (p=0.7991)</a:t>
                      </a:r>
                    </a:p>
                  </a:txBody>
                  <a:tcPr marL="0" marR="0" marT="0" marB="0" anchor="ctr"/>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tc>
                <a:tc>
                  <a:txBody>
                    <a:bodyPr/>
                    <a:lstStyle/>
                    <a:p>
                      <a:pPr algn="l" fontAlgn="b"/>
                      <a:endParaRPr lang="en-GB"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113060833"/>
                  </a:ext>
                </a:extLst>
              </a:tr>
              <a:tr h="198548">
                <a:tc>
                  <a:txBody>
                    <a:bodyPr/>
                    <a:lstStyle/>
                    <a:p>
                      <a:pPr algn="l" fontAlgn="b"/>
                      <a:r>
                        <a:rPr lang="en-GB" sz="1100" b="0" i="0" u="none" strike="noStrike" dirty="0">
                          <a:solidFill>
                            <a:srgbClr val="000000"/>
                          </a:solidFill>
                          <a:effectLst/>
                          <a:latin typeface="Calibri" panose="020F0502020204030204" pitchFamily="34" charset="0"/>
                        </a:rPr>
                        <a:t>Intimacy</a:t>
                      </a:r>
                    </a:p>
                  </a:txBody>
                  <a:tcPr marL="0" marR="0" marT="0" marB="0" anchor="ctr"/>
                </a:tc>
                <a:tc>
                  <a:txBody>
                    <a:bodyPr/>
                    <a:lstStyle/>
                    <a:p>
                      <a:pPr algn="ctr" fontAlgn="b"/>
                      <a:r>
                        <a:rPr lang="en-GB" sz="1100" b="0" i="0" u="none" strike="noStrike">
                          <a:solidFill>
                            <a:srgbClr val="000000"/>
                          </a:solidFill>
                          <a:effectLst/>
                          <a:latin typeface="Calibri" panose="020F0502020204030204" pitchFamily="34" charset="0"/>
                        </a:rPr>
                        <a:t>2.51 ± 0.105</a:t>
                      </a:r>
                    </a:p>
                  </a:txBody>
                  <a:tcPr marL="0" marR="0" marT="0" marB="0" anchor="ctr"/>
                </a:tc>
                <a:tc>
                  <a:txBody>
                    <a:bodyPr/>
                    <a:lstStyle/>
                    <a:p>
                      <a:pPr algn="ctr" fontAlgn="b"/>
                      <a:r>
                        <a:rPr lang="en-GB" sz="1100" b="0" i="0" u="none" strike="noStrike" dirty="0">
                          <a:solidFill>
                            <a:srgbClr val="000000"/>
                          </a:solidFill>
                          <a:effectLst/>
                          <a:latin typeface="Calibri" panose="020F0502020204030204" pitchFamily="34" charset="0"/>
                        </a:rPr>
                        <a:t>2.42 ± 0.146</a:t>
                      </a:r>
                    </a:p>
                  </a:txBody>
                  <a:tcPr marL="0" marR="0" marT="0" marB="0" anchor="ctr"/>
                </a:tc>
                <a:tc>
                  <a:txBody>
                    <a:bodyPr/>
                    <a:lstStyle/>
                    <a:p>
                      <a:pPr algn="ctr" fontAlgn="b"/>
                      <a:r>
                        <a:rPr lang="en-GB" sz="1100" b="0" i="0" u="none" strike="noStrike">
                          <a:solidFill>
                            <a:srgbClr val="000000"/>
                          </a:solidFill>
                          <a:effectLst/>
                          <a:latin typeface="Calibri" panose="020F0502020204030204" pitchFamily="34" charset="0"/>
                        </a:rPr>
                        <a:t>2.16 ± 0.177</a:t>
                      </a:r>
                    </a:p>
                  </a:txBody>
                  <a:tcPr marL="0" marR="0" marT="0" marB="0" anchor="ctr"/>
                </a:tc>
                <a:tc>
                  <a:txBody>
                    <a:bodyPr/>
                    <a:lstStyle/>
                    <a:p>
                      <a:pPr algn="ctr" fontAlgn="b"/>
                      <a:r>
                        <a:rPr lang="en-GB" sz="1100" b="0" i="0" u="none" strike="noStrike" dirty="0">
                          <a:solidFill>
                            <a:srgbClr val="000000"/>
                          </a:solidFill>
                          <a:effectLst/>
                          <a:latin typeface="Calibri" panose="020F0502020204030204" pitchFamily="34" charset="0"/>
                        </a:rPr>
                        <a:t>2.65 ± 0.095</a:t>
                      </a:r>
                    </a:p>
                  </a:txBody>
                  <a:tcPr marL="0" marR="0" marT="0" marB="0" anchor="ctr"/>
                </a:tc>
                <a:tc>
                  <a:txBody>
                    <a:bodyPr/>
                    <a:lstStyle/>
                    <a:p>
                      <a:pPr algn="ctr" fontAlgn="b"/>
                      <a:r>
                        <a:rPr lang="en-GB" sz="1100" b="0" i="0" u="none" strike="noStrike" dirty="0">
                          <a:solidFill>
                            <a:srgbClr val="000000"/>
                          </a:solidFill>
                          <a:effectLst/>
                          <a:latin typeface="Calibri" panose="020F0502020204030204" pitchFamily="34" charset="0"/>
                        </a:rPr>
                        <a:t>2.44 ± 0.197</a:t>
                      </a:r>
                    </a:p>
                  </a:txBody>
                  <a:tcPr marL="0" marR="0" marT="0" marB="0" anchor="ctr"/>
                </a:tc>
                <a:tc>
                  <a:txBody>
                    <a:bodyPr/>
                    <a:lstStyle/>
                    <a:p>
                      <a:pPr algn="ctr" fontAlgn="b"/>
                      <a:r>
                        <a:rPr lang="en-GB" sz="1100" b="0" i="0" u="none" strike="noStrike" dirty="0">
                          <a:solidFill>
                            <a:srgbClr val="000000"/>
                          </a:solidFill>
                          <a:effectLst/>
                          <a:latin typeface="Calibri" panose="020F0502020204030204" pitchFamily="34" charset="0"/>
                        </a:rPr>
                        <a:t>2.10 ± 0.253</a:t>
                      </a:r>
                    </a:p>
                  </a:txBody>
                  <a:tcPr marL="0" marR="0" marT="0" marB="0" anchor="ctr"/>
                </a:tc>
                <a:tc>
                  <a:txBody>
                    <a:bodyPr/>
                    <a:lstStyle/>
                    <a:p>
                      <a:pPr algn="ctr" fontAlgn="b"/>
                      <a:r>
                        <a:rPr lang="en-GB" sz="1100" b="0" i="0" u="none" strike="noStrike" dirty="0">
                          <a:solidFill>
                            <a:srgbClr val="000000"/>
                          </a:solidFill>
                          <a:effectLst/>
                          <a:latin typeface="Calibri" panose="020F0502020204030204" pitchFamily="34" charset="0"/>
                        </a:rPr>
                        <a:t>0.04 (p=0.8340)</a:t>
                      </a:r>
                    </a:p>
                  </a:txBody>
                  <a:tcPr marL="0" marR="0" marT="0" marB="0" anchor="ctr"/>
                </a:tc>
                <a:tc>
                  <a:txBody>
                    <a:bodyPr/>
                    <a:lstStyle/>
                    <a:p>
                      <a:pPr algn="ctr" fontAlgn="b"/>
                      <a:r>
                        <a:rPr lang="en-GB" sz="1100" b="0" i="0" u="none" strike="noStrike" dirty="0">
                          <a:solidFill>
                            <a:srgbClr val="000000"/>
                          </a:solidFill>
                          <a:effectLst/>
                          <a:latin typeface="Calibri" panose="020F0502020204030204" pitchFamily="34" charset="0"/>
                        </a:rPr>
                        <a:t>3.57 (p=0.0322)</a:t>
                      </a:r>
                    </a:p>
                  </a:txBody>
                  <a:tcPr marL="0" marR="0" marT="0" marB="0" anchor="ctr"/>
                </a:tc>
                <a:tc>
                  <a:txBody>
                    <a:bodyPr/>
                    <a:lstStyle/>
                    <a:p>
                      <a:pPr algn="ctr" fontAlgn="b"/>
                      <a:r>
                        <a:rPr lang="en-GB" sz="1100" b="0" i="0" u="none" strike="noStrike">
                          <a:solidFill>
                            <a:srgbClr val="000000"/>
                          </a:solidFill>
                          <a:effectLst/>
                          <a:latin typeface="Calibri" panose="020F0502020204030204" pitchFamily="34" charset="0"/>
                        </a:rPr>
                        <a:t>0.16 (p=0.8502)</a:t>
                      </a:r>
                    </a:p>
                  </a:txBody>
                  <a:tcPr marL="0" marR="0" marT="0" marB="0" anchor="ctr"/>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tc>
                <a:tc>
                  <a:txBody>
                    <a:bodyPr/>
                    <a:lstStyle/>
                    <a:p>
                      <a:pPr algn="l" fontAlgn="b"/>
                      <a:endParaRPr lang="en-GB"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585086412"/>
                  </a:ext>
                </a:extLst>
              </a:tr>
              <a:tr h="198548">
                <a:tc>
                  <a:txBody>
                    <a:bodyPr/>
                    <a:lstStyle/>
                    <a:p>
                      <a:pPr algn="l" fontAlgn="b"/>
                      <a:r>
                        <a:rPr lang="en-GB" sz="1100" b="0" i="0" u="none" strike="noStrike" dirty="0">
                          <a:solidFill>
                            <a:srgbClr val="000000"/>
                          </a:solidFill>
                          <a:effectLst/>
                          <a:latin typeface="Calibri" panose="020F0502020204030204" pitchFamily="34" charset="0"/>
                        </a:rPr>
                        <a:t>Oxytocin (no </a:t>
                      </a:r>
                      <a:r>
                        <a:rPr lang="en-GB" sz="1100" b="0" i="0" u="none" strike="noStrike" dirty="0" err="1">
                          <a:solidFill>
                            <a:srgbClr val="000000"/>
                          </a:solidFill>
                          <a:effectLst/>
                          <a:latin typeface="Calibri" panose="020F0502020204030204" pitchFamily="34" charset="0"/>
                        </a:rPr>
                        <a:t>nuis</a:t>
                      </a:r>
                      <a:r>
                        <a:rPr lang="en-GB" sz="1100" b="0" i="0" u="none" strike="noStrike" dirty="0">
                          <a:solidFill>
                            <a:srgbClr val="000000"/>
                          </a:solidFill>
                          <a:effectLst/>
                          <a:latin typeface="Calibri" panose="020F0502020204030204" pitchFamily="34" charset="0"/>
                        </a:rPr>
                        <a:t>)</a:t>
                      </a:r>
                    </a:p>
                  </a:txBody>
                  <a:tcPr marL="0" marR="0" marT="0" marB="0" anchor="ctr"/>
                </a:tc>
                <a:tc>
                  <a:txBody>
                    <a:bodyPr/>
                    <a:lstStyle/>
                    <a:p>
                      <a:pPr algn="ctr" fontAlgn="b"/>
                      <a:r>
                        <a:rPr lang="en-GB" sz="1100" b="0" i="0" u="none" strike="noStrike">
                          <a:solidFill>
                            <a:srgbClr val="000000"/>
                          </a:solidFill>
                          <a:effectLst/>
                          <a:latin typeface="Calibri" panose="020F0502020204030204" pitchFamily="34" charset="0"/>
                        </a:rPr>
                        <a:t>0.39 ± 0.318</a:t>
                      </a:r>
                    </a:p>
                  </a:txBody>
                  <a:tcPr marL="0" marR="0" marT="0" marB="0" anchor="ctr"/>
                </a:tc>
                <a:tc>
                  <a:txBody>
                    <a:bodyPr/>
                    <a:lstStyle/>
                    <a:p>
                      <a:pPr algn="ctr" fontAlgn="b"/>
                      <a:r>
                        <a:rPr lang="en-GB" sz="1100" b="0" i="0" u="none" strike="noStrike">
                          <a:solidFill>
                            <a:srgbClr val="000000"/>
                          </a:solidFill>
                          <a:effectLst/>
                          <a:latin typeface="Calibri" panose="020F0502020204030204" pitchFamily="34" charset="0"/>
                        </a:rPr>
                        <a:t>-0.27 ± 0.110</a:t>
                      </a:r>
                    </a:p>
                  </a:txBody>
                  <a:tcPr marL="0" marR="0" marT="0" marB="0" anchor="ctr"/>
                </a:tc>
                <a:tc>
                  <a:txBody>
                    <a:bodyPr/>
                    <a:lstStyle/>
                    <a:p>
                      <a:pPr algn="ctr" fontAlgn="b"/>
                      <a:r>
                        <a:rPr lang="en-GB" sz="1100" b="0" i="0" u="none" strike="noStrike">
                          <a:solidFill>
                            <a:srgbClr val="000000"/>
                          </a:solidFill>
                          <a:effectLst/>
                          <a:latin typeface="Calibri" panose="020F0502020204030204" pitchFamily="34" charset="0"/>
                        </a:rPr>
                        <a:t>-0.27 ± 0.200</a:t>
                      </a:r>
                    </a:p>
                  </a:txBody>
                  <a:tcPr marL="0" marR="0" marT="0" marB="0" anchor="ctr"/>
                </a:tc>
                <a:tc>
                  <a:txBody>
                    <a:bodyPr/>
                    <a:lstStyle/>
                    <a:p>
                      <a:pPr algn="ctr" fontAlgn="b"/>
                      <a:r>
                        <a:rPr lang="en-GB" sz="1100" b="0" i="0" u="none" strike="noStrike" dirty="0">
                          <a:solidFill>
                            <a:srgbClr val="000000"/>
                          </a:solidFill>
                          <a:effectLst/>
                          <a:latin typeface="Calibri" panose="020F0502020204030204" pitchFamily="34" charset="0"/>
                        </a:rPr>
                        <a:t>0.50 ± 0.312</a:t>
                      </a:r>
                    </a:p>
                  </a:txBody>
                  <a:tcPr marL="0" marR="0" marT="0" marB="0" anchor="ctr"/>
                </a:tc>
                <a:tc>
                  <a:txBody>
                    <a:bodyPr/>
                    <a:lstStyle/>
                    <a:p>
                      <a:pPr algn="ctr" fontAlgn="b"/>
                      <a:r>
                        <a:rPr lang="en-GB" sz="1100" b="0" i="0" u="none" strike="noStrike" dirty="0">
                          <a:solidFill>
                            <a:srgbClr val="000000"/>
                          </a:solidFill>
                          <a:effectLst/>
                          <a:latin typeface="Calibri" panose="020F0502020204030204" pitchFamily="34" charset="0"/>
                        </a:rPr>
                        <a:t>0.07 ± 0.198</a:t>
                      </a:r>
                    </a:p>
                  </a:txBody>
                  <a:tcPr marL="0" marR="0" marT="0" marB="0" anchor="ctr"/>
                </a:tc>
                <a:tc>
                  <a:txBody>
                    <a:bodyPr/>
                    <a:lstStyle/>
                    <a:p>
                      <a:pPr algn="ctr" fontAlgn="b"/>
                      <a:r>
                        <a:rPr lang="en-GB" sz="1100" b="0" i="0" u="none" strike="noStrike" dirty="0">
                          <a:solidFill>
                            <a:srgbClr val="000000"/>
                          </a:solidFill>
                          <a:effectLst/>
                          <a:latin typeface="Calibri" panose="020F0502020204030204" pitchFamily="34" charset="0"/>
                        </a:rPr>
                        <a:t>-0.15 ± 0.254</a:t>
                      </a:r>
                    </a:p>
                  </a:txBody>
                  <a:tcPr marL="0" marR="0" marT="0" marB="0" anchor="ctr"/>
                </a:tc>
                <a:tc>
                  <a:txBody>
                    <a:bodyPr/>
                    <a:lstStyle/>
                    <a:p>
                      <a:pPr algn="ctr" fontAlgn="b"/>
                      <a:r>
                        <a:rPr lang="en-GB" sz="1100" b="0" i="0" u="none" strike="noStrike" dirty="0">
                          <a:solidFill>
                            <a:srgbClr val="000000"/>
                          </a:solidFill>
                          <a:effectLst/>
                          <a:latin typeface="Calibri" panose="020F0502020204030204" pitchFamily="34" charset="0"/>
                        </a:rPr>
                        <a:t>0.88 (p=0.3498)</a:t>
                      </a:r>
                    </a:p>
                  </a:txBody>
                  <a:tcPr marL="0" marR="0" marT="0" marB="0" anchor="ctr"/>
                </a:tc>
                <a:tc>
                  <a:txBody>
                    <a:bodyPr/>
                    <a:lstStyle/>
                    <a:p>
                      <a:pPr algn="ctr" fontAlgn="b"/>
                      <a:r>
                        <a:rPr lang="en-GB" sz="1100" b="0" i="0" u="none" strike="noStrike" dirty="0">
                          <a:solidFill>
                            <a:srgbClr val="000000"/>
                          </a:solidFill>
                          <a:effectLst/>
                          <a:latin typeface="Calibri" panose="020F0502020204030204" pitchFamily="34" charset="0"/>
                        </a:rPr>
                        <a:t>3.95 (p=0.0228)</a:t>
                      </a:r>
                    </a:p>
                  </a:txBody>
                  <a:tcPr marL="0" marR="0" marT="0" marB="0" anchor="ctr"/>
                </a:tc>
                <a:tc>
                  <a:txBody>
                    <a:bodyPr/>
                    <a:lstStyle/>
                    <a:p>
                      <a:pPr algn="ctr" fontAlgn="b"/>
                      <a:r>
                        <a:rPr lang="en-GB" sz="1100" b="0" i="0" u="none" strike="noStrike" dirty="0">
                          <a:solidFill>
                            <a:srgbClr val="000000"/>
                          </a:solidFill>
                          <a:effectLst/>
                          <a:latin typeface="Calibri" panose="020F0502020204030204" pitchFamily="34" charset="0"/>
                        </a:rPr>
                        <a:t>0.13 (p=0.8802)</a:t>
                      </a:r>
                    </a:p>
                  </a:txBody>
                  <a:tcPr marL="0" marR="0" marT="0" marB="0" anchor="ctr"/>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tc>
                <a:tc>
                  <a:txBody>
                    <a:bodyPr/>
                    <a:lstStyle/>
                    <a:p>
                      <a:pPr algn="l" fontAlgn="b"/>
                      <a:endParaRPr lang="en-GB" sz="10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20542114"/>
                  </a:ext>
                </a:extLst>
              </a:tr>
              <a:tr h="198548">
                <a:tc>
                  <a:txBody>
                    <a:bodyPr/>
                    <a:lstStyle/>
                    <a:p>
                      <a:pPr algn="l" fontAlgn="b"/>
                      <a:r>
                        <a:rPr lang="en-GB" sz="1100" b="0" i="0" u="none" strike="noStrike" dirty="0">
                          <a:solidFill>
                            <a:srgbClr val="000000"/>
                          </a:solidFill>
                          <a:effectLst/>
                          <a:latin typeface="Calibri" panose="020F0502020204030204" pitchFamily="34" charset="0"/>
                        </a:rPr>
                        <a:t>Testosterone (no </a:t>
                      </a:r>
                      <a:r>
                        <a:rPr lang="en-GB" sz="1100" b="0" i="0" u="none" strike="noStrike" dirty="0" err="1">
                          <a:solidFill>
                            <a:srgbClr val="000000"/>
                          </a:solidFill>
                          <a:effectLst/>
                          <a:latin typeface="Calibri" panose="020F0502020204030204" pitchFamily="34" charset="0"/>
                        </a:rPr>
                        <a:t>nuis</a:t>
                      </a:r>
                      <a:r>
                        <a:rPr lang="en-GB" sz="1100" b="0" i="0" u="none" strike="noStrike" dirty="0">
                          <a:solidFill>
                            <a:srgbClr val="000000"/>
                          </a:solidFill>
                          <a:effectLst/>
                          <a:latin typeface="Calibri" panose="020F0502020204030204" pitchFamily="34" charset="0"/>
                        </a:rPr>
                        <a:t>)</a:t>
                      </a:r>
                    </a:p>
                  </a:txBody>
                  <a:tcPr marL="0" marR="0" marT="0" marB="0" anchor="ctr"/>
                </a:tc>
                <a:tc>
                  <a:txBody>
                    <a:bodyPr/>
                    <a:lstStyle/>
                    <a:p>
                      <a:pPr algn="ctr" fontAlgn="b"/>
                      <a:r>
                        <a:rPr lang="en-GB" sz="1100" b="0" i="0" u="none" strike="noStrike" dirty="0">
                          <a:solidFill>
                            <a:srgbClr val="000000"/>
                          </a:solidFill>
                          <a:effectLst/>
                          <a:latin typeface="Calibri" panose="020F0502020204030204" pitchFamily="34" charset="0"/>
                        </a:rPr>
                        <a:t>-0.11 ± 0.261</a:t>
                      </a:r>
                    </a:p>
                  </a:txBody>
                  <a:tcPr marL="0" marR="0" marT="0" marB="0" anchor="ctr"/>
                </a:tc>
                <a:tc>
                  <a:txBody>
                    <a:bodyPr/>
                    <a:lstStyle/>
                    <a:p>
                      <a:pPr algn="ctr" fontAlgn="b"/>
                      <a:r>
                        <a:rPr lang="en-GB" sz="1100" b="0" i="0" u="none" strike="noStrike" dirty="0">
                          <a:solidFill>
                            <a:srgbClr val="000000"/>
                          </a:solidFill>
                          <a:effectLst/>
                          <a:latin typeface="Calibri" panose="020F0502020204030204" pitchFamily="34" charset="0"/>
                        </a:rPr>
                        <a:t>0.12 ± 0.142</a:t>
                      </a:r>
                    </a:p>
                  </a:txBody>
                  <a:tcPr marL="0" marR="0" marT="0" marB="0" anchor="ctr"/>
                </a:tc>
                <a:tc>
                  <a:txBody>
                    <a:bodyPr/>
                    <a:lstStyle/>
                    <a:p>
                      <a:pPr algn="ctr" fontAlgn="b"/>
                      <a:r>
                        <a:rPr lang="en-GB" sz="1100" b="0" i="0" u="none" strike="noStrike">
                          <a:solidFill>
                            <a:srgbClr val="000000"/>
                          </a:solidFill>
                          <a:effectLst/>
                          <a:latin typeface="Calibri" panose="020F0502020204030204" pitchFamily="34" charset="0"/>
                        </a:rPr>
                        <a:t>-0.09 ± 0.246</a:t>
                      </a:r>
                    </a:p>
                  </a:txBody>
                  <a:tcPr marL="0" marR="0" marT="0" marB="0" anchor="ctr"/>
                </a:tc>
                <a:tc>
                  <a:txBody>
                    <a:bodyPr/>
                    <a:lstStyle/>
                    <a:p>
                      <a:pPr algn="ctr" fontAlgn="b"/>
                      <a:r>
                        <a:rPr lang="en-GB" sz="1100" b="0" i="0" u="none" strike="noStrike" dirty="0">
                          <a:solidFill>
                            <a:srgbClr val="000000"/>
                          </a:solidFill>
                          <a:effectLst/>
                          <a:latin typeface="Calibri" panose="020F0502020204030204" pitchFamily="34" charset="0"/>
                        </a:rPr>
                        <a:t>0.04 ± 0.266</a:t>
                      </a:r>
                    </a:p>
                  </a:txBody>
                  <a:tcPr marL="0" marR="0" marT="0" marB="0" anchor="ctr"/>
                </a:tc>
                <a:tc>
                  <a:txBody>
                    <a:bodyPr/>
                    <a:lstStyle/>
                    <a:p>
                      <a:pPr algn="ctr" fontAlgn="b"/>
                      <a:r>
                        <a:rPr lang="en-GB" sz="1100" b="0" i="0" u="none" strike="noStrike" dirty="0">
                          <a:solidFill>
                            <a:srgbClr val="000000"/>
                          </a:solidFill>
                          <a:effectLst/>
                          <a:latin typeface="Calibri" panose="020F0502020204030204" pitchFamily="34" charset="0"/>
                        </a:rPr>
                        <a:t>0.15 ± 0.352</a:t>
                      </a:r>
                    </a:p>
                  </a:txBody>
                  <a:tcPr marL="0" marR="0" marT="0" marB="0" anchor="ctr"/>
                </a:tc>
                <a:tc>
                  <a:txBody>
                    <a:bodyPr/>
                    <a:lstStyle/>
                    <a:p>
                      <a:pPr algn="ctr" fontAlgn="b"/>
                      <a:r>
                        <a:rPr lang="en-GB" sz="1100" b="0" i="0" u="none" strike="noStrike" dirty="0">
                          <a:solidFill>
                            <a:srgbClr val="000000"/>
                          </a:solidFill>
                          <a:effectLst/>
                          <a:latin typeface="Calibri" panose="020F0502020204030204" pitchFamily="34" charset="0"/>
                        </a:rPr>
                        <a:t>0.19 ± 0.288</a:t>
                      </a:r>
                    </a:p>
                  </a:txBody>
                  <a:tcPr marL="0" marR="0" marT="0" marB="0" anchor="ctr"/>
                </a:tc>
                <a:tc>
                  <a:txBody>
                    <a:bodyPr/>
                    <a:lstStyle/>
                    <a:p>
                      <a:pPr algn="ctr" fontAlgn="b"/>
                      <a:r>
                        <a:rPr lang="en-GB" sz="1100" b="0" i="0" u="none" strike="noStrike" dirty="0">
                          <a:solidFill>
                            <a:srgbClr val="000000"/>
                          </a:solidFill>
                          <a:effectLst/>
                          <a:latin typeface="Calibri" panose="020F0502020204030204" pitchFamily="34" charset="0"/>
                        </a:rPr>
                        <a:t>0.54 (p=0.4628)</a:t>
                      </a:r>
                    </a:p>
                  </a:txBody>
                  <a:tcPr marL="0" marR="0" marT="0" marB="0" anchor="ctr"/>
                </a:tc>
                <a:tc>
                  <a:txBody>
                    <a:bodyPr/>
                    <a:lstStyle/>
                    <a:p>
                      <a:pPr algn="ctr" fontAlgn="b"/>
                      <a:r>
                        <a:rPr lang="en-GB" sz="1100" b="0" i="0" u="none" strike="noStrike" dirty="0">
                          <a:solidFill>
                            <a:srgbClr val="000000"/>
                          </a:solidFill>
                          <a:effectLst/>
                          <a:latin typeface="Calibri" panose="020F0502020204030204" pitchFamily="34" charset="0"/>
                        </a:rPr>
                        <a:t>0.21 (p=0.8144)</a:t>
                      </a:r>
                    </a:p>
                  </a:txBody>
                  <a:tcPr marL="0" marR="0" marT="0" marB="0" anchor="ctr"/>
                </a:tc>
                <a:tc>
                  <a:txBody>
                    <a:bodyPr/>
                    <a:lstStyle/>
                    <a:p>
                      <a:pPr algn="ctr" fontAlgn="b"/>
                      <a:r>
                        <a:rPr lang="en-GB" sz="1100" b="0" i="0" u="none" strike="noStrike" dirty="0">
                          <a:solidFill>
                            <a:srgbClr val="000000"/>
                          </a:solidFill>
                          <a:effectLst/>
                          <a:latin typeface="Calibri" panose="020F0502020204030204" pitchFamily="34" charset="0"/>
                        </a:rPr>
                        <a:t>0.11 (p=0.8943)</a:t>
                      </a:r>
                    </a:p>
                  </a:txBody>
                  <a:tcPr marL="0" marR="0" marT="0" marB="0" anchor="ctr"/>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tc>
                <a:tc>
                  <a:txBody>
                    <a:bodyPr/>
                    <a:lstStyle/>
                    <a:p>
                      <a:pPr algn="l" fontAlgn="b"/>
                      <a:endParaRPr lang="en-GB" sz="10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7570815"/>
                  </a:ext>
                </a:extLst>
              </a:tr>
              <a:tr h="198548">
                <a:tc>
                  <a:txBody>
                    <a:bodyPr/>
                    <a:lstStyle/>
                    <a:p>
                      <a:pPr algn="l" fontAlgn="b"/>
                      <a:endParaRPr lang="en-GB" sz="1000" b="0" i="0" u="none" strike="noStrike" dirty="0">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l" fontAlgn="b"/>
                      <a:endParaRPr lang="en-GB" sz="1000" b="0" i="0" u="none" strike="noStrike" dirty="0">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17294392"/>
                  </a:ext>
                </a:extLst>
              </a:tr>
              <a:tr h="198548">
                <a:tc>
                  <a:txBody>
                    <a:bodyPr/>
                    <a:lstStyle/>
                    <a:p>
                      <a:pPr algn="l" fontAlgn="b"/>
                      <a:r>
                        <a:rPr lang="en-GB" sz="1000" b="1" u="none" strike="noStrike" dirty="0">
                          <a:effectLst/>
                        </a:rPr>
                        <a:t>Covariate (at session 3)</a:t>
                      </a:r>
                      <a:endParaRPr lang="en-GB" sz="1000" b="1" i="0" u="none" strike="noStrike" dirty="0">
                        <a:solidFill>
                          <a:srgbClr val="000000"/>
                        </a:solidFill>
                        <a:effectLst/>
                        <a:latin typeface="Calibri" panose="020F0502020204030204" pitchFamily="34" charset="0"/>
                      </a:endParaRP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GB" sz="1000" b="1" u="none" strike="noStrike" dirty="0">
                          <a:effectLst/>
                        </a:rPr>
                        <a:t>Group 1</a:t>
                      </a:r>
                      <a:endParaRPr lang="en-GB" sz="1000" b="1" i="0" u="none" strike="noStrike" dirty="0">
                        <a:solidFill>
                          <a:srgbClr val="000000"/>
                        </a:solidFill>
                        <a:effectLst/>
                        <a:latin typeface="Calibri" panose="020F0502020204030204" pitchFamily="34" charset="0"/>
                      </a:endParaRP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GB" sz="1000" b="1" u="none" strike="noStrike" dirty="0">
                          <a:effectLst/>
                        </a:rPr>
                        <a:t>Group 2</a:t>
                      </a:r>
                      <a:endParaRPr lang="en-GB" sz="1000" b="1" i="0" u="none" strike="noStrike" dirty="0">
                        <a:solidFill>
                          <a:srgbClr val="000000"/>
                        </a:solidFill>
                        <a:effectLst/>
                        <a:latin typeface="Calibri" panose="020F0502020204030204" pitchFamily="34" charset="0"/>
                      </a:endParaRP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GB" sz="1000" b="1" u="none" strike="noStrike" dirty="0">
                          <a:effectLst/>
                        </a:rPr>
                        <a:t> F values (Group)</a:t>
                      </a:r>
                      <a:endParaRPr lang="en-GB" sz="1000" b="1" i="0" u="none" strike="noStrike" dirty="0">
                        <a:solidFill>
                          <a:srgbClr val="000000"/>
                        </a:solidFill>
                        <a:effectLst/>
                        <a:latin typeface="Calibri" panose="020F0502020204030204" pitchFamily="34" charset="0"/>
                      </a:endParaRP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GB" sz="1000" b="0" i="0" u="none" strike="noStrike" dirty="0">
                        <a:solidFill>
                          <a:srgbClr val="000000"/>
                        </a:solidFill>
                        <a:effectLst/>
                        <a:latin typeface="Calibri" panose="020F0502020204030204" pitchFamily="34" charset="0"/>
                      </a:endParaRP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95343429"/>
                  </a:ext>
                </a:extLst>
              </a:tr>
              <a:tr h="198548">
                <a:tc>
                  <a:txBody>
                    <a:bodyPr/>
                    <a:lstStyle/>
                    <a:p>
                      <a:pPr algn="l" fontAlgn="b"/>
                      <a:r>
                        <a:rPr lang="en-GB" sz="1100" u="none" strike="noStrike" dirty="0">
                          <a:effectLst/>
                        </a:rPr>
                        <a:t>Age</a:t>
                      </a:r>
                      <a:endParaRPr lang="en-GB" sz="1100" b="0" i="0" u="none" strike="noStrike" dirty="0">
                        <a:solidFill>
                          <a:srgbClr val="000000"/>
                        </a:solidFill>
                        <a:effectLst/>
                        <a:latin typeface="Calibri" panose="020F0502020204030204" pitchFamily="34" charset="0"/>
                      </a:endParaRPr>
                    </a:p>
                  </a:txBody>
                  <a:tcPr marL="0" marR="0" marT="0" marB="0" anchor="b">
                    <a:lnT w="12700" cap="flat" cmpd="sng" algn="ctr">
                      <a:solidFill>
                        <a:schemeClr val="tx1"/>
                      </a:solidFill>
                      <a:prstDash val="solid"/>
                      <a:round/>
                      <a:headEnd type="none" w="med" len="med"/>
                      <a:tailEnd type="none" w="med" len="med"/>
                    </a:lnT>
                  </a:tcPr>
                </a:tc>
                <a:tc>
                  <a:txBody>
                    <a:bodyPr/>
                    <a:lstStyle/>
                    <a:p>
                      <a:pPr algn="ctr" fontAlgn="b"/>
                      <a:r>
                        <a:rPr lang="en-GB" sz="1100" b="0" i="0" u="none" strike="noStrike">
                          <a:solidFill>
                            <a:srgbClr val="000000"/>
                          </a:solidFill>
                          <a:effectLst/>
                          <a:latin typeface="Calibri" panose="020F0502020204030204" pitchFamily="34" charset="0"/>
                        </a:rPr>
                        <a:t>34.03 ± 1.107</a:t>
                      </a:r>
                    </a:p>
                  </a:txBody>
                  <a:tcPr marL="0" marR="0" marT="0" marB="0" anchor="b">
                    <a:lnT w="12700" cap="flat" cmpd="sng" algn="ctr">
                      <a:solidFill>
                        <a:schemeClr val="tx1"/>
                      </a:solidFill>
                      <a:prstDash val="solid"/>
                      <a:round/>
                      <a:headEnd type="none" w="med" len="med"/>
                      <a:tailEnd type="none" w="med" len="med"/>
                    </a:lnT>
                  </a:tcPr>
                </a:tc>
                <a:tc>
                  <a:txBody>
                    <a:bodyPr/>
                    <a:lstStyle/>
                    <a:p>
                      <a:pPr algn="ctr" fontAlgn="b"/>
                      <a:r>
                        <a:rPr lang="en-GB" sz="1100" b="0" i="0" u="none" strike="noStrike">
                          <a:solidFill>
                            <a:srgbClr val="000000"/>
                          </a:solidFill>
                          <a:effectLst/>
                          <a:latin typeface="Calibri" panose="020F0502020204030204" pitchFamily="34" charset="0"/>
                        </a:rPr>
                        <a:t>35.39 ± 1.746</a:t>
                      </a:r>
                    </a:p>
                  </a:txBody>
                  <a:tcPr marL="0" marR="0" marT="0" marB="0" anchor="b">
                    <a:lnT w="12700" cap="flat" cmpd="sng" algn="ctr">
                      <a:solidFill>
                        <a:schemeClr val="tx1"/>
                      </a:solidFill>
                      <a:prstDash val="solid"/>
                      <a:round/>
                      <a:headEnd type="none" w="med" len="med"/>
                      <a:tailEnd type="none" w="med" len="med"/>
                    </a:lnT>
                  </a:tcPr>
                </a:tc>
                <a:tc>
                  <a:txBody>
                    <a:bodyPr/>
                    <a:lstStyle/>
                    <a:p>
                      <a:pPr algn="ctr" fontAlgn="b"/>
                      <a:r>
                        <a:rPr lang="en-GB" sz="1100" b="0" i="0" u="none" strike="noStrike">
                          <a:solidFill>
                            <a:srgbClr val="000000"/>
                          </a:solidFill>
                          <a:effectLst/>
                          <a:latin typeface="Calibri" panose="020F0502020204030204" pitchFamily="34" charset="0"/>
                        </a:rPr>
                        <a:t>0.48 (p=0.4947)</a:t>
                      </a:r>
                    </a:p>
                  </a:txBody>
                  <a:tcPr marL="0" marR="0" marT="0" marB="0" anchor="b">
                    <a:lnT w="12700" cap="flat" cmpd="sng" algn="ctr">
                      <a:solidFill>
                        <a:schemeClr val="tx1"/>
                      </a:solidFill>
                      <a:prstDash val="solid"/>
                      <a:round/>
                      <a:headEnd type="none" w="med" len="med"/>
                      <a:tailEnd type="none" w="med" len="med"/>
                    </a:lnT>
                  </a:tcPr>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lnT w="12700" cap="flat" cmpd="sng" algn="ctr">
                      <a:solidFill>
                        <a:schemeClr val="tx1"/>
                      </a:solidFill>
                      <a:prstDash val="solid"/>
                      <a:round/>
                      <a:headEnd type="none" w="med" len="med"/>
                      <a:tailEnd type="none" w="med" len="med"/>
                    </a:lnT>
                  </a:tcPr>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lnT w="12700" cap="flat" cmpd="sng" algn="ctr">
                      <a:solidFill>
                        <a:schemeClr val="tx1"/>
                      </a:solidFill>
                      <a:prstDash val="solid"/>
                      <a:round/>
                      <a:headEnd type="none" w="med" len="med"/>
                      <a:tailEnd type="none" w="med" len="med"/>
                    </a:lnT>
                  </a:tcPr>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lnT w="12700" cap="flat" cmpd="sng" algn="ctr">
                      <a:solidFill>
                        <a:schemeClr val="tx1"/>
                      </a:solidFill>
                      <a:prstDash val="solid"/>
                      <a:round/>
                      <a:headEnd type="none" w="med" len="med"/>
                      <a:tailEnd type="none" w="med" len="med"/>
                    </a:lnT>
                  </a:tcPr>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lnT w="12700" cap="flat" cmpd="sng" algn="ctr">
                      <a:solidFill>
                        <a:schemeClr val="tx1"/>
                      </a:solidFill>
                      <a:prstDash val="solid"/>
                      <a:round/>
                      <a:headEnd type="none" w="med" len="med"/>
                      <a:tailEnd type="none" w="med" len="med"/>
                    </a:lnT>
                  </a:tcPr>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lnT w="12700" cap="flat" cmpd="sng" algn="ctr">
                      <a:solidFill>
                        <a:schemeClr val="tx1"/>
                      </a:solidFill>
                      <a:prstDash val="solid"/>
                      <a:round/>
                      <a:headEnd type="none" w="med" len="med"/>
                      <a:tailEnd type="none" w="med" len="med"/>
                    </a:lnT>
                  </a:tcPr>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lnT w="12700" cap="flat" cmpd="sng" algn="ctr">
                      <a:solidFill>
                        <a:schemeClr val="tx1"/>
                      </a:solidFill>
                      <a:prstDash val="solid"/>
                      <a:round/>
                      <a:headEnd type="none" w="med" len="med"/>
                      <a:tailEnd type="none" w="med" len="med"/>
                    </a:lnT>
                  </a:tcPr>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lnT w="12700" cap="flat" cmpd="sng" algn="ctr">
                      <a:solidFill>
                        <a:schemeClr val="tx1"/>
                      </a:solidFill>
                      <a:prstDash val="solid"/>
                      <a:round/>
                      <a:headEnd type="none" w="med" len="med"/>
                      <a:tailEnd type="none" w="med" len="med"/>
                    </a:lnT>
                  </a:tcPr>
                </a:tc>
                <a:tc>
                  <a:txBody>
                    <a:bodyPr/>
                    <a:lstStyle/>
                    <a:p>
                      <a:pPr algn="l" fontAlgn="b"/>
                      <a:endParaRPr lang="en-GB" sz="1000" b="0" i="0" u="none" strike="noStrike" dirty="0">
                        <a:solidFill>
                          <a:srgbClr val="000000"/>
                        </a:solidFill>
                        <a:effectLst/>
                        <a:latin typeface="Calibri" panose="020F0502020204030204" pitchFamily="34" charset="0"/>
                      </a:endParaRPr>
                    </a:p>
                  </a:txBody>
                  <a:tcPr marL="0" marR="0" marT="0" marB="0" anchor="b">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436292473"/>
                  </a:ext>
                </a:extLst>
              </a:tr>
              <a:tr h="198548">
                <a:tc>
                  <a:txBody>
                    <a:bodyPr/>
                    <a:lstStyle/>
                    <a:p>
                      <a:pPr algn="l" fontAlgn="b"/>
                      <a:r>
                        <a:rPr lang="en-GB" sz="1100" u="none" strike="noStrike" dirty="0">
                          <a:effectLst/>
                        </a:rPr>
                        <a:t>Household income</a:t>
                      </a:r>
                      <a:endParaRPr lang="en-GB" sz="11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GB" sz="1100" b="0" i="0" u="none" strike="noStrike" dirty="0">
                          <a:solidFill>
                            <a:srgbClr val="000000"/>
                          </a:solidFill>
                          <a:effectLst/>
                          <a:latin typeface="Calibri" panose="020F0502020204030204" pitchFamily="34" charset="0"/>
                        </a:rPr>
                        <a:t>7.20 ± 0.569</a:t>
                      </a:r>
                    </a:p>
                  </a:txBody>
                  <a:tcPr marL="0" marR="0" marT="0" marB="0" anchor="b"/>
                </a:tc>
                <a:tc>
                  <a:txBody>
                    <a:bodyPr/>
                    <a:lstStyle/>
                    <a:p>
                      <a:pPr algn="ctr" fontAlgn="b"/>
                      <a:r>
                        <a:rPr lang="en-GB" sz="1100" b="0" i="0" u="none" strike="noStrike">
                          <a:solidFill>
                            <a:srgbClr val="000000"/>
                          </a:solidFill>
                          <a:effectLst/>
                          <a:latin typeface="Calibri" panose="020F0502020204030204" pitchFamily="34" charset="0"/>
                        </a:rPr>
                        <a:t>5.83 ± 0.613</a:t>
                      </a:r>
                    </a:p>
                  </a:txBody>
                  <a:tcPr marL="0" marR="0" marT="0" marB="0" anchor="b"/>
                </a:tc>
                <a:tc>
                  <a:txBody>
                    <a:bodyPr/>
                    <a:lstStyle/>
                    <a:p>
                      <a:pPr algn="ctr" fontAlgn="b"/>
                      <a:r>
                        <a:rPr lang="en-GB" sz="1100" b="0" i="0" u="none" strike="noStrike">
                          <a:solidFill>
                            <a:srgbClr val="000000"/>
                          </a:solidFill>
                          <a:effectLst/>
                          <a:latin typeface="Calibri" panose="020F0502020204030204" pitchFamily="34" charset="0"/>
                        </a:rPr>
                        <a:t>2.43 (p=0.1294)</a:t>
                      </a:r>
                    </a:p>
                  </a:txBody>
                  <a:tcPr marL="0" marR="0" marT="0" marB="0" anchor="b"/>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GB"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684787609"/>
                  </a:ext>
                </a:extLst>
              </a:tr>
              <a:tr h="198548">
                <a:tc>
                  <a:txBody>
                    <a:bodyPr/>
                    <a:lstStyle/>
                    <a:p>
                      <a:pPr algn="l" fontAlgn="b"/>
                      <a:r>
                        <a:rPr lang="en-GB" sz="1100" u="none" strike="noStrike" dirty="0">
                          <a:effectLst/>
                        </a:rPr>
                        <a:t>Education</a:t>
                      </a:r>
                      <a:endParaRPr lang="en-GB" sz="11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GB" sz="1100" b="0" i="0" u="none" strike="noStrike" dirty="0">
                          <a:solidFill>
                            <a:srgbClr val="000000"/>
                          </a:solidFill>
                          <a:effectLst/>
                          <a:latin typeface="Calibri" panose="020F0502020204030204" pitchFamily="34" charset="0"/>
                        </a:rPr>
                        <a:t>17.05 ± 0.462</a:t>
                      </a:r>
                    </a:p>
                  </a:txBody>
                  <a:tcPr marL="0" marR="0" marT="0" marB="0" anchor="b"/>
                </a:tc>
                <a:tc>
                  <a:txBody>
                    <a:bodyPr/>
                    <a:lstStyle/>
                    <a:p>
                      <a:pPr algn="ctr" fontAlgn="b"/>
                      <a:r>
                        <a:rPr lang="en-GB" sz="1100" b="0" i="0" u="none" strike="noStrike">
                          <a:solidFill>
                            <a:srgbClr val="000000"/>
                          </a:solidFill>
                          <a:effectLst/>
                          <a:latin typeface="Calibri" panose="020F0502020204030204" pitchFamily="34" charset="0"/>
                        </a:rPr>
                        <a:t>17.00 ± 0.628</a:t>
                      </a:r>
                    </a:p>
                  </a:txBody>
                  <a:tcPr marL="0" marR="0" marT="0" marB="0" anchor="b"/>
                </a:tc>
                <a:tc>
                  <a:txBody>
                    <a:bodyPr/>
                    <a:lstStyle/>
                    <a:p>
                      <a:pPr algn="ctr" fontAlgn="b"/>
                      <a:r>
                        <a:rPr lang="en-GB" sz="1100" b="0" i="0" u="none" strike="noStrike">
                          <a:solidFill>
                            <a:srgbClr val="000000"/>
                          </a:solidFill>
                          <a:effectLst/>
                          <a:latin typeface="Calibri" panose="020F0502020204030204" pitchFamily="34" charset="0"/>
                        </a:rPr>
                        <a:t>0.00 (p=0.9486)</a:t>
                      </a:r>
                    </a:p>
                  </a:txBody>
                  <a:tcPr marL="0" marR="0" marT="0" marB="0" anchor="b"/>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GB"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753138929"/>
                  </a:ext>
                </a:extLst>
              </a:tr>
              <a:tr h="198548">
                <a:tc>
                  <a:txBody>
                    <a:bodyPr/>
                    <a:lstStyle/>
                    <a:p>
                      <a:pPr algn="l" fontAlgn="b"/>
                      <a:r>
                        <a:rPr lang="en-GB" sz="1100" u="none" strike="noStrike" dirty="0">
                          <a:effectLst/>
                        </a:rPr>
                        <a:t>Weekly worktime</a:t>
                      </a:r>
                      <a:endParaRPr lang="en-GB" sz="11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GB" sz="1100" b="0" i="0" u="none" strike="noStrike">
                          <a:solidFill>
                            <a:srgbClr val="000000"/>
                          </a:solidFill>
                          <a:effectLst/>
                          <a:latin typeface="Calibri" panose="020F0502020204030204" pitchFamily="34" charset="0"/>
                        </a:rPr>
                        <a:t>53.90 ± 2.396</a:t>
                      </a:r>
                    </a:p>
                  </a:txBody>
                  <a:tcPr marL="0" marR="0" marT="0" marB="0" anchor="b"/>
                </a:tc>
                <a:tc>
                  <a:txBody>
                    <a:bodyPr/>
                    <a:lstStyle/>
                    <a:p>
                      <a:pPr algn="ctr" fontAlgn="b"/>
                      <a:r>
                        <a:rPr lang="en-GB" sz="1100" b="0" i="0" u="none" strike="noStrike" dirty="0">
                          <a:solidFill>
                            <a:srgbClr val="000000"/>
                          </a:solidFill>
                          <a:effectLst/>
                          <a:latin typeface="Calibri" panose="020F0502020204030204" pitchFamily="34" charset="0"/>
                        </a:rPr>
                        <a:t>44.67 ± 3.807</a:t>
                      </a:r>
                    </a:p>
                  </a:txBody>
                  <a:tcPr marL="0" marR="0" marT="0" marB="0" anchor="b"/>
                </a:tc>
                <a:tc>
                  <a:txBody>
                    <a:bodyPr/>
                    <a:lstStyle/>
                    <a:p>
                      <a:pPr algn="ctr" fontAlgn="b"/>
                      <a:r>
                        <a:rPr lang="en-GB" sz="1100" b="0" i="0" u="none" strike="noStrike" dirty="0">
                          <a:solidFill>
                            <a:srgbClr val="000000"/>
                          </a:solidFill>
                          <a:effectLst/>
                          <a:latin typeface="Calibri" panose="020F0502020204030204" pitchFamily="34" charset="0"/>
                        </a:rPr>
                        <a:t>4.68 (p=0.0385)</a:t>
                      </a:r>
                    </a:p>
                  </a:txBody>
                  <a:tcPr marL="0" marR="0" marT="0" marB="0" anchor="b"/>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GB"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189140166"/>
                  </a:ext>
                </a:extLst>
              </a:tr>
              <a:tr h="198548">
                <a:tc>
                  <a:txBody>
                    <a:bodyPr/>
                    <a:lstStyle/>
                    <a:p>
                      <a:pPr algn="l" fontAlgn="b"/>
                      <a:r>
                        <a:rPr lang="en-GB" sz="1100" u="none" strike="noStrike">
                          <a:effectLst/>
                        </a:rPr>
                        <a:t>Parental involvement</a:t>
                      </a:r>
                      <a:endParaRPr lang="en-GB" sz="11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GB" sz="1100" b="0" i="0" u="none" strike="noStrike" dirty="0">
                          <a:solidFill>
                            <a:srgbClr val="000000"/>
                          </a:solidFill>
                          <a:effectLst/>
                          <a:latin typeface="Calibri" panose="020F0502020204030204" pitchFamily="34" charset="0"/>
                        </a:rPr>
                        <a:t>0.68 ± 0.018</a:t>
                      </a:r>
                    </a:p>
                  </a:txBody>
                  <a:tcPr marL="0" marR="0" marT="0" marB="0" anchor="b"/>
                </a:tc>
                <a:tc>
                  <a:txBody>
                    <a:bodyPr/>
                    <a:lstStyle/>
                    <a:p>
                      <a:pPr algn="ctr" fontAlgn="b"/>
                      <a:r>
                        <a:rPr lang="en-GB" sz="1100" b="0" i="0" u="none" strike="noStrike">
                          <a:solidFill>
                            <a:srgbClr val="000000"/>
                          </a:solidFill>
                          <a:effectLst/>
                          <a:latin typeface="Calibri" panose="020F0502020204030204" pitchFamily="34" charset="0"/>
                        </a:rPr>
                        <a:t>0.66 ± 0.035</a:t>
                      </a:r>
                    </a:p>
                  </a:txBody>
                  <a:tcPr marL="0" marR="0" marT="0" marB="0" anchor="b"/>
                </a:tc>
                <a:tc>
                  <a:txBody>
                    <a:bodyPr/>
                    <a:lstStyle/>
                    <a:p>
                      <a:pPr algn="ctr" fontAlgn="b"/>
                      <a:r>
                        <a:rPr lang="en-GB" sz="1100" b="0" i="0" u="none" strike="noStrike" dirty="0">
                          <a:solidFill>
                            <a:srgbClr val="000000"/>
                          </a:solidFill>
                          <a:effectLst/>
                          <a:latin typeface="Calibri" panose="020F0502020204030204" pitchFamily="34" charset="0"/>
                        </a:rPr>
                        <a:t>0.20 (p=0.6588)</a:t>
                      </a:r>
                    </a:p>
                  </a:txBody>
                  <a:tcPr marL="0" marR="0" marT="0" marB="0" anchor="b"/>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GB"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684201525"/>
                  </a:ext>
                </a:extLst>
              </a:tr>
              <a:tr h="198548">
                <a:tc>
                  <a:txBody>
                    <a:bodyPr/>
                    <a:lstStyle/>
                    <a:p>
                      <a:pPr algn="l" fontAlgn="b"/>
                      <a:r>
                        <a:rPr lang="en-GB" sz="1100" u="none" strike="noStrike" dirty="0">
                          <a:effectLst/>
                        </a:rPr>
                        <a:t>Time together</a:t>
                      </a:r>
                      <a:endParaRPr lang="en-GB" sz="11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GB" sz="1100" b="0" i="0" u="none" strike="noStrike">
                          <a:solidFill>
                            <a:srgbClr val="000000"/>
                          </a:solidFill>
                          <a:effectLst/>
                          <a:latin typeface="Calibri" panose="020F0502020204030204" pitchFamily="34" charset="0"/>
                        </a:rPr>
                        <a:t>5.45 ± 1.560</a:t>
                      </a:r>
                    </a:p>
                  </a:txBody>
                  <a:tcPr marL="0" marR="0" marT="0" marB="0" anchor="b"/>
                </a:tc>
                <a:tc>
                  <a:txBody>
                    <a:bodyPr/>
                    <a:lstStyle/>
                    <a:p>
                      <a:pPr algn="ctr" fontAlgn="b"/>
                      <a:r>
                        <a:rPr lang="en-GB" sz="1100" b="0" i="0" u="none" strike="noStrike" dirty="0">
                          <a:solidFill>
                            <a:srgbClr val="000000"/>
                          </a:solidFill>
                          <a:effectLst/>
                          <a:latin typeface="Calibri" panose="020F0502020204030204" pitchFamily="34" charset="0"/>
                        </a:rPr>
                        <a:t>8.42 ± 3.105</a:t>
                      </a:r>
                    </a:p>
                  </a:txBody>
                  <a:tcPr marL="0" marR="0" marT="0" marB="0" anchor="b"/>
                </a:tc>
                <a:tc>
                  <a:txBody>
                    <a:bodyPr/>
                    <a:lstStyle/>
                    <a:p>
                      <a:pPr algn="ctr" fontAlgn="b"/>
                      <a:r>
                        <a:rPr lang="en-GB" sz="1100" b="0" i="0" u="none" strike="noStrike" dirty="0">
                          <a:solidFill>
                            <a:srgbClr val="000000"/>
                          </a:solidFill>
                          <a:effectLst/>
                          <a:latin typeface="Calibri" panose="020F0502020204030204" pitchFamily="34" charset="0"/>
                        </a:rPr>
                        <a:t>0.90 (p=0.3501)</a:t>
                      </a:r>
                    </a:p>
                  </a:txBody>
                  <a:tcPr marL="0" marR="0" marT="0" marB="0" anchor="b"/>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tc>
                <a:tc>
                  <a:txBody>
                    <a:bodyPr/>
                    <a:lstStyle/>
                    <a:p>
                      <a:pPr algn="l" fontAlgn="b"/>
                      <a:endParaRPr lang="en-GB" sz="10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360699874"/>
                  </a:ext>
                </a:extLst>
              </a:tr>
              <a:tr h="198548">
                <a:tc>
                  <a:txBody>
                    <a:bodyPr/>
                    <a:lstStyle/>
                    <a:p>
                      <a:pPr algn="l" fontAlgn="b"/>
                      <a:r>
                        <a:rPr lang="en-GB" sz="1100" u="none" strike="noStrike" dirty="0">
                          <a:effectLst/>
                        </a:rPr>
                        <a:t>Times at papa school</a:t>
                      </a:r>
                      <a:endParaRPr lang="en-GB" sz="11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GB" sz="1100" b="0" i="0" u="none" strike="noStrike">
                          <a:solidFill>
                            <a:srgbClr val="000000"/>
                          </a:solidFill>
                          <a:effectLst/>
                          <a:latin typeface="Calibri" panose="020F0502020204030204" pitchFamily="34" charset="0"/>
                        </a:rPr>
                        <a:t>0.85 ± 0.182</a:t>
                      </a:r>
                    </a:p>
                  </a:txBody>
                  <a:tcPr marL="0" marR="0" marT="0" marB="0" anchor="b"/>
                </a:tc>
                <a:tc>
                  <a:txBody>
                    <a:bodyPr/>
                    <a:lstStyle/>
                    <a:p>
                      <a:pPr algn="ctr" fontAlgn="b"/>
                      <a:r>
                        <a:rPr lang="en-GB" sz="1100" b="0" i="0" u="none" strike="noStrike">
                          <a:solidFill>
                            <a:srgbClr val="000000"/>
                          </a:solidFill>
                          <a:effectLst/>
                          <a:latin typeface="Calibri" panose="020F0502020204030204" pitchFamily="34" charset="0"/>
                        </a:rPr>
                        <a:t>0.92 ± 0.229</a:t>
                      </a:r>
                    </a:p>
                  </a:txBody>
                  <a:tcPr marL="0" marR="0" marT="0" marB="0" anchor="b"/>
                </a:tc>
                <a:tc>
                  <a:txBody>
                    <a:bodyPr/>
                    <a:lstStyle/>
                    <a:p>
                      <a:pPr algn="ctr" fontAlgn="b"/>
                      <a:r>
                        <a:rPr lang="en-GB" sz="1100" b="0" i="0" u="none" strike="noStrike" dirty="0">
                          <a:solidFill>
                            <a:srgbClr val="000000"/>
                          </a:solidFill>
                          <a:effectLst/>
                          <a:latin typeface="Calibri" panose="020F0502020204030204" pitchFamily="34" charset="0"/>
                        </a:rPr>
                        <a:t>0.05 (p=0.8222)</a:t>
                      </a:r>
                    </a:p>
                  </a:txBody>
                  <a:tcPr marL="0" marR="0" marT="0" marB="0" anchor="b"/>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tc>
                <a:tc>
                  <a:txBody>
                    <a:bodyPr/>
                    <a:lstStyle/>
                    <a:p>
                      <a:pPr algn="l" fontAlgn="b"/>
                      <a:endParaRPr lang="en-GB" sz="10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999119269"/>
                  </a:ext>
                </a:extLst>
              </a:tr>
              <a:tr h="198548">
                <a:tc>
                  <a:txBody>
                    <a:bodyPr/>
                    <a:lstStyle/>
                    <a:p>
                      <a:pPr algn="l" fontAlgn="b"/>
                      <a:endParaRPr lang="en-GB"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tc>
                <a:tc>
                  <a:txBody>
                    <a:bodyPr/>
                    <a:lstStyle/>
                    <a:p>
                      <a:pPr algn="l" fontAlgn="b"/>
                      <a:endParaRPr lang="en-GB"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413012265"/>
                  </a:ext>
                </a:extLst>
              </a:tr>
              <a:tr h="198548">
                <a:tc>
                  <a:txBody>
                    <a:bodyPr/>
                    <a:lstStyle/>
                    <a:p>
                      <a:pPr algn="l" fontAlgn="b"/>
                      <a:endParaRPr lang="en-GB" sz="1000" b="0" i="0" u="none" strike="noStrike" dirty="0">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l" fontAlgn="b"/>
                      <a:endParaRPr lang="en-GB" sz="1000" b="0" i="0" u="none" strike="noStrike" dirty="0">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91419563"/>
                  </a:ext>
                </a:extLst>
              </a:tr>
              <a:tr h="173041">
                <a:tc>
                  <a:txBody>
                    <a:bodyPr/>
                    <a:lstStyle/>
                    <a:p>
                      <a:pPr algn="l" fontAlgn="b"/>
                      <a:endParaRPr lang="en-GB" sz="1000" b="1" i="0" u="none" strike="noStrike" dirty="0">
                        <a:solidFill>
                          <a:srgbClr val="000000"/>
                        </a:solidFill>
                        <a:effectLst/>
                        <a:latin typeface="Calibri" panose="020F0502020204030204" pitchFamily="34" charset="0"/>
                      </a:endParaRPr>
                    </a:p>
                  </a:txBody>
                  <a:tcPr marL="0" marR="0" marT="0" marB="0" anchor="b">
                    <a:lnT w="12700" cap="flat" cmpd="sng" algn="ctr">
                      <a:solidFill>
                        <a:schemeClr val="tx1"/>
                      </a:solidFill>
                      <a:prstDash val="solid"/>
                      <a:round/>
                      <a:headEnd type="none" w="med" len="med"/>
                      <a:tailEnd type="none" w="med" len="med"/>
                    </a:lnT>
                  </a:tcPr>
                </a:tc>
                <a:tc gridSpan="3">
                  <a:txBody>
                    <a:bodyPr/>
                    <a:lstStyle/>
                    <a:p>
                      <a:pPr algn="ctr" fontAlgn="b"/>
                      <a:r>
                        <a:rPr lang="en-GB" sz="1000" b="1" u="none" strike="noStrike" dirty="0">
                          <a:effectLst/>
                        </a:rPr>
                        <a:t>Group 1</a:t>
                      </a:r>
                      <a:endParaRPr lang="en-GB" sz="1000" b="1" i="0" u="none" strike="noStrike" dirty="0">
                        <a:solidFill>
                          <a:srgbClr val="000000"/>
                        </a:solidFill>
                        <a:effectLst/>
                        <a:latin typeface="Calibri" panose="020F0502020204030204" pitchFamily="34" charset="0"/>
                      </a:endParaRPr>
                    </a:p>
                  </a:txBody>
                  <a:tcPr marL="0" marR="0" marT="0" marB="0" anchor="b">
                    <a:lnT w="12700" cap="flat" cmpd="sng" algn="ctr">
                      <a:solidFill>
                        <a:schemeClr val="tx1"/>
                      </a:solidFill>
                      <a:prstDash val="solid"/>
                      <a:round/>
                      <a:headEnd type="none" w="med" len="med"/>
                      <a:tailEnd type="none" w="med" len="med"/>
                    </a:lnT>
                  </a:tcPr>
                </a:tc>
                <a:tc hMerge="1">
                  <a:txBody>
                    <a:bodyPr/>
                    <a:lstStyle/>
                    <a:p>
                      <a:pPr algn="ctr" fontAlgn="b"/>
                      <a:endParaRPr lang="en-GB" sz="1100" b="1" i="0" u="none" strike="noStrike" dirty="0">
                        <a:solidFill>
                          <a:srgbClr val="000000"/>
                        </a:solidFill>
                        <a:effectLst/>
                        <a:latin typeface="Calibri" panose="020F0502020204030204" pitchFamily="34" charset="0"/>
                      </a:endParaRPr>
                    </a:p>
                  </a:txBody>
                  <a:tcPr marL="0" marR="0" marT="0" marB="0" anchor="b">
                    <a:lnT w="12700" cap="flat" cmpd="sng" algn="ctr">
                      <a:solidFill>
                        <a:schemeClr val="tx1"/>
                      </a:solidFill>
                      <a:prstDash val="solid"/>
                      <a:round/>
                      <a:headEnd type="none" w="med" len="med"/>
                      <a:tailEnd type="none" w="med" len="med"/>
                    </a:lnT>
                  </a:tcPr>
                </a:tc>
                <a:tc hMerge="1">
                  <a:txBody>
                    <a:bodyPr/>
                    <a:lstStyle/>
                    <a:p>
                      <a:pPr algn="ctr" fontAlgn="b"/>
                      <a:endParaRPr lang="en-GB" sz="1100" b="1" i="0" u="none" strike="noStrike" dirty="0">
                        <a:solidFill>
                          <a:srgbClr val="000000"/>
                        </a:solidFill>
                        <a:effectLst/>
                        <a:latin typeface="Calibri" panose="020F0502020204030204" pitchFamily="34" charset="0"/>
                      </a:endParaRPr>
                    </a:p>
                  </a:txBody>
                  <a:tcPr marL="0" marR="0" marT="0" marB="0" anchor="b">
                    <a:lnT w="12700" cap="flat" cmpd="sng" algn="ctr">
                      <a:solidFill>
                        <a:schemeClr val="tx1"/>
                      </a:solidFill>
                      <a:prstDash val="solid"/>
                      <a:round/>
                      <a:headEnd type="none" w="med" len="med"/>
                      <a:tailEnd type="none" w="med" len="med"/>
                    </a:lnT>
                  </a:tcPr>
                </a:tc>
                <a:tc gridSpan="3">
                  <a:txBody>
                    <a:bodyPr/>
                    <a:lstStyle/>
                    <a:p>
                      <a:pPr algn="ctr" fontAlgn="b"/>
                      <a:r>
                        <a:rPr lang="en-GB" sz="1000" b="1" u="none" strike="noStrike" dirty="0">
                          <a:effectLst/>
                        </a:rPr>
                        <a:t>Group 2</a:t>
                      </a:r>
                      <a:endParaRPr lang="en-GB" sz="1000" b="1" i="0" u="none" strike="noStrike" dirty="0">
                        <a:solidFill>
                          <a:srgbClr val="000000"/>
                        </a:solidFill>
                        <a:effectLst/>
                        <a:latin typeface="Calibri" panose="020F0502020204030204" pitchFamily="34" charset="0"/>
                      </a:endParaRPr>
                    </a:p>
                  </a:txBody>
                  <a:tcPr marL="0" marR="0" marT="0" marB="0" anchor="b">
                    <a:lnT w="12700" cap="flat" cmpd="sng" algn="ctr">
                      <a:solidFill>
                        <a:schemeClr val="tx1"/>
                      </a:solidFill>
                      <a:prstDash val="solid"/>
                      <a:round/>
                      <a:headEnd type="none" w="med" len="med"/>
                      <a:tailEnd type="none" w="med" len="med"/>
                    </a:lnT>
                  </a:tcPr>
                </a:tc>
                <a:tc hMerge="1">
                  <a:txBody>
                    <a:bodyPr/>
                    <a:lstStyle/>
                    <a:p>
                      <a:pPr algn="ctr" fontAlgn="b"/>
                      <a:endParaRPr lang="en-GB" sz="1100" b="1" i="0" u="none" strike="noStrike">
                        <a:solidFill>
                          <a:srgbClr val="000000"/>
                        </a:solidFill>
                        <a:effectLst/>
                        <a:latin typeface="Calibri" panose="020F0502020204030204" pitchFamily="34" charset="0"/>
                      </a:endParaRPr>
                    </a:p>
                  </a:txBody>
                  <a:tcPr marL="0" marR="0" marT="0" marB="0" anchor="b">
                    <a:lnT w="12700" cap="flat" cmpd="sng" algn="ctr">
                      <a:solidFill>
                        <a:schemeClr val="tx1"/>
                      </a:solidFill>
                      <a:prstDash val="solid"/>
                      <a:round/>
                      <a:headEnd type="none" w="med" len="med"/>
                      <a:tailEnd type="none" w="med" len="med"/>
                    </a:lnT>
                  </a:tcPr>
                </a:tc>
                <a:tc hMerge="1">
                  <a:txBody>
                    <a:bodyPr/>
                    <a:lstStyle/>
                    <a:p>
                      <a:pPr algn="ctr" fontAlgn="b"/>
                      <a:endParaRPr lang="en-GB" sz="1100" b="1" i="0" u="none" strike="noStrike" dirty="0">
                        <a:solidFill>
                          <a:srgbClr val="000000"/>
                        </a:solidFill>
                        <a:effectLst/>
                        <a:latin typeface="Calibri" panose="020F0502020204030204" pitchFamily="34" charset="0"/>
                      </a:endParaRPr>
                    </a:p>
                  </a:txBody>
                  <a:tcPr marL="0" marR="0" marT="0" marB="0" anchor="b">
                    <a:lnT w="12700" cap="flat" cmpd="sng" algn="ctr">
                      <a:solidFill>
                        <a:schemeClr val="tx1"/>
                      </a:solidFill>
                      <a:prstDash val="solid"/>
                      <a:round/>
                      <a:headEnd type="none" w="med" len="med"/>
                      <a:tailEnd type="none" w="med" len="med"/>
                    </a:lnT>
                  </a:tcPr>
                </a:tc>
                <a:tc gridSpan="2">
                  <a:txBody>
                    <a:bodyPr/>
                    <a:lstStyle/>
                    <a:p>
                      <a:pPr algn="ctr" fontAlgn="b"/>
                      <a:r>
                        <a:rPr lang="en-GB" sz="1000" b="1" u="none" strike="noStrike" dirty="0">
                          <a:effectLst/>
                        </a:rPr>
                        <a:t>ANOVA F values (session)</a:t>
                      </a:r>
                      <a:endParaRPr lang="en-GB" sz="1000" b="1" i="0" u="none" strike="noStrike" dirty="0">
                        <a:solidFill>
                          <a:srgbClr val="000000"/>
                        </a:solidFill>
                        <a:effectLst/>
                        <a:latin typeface="Calibri" panose="020F0502020204030204" pitchFamily="34" charset="0"/>
                      </a:endParaRPr>
                    </a:p>
                  </a:txBody>
                  <a:tcPr marL="0" marR="0" marT="0" marB="0" anchor="b">
                    <a:lnT w="12700" cap="flat" cmpd="sng" algn="ctr">
                      <a:solidFill>
                        <a:schemeClr val="tx1"/>
                      </a:solidFill>
                      <a:prstDash val="solid"/>
                      <a:round/>
                      <a:headEnd type="none" w="med" len="med"/>
                      <a:tailEnd type="none" w="med" len="med"/>
                    </a:lnT>
                  </a:tcPr>
                </a:tc>
                <a:tc hMerge="1">
                  <a:txBody>
                    <a:bodyPr/>
                    <a:lstStyle/>
                    <a:p>
                      <a:endParaRPr lang="en-GB"/>
                    </a:p>
                  </a:txBody>
                  <a:tcPr/>
                </a:tc>
                <a:tc gridSpan="3">
                  <a:txBody>
                    <a:bodyPr/>
                    <a:lstStyle/>
                    <a:p>
                      <a:pPr algn="ctr" fontAlgn="b"/>
                      <a:r>
                        <a:rPr lang="en-GB" sz="1000" b="1" u="none" strike="noStrike">
                          <a:effectLst/>
                        </a:rPr>
                        <a:t>ANOVA F values (intergroup)</a:t>
                      </a:r>
                      <a:endParaRPr lang="en-GB" sz="1000" b="1" i="0" u="none" strike="noStrike">
                        <a:solidFill>
                          <a:srgbClr val="000000"/>
                        </a:solidFill>
                        <a:effectLst/>
                        <a:latin typeface="Calibri" panose="020F0502020204030204" pitchFamily="34" charset="0"/>
                      </a:endParaRPr>
                    </a:p>
                  </a:txBody>
                  <a:tcPr marL="0" marR="0" marT="0" marB="0" anchor="b">
                    <a:lnT w="12700" cap="flat" cmpd="sng" algn="ctr">
                      <a:solidFill>
                        <a:schemeClr val="tx1"/>
                      </a:solidFill>
                      <a:prstDash val="solid"/>
                      <a:round/>
                      <a:headEnd type="none" w="med" len="med"/>
                      <a:tailEnd type="none" w="med" len="med"/>
                    </a:lnT>
                  </a:tcPr>
                </a:tc>
                <a:tc hMerge="1">
                  <a:txBody>
                    <a:bodyPr/>
                    <a:lstStyle/>
                    <a:p>
                      <a:endParaRPr lang="en-GB"/>
                    </a:p>
                  </a:txBody>
                  <a:tcPr/>
                </a:tc>
                <a:tc hMerge="1">
                  <a:txBody>
                    <a:bodyPr/>
                    <a:lstStyle/>
                    <a:p>
                      <a:endParaRPr lang="en-GB"/>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937439085"/>
                  </a:ext>
                </a:extLst>
              </a:tr>
              <a:tr h="173622">
                <a:tc>
                  <a:txBody>
                    <a:bodyPr/>
                    <a:lstStyle/>
                    <a:p>
                      <a:pPr algn="l" fontAlgn="b"/>
                      <a:r>
                        <a:rPr lang="en-GB" sz="1000" b="1" u="none" strike="noStrike" dirty="0">
                          <a:effectLst/>
                        </a:rPr>
                        <a:t>ROI</a:t>
                      </a:r>
                      <a:endParaRPr lang="en-GB" sz="1000" b="1" i="0" u="none" strike="noStrike" dirty="0">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ctr" fontAlgn="b"/>
                      <a:r>
                        <a:rPr lang="en-GB" sz="1000" b="1" u="none" strike="noStrike" dirty="0">
                          <a:effectLst/>
                        </a:rPr>
                        <a:t>Session 1</a:t>
                      </a:r>
                      <a:endParaRPr lang="en-GB" sz="1000" b="1" i="0" u="none" strike="noStrike" dirty="0">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ctr" fontAlgn="b"/>
                      <a:r>
                        <a:rPr lang="en-GB" sz="1000" b="1" u="none" strike="noStrike" dirty="0">
                          <a:effectLst/>
                        </a:rPr>
                        <a:t>Session 2</a:t>
                      </a:r>
                      <a:endParaRPr lang="en-GB" sz="1000" b="1" i="0" u="none" strike="noStrike" dirty="0">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ctr" fontAlgn="b"/>
                      <a:r>
                        <a:rPr lang="en-GB" sz="1000" b="1" u="none" strike="noStrike" dirty="0">
                          <a:effectLst/>
                        </a:rPr>
                        <a:t>Session 3</a:t>
                      </a:r>
                      <a:endParaRPr lang="en-GB" sz="1000" b="1" i="0" u="none" strike="noStrike" dirty="0">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ctr" fontAlgn="b"/>
                      <a:r>
                        <a:rPr lang="en-GB" sz="1000" b="1" u="none" strike="noStrike" dirty="0">
                          <a:effectLst/>
                        </a:rPr>
                        <a:t>Session 1</a:t>
                      </a:r>
                      <a:endParaRPr lang="en-GB" sz="1000" b="1" i="0" u="none" strike="noStrike" dirty="0">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ctr" fontAlgn="b"/>
                      <a:r>
                        <a:rPr lang="en-GB" sz="1000" b="1" u="none" strike="noStrike" dirty="0">
                          <a:effectLst/>
                        </a:rPr>
                        <a:t>Session 2</a:t>
                      </a:r>
                      <a:endParaRPr lang="en-GB" sz="1000" b="1" i="0" u="none" strike="noStrike" dirty="0">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ctr" fontAlgn="b"/>
                      <a:r>
                        <a:rPr lang="en-GB" sz="1000" b="1" u="none" strike="noStrike" dirty="0">
                          <a:effectLst/>
                        </a:rPr>
                        <a:t>Session 3</a:t>
                      </a:r>
                      <a:endParaRPr lang="en-GB" sz="1000" b="1" i="0" u="none" strike="noStrike" dirty="0">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ctr" fontAlgn="b"/>
                      <a:r>
                        <a:rPr lang="en-GB" sz="1000" b="1" u="none" strike="noStrike" dirty="0">
                          <a:effectLst/>
                        </a:rPr>
                        <a:t>Group 1</a:t>
                      </a:r>
                      <a:endParaRPr lang="en-GB" sz="1000" b="1" i="0" u="none" strike="noStrike" dirty="0">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ctr" fontAlgn="b"/>
                      <a:r>
                        <a:rPr lang="en-GB" sz="1000" b="1" u="none" strike="noStrike" dirty="0">
                          <a:effectLst/>
                        </a:rPr>
                        <a:t>Group 2</a:t>
                      </a:r>
                      <a:endParaRPr lang="en-GB" sz="1000" b="1" i="0" u="none" strike="noStrike" dirty="0">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ctr" fontAlgn="b"/>
                      <a:r>
                        <a:rPr lang="en-GB" sz="1000" b="1" u="none" strike="noStrike" dirty="0">
                          <a:effectLst/>
                        </a:rPr>
                        <a:t>Group</a:t>
                      </a:r>
                      <a:endParaRPr lang="en-GB" sz="1000" b="1" i="0" u="none" strike="noStrike" dirty="0">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ctr" fontAlgn="b"/>
                      <a:r>
                        <a:rPr lang="en-GB" sz="1000" b="1" u="none" strike="noStrike">
                          <a:effectLst/>
                        </a:rPr>
                        <a:t>Session</a:t>
                      </a:r>
                      <a:endParaRPr lang="en-GB" sz="1000" b="1" i="0" u="none" strike="noStrike" dirty="0">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ctr" fontAlgn="b"/>
                      <a:r>
                        <a:rPr lang="en-GB" sz="1000" b="1" u="none" strike="noStrike" dirty="0">
                          <a:effectLst/>
                        </a:rPr>
                        <a:t>Interaction</a:t>
                      </a:r>
                      <a:endParaRPr lang="en-GB" sz="1000" b="1" i="0" u="none" strike="noStrike" dirty="0">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641463"/>
                  </a:ext>
                </a:extLst>
              </a:tr>
              <a:tr h="325755">
                <a:tc>
                  <a:txBody>
                    <a:bodyPr/>
                    <a:lstStyle/>
                    <a:p>
                      <a:pPr algn="l" fontAlgn="b"/>
                      <a:r>
                        <a:rPr lang="en-GB" sz="1100" u="none" strike="noStrike" dirty="0" err="1">
                          <a:effectLst/>
                        </a:rPr>
                        <a:t>dmPFC_L</a:t>
                      </a:r>
                      <a:endParaRPr lang="en-GB" sz="1100" b="0" i="0" u="none" strike="noStrike" dirty="0">
                        <a:solidFill>
                          <a:srgbClr val="000000"/>
                        </a:solidFill>
                        <a:effectLst/>
                        <a:latin typeface="Calibri" panose="020F0502020204030204" pitchFamily="34" charset="0"/>
                      </a:endParaRPr>
                    </a:p>
                  </a:txBody>
                  <a:tcPr marL="0" marR="0" marT="0" marB="0" anchor="ctr">
                    <a:lnT w="12700" cap="flat" cmpd="sng" algn="ctr">
                      <a:solidFill>
                        <a:schemeClr val="tx1"/>
                      </a:solidFill>
                      <a:prstDash val="solid"/>
                      <a:round/>
                      <a:headEnd type="none" w="med" len="med"/>
                      <a:tailEnd type="none" w="med" len="med"/>
                    </a:lnT>
                  </a:tcPr>
                </a:tc>
                <a:tc>
                  <a:txBody>
                    <a:bodyPr/>
                    <a:lstStyle/>
                    <a:p>
                      <a:pPr algn="ctr" fontAlgn="b"/>
                      <a:r>
                        <a:rPr lang="en-GB" sz="1100" b="0" i="0" u="none" strike="noStrike" dirty="0">
                          <a:solidFill>
                            <a:srgbClr val="000000"/>
                          </a:solidFill>
                          <a:effectLst/>
                          <a:latin typeface="Calibri" panose="020F0502020204030204" pitchFamily="34" charset="0"/>
                        </a:rPr>
                        <a:t>-0.01 ± 0.032</a:t>
                      </a:r>
                    </a:p>
                  </a:txBody>
                  <a:tcPr marL="0" marR="0" marT="0" marB="0" anchor="ctr">
                    <a:lnT w="12700" cap="flat" cmpd="sng" algn="ctr">
                      <a:solidFill>
                        <a:schemeClr val="tx1"/>
                      </a:solidFill>
                      <a:prstDash val="solid"/>
                      <a:round/>
                      <a:headEnd type="none" w="med" len="med"/>
                      <a:tailEnd type="none" w="med" len="med"/>
                    </a:lnT>
                  </a:tcPr>
                </a:tc>
                <a:tc>
                  <a:txBody>
                    <a:bodyPr/>
                    <a:lstStyle/>
                    <a:p>
                      <a:pPr algn="ctr" fontAlgn="b"/>
                      <a:r>
                        <a:rPr lang="en-GB" sz="1100" b="0" i="0" u="none" strike="noStrike" dirty="0">
                          <a:solidFill>
                            <a:srgbClr val="000000"/>
                          </a:solidFill>
                          <a:effectLst/>
                          <a:latin typeface="Calibri" panose="020F0502020204030204" pitchFamily="34" charset="0"/>
                        </a:rPr>
                        <a:t>0.06 ± 0.027</a:t>
                      </a:r>
                    </a:p>
                  </a:txBody>
                  <a:tcPr marL="0" marR="0" marT="0" marB="0" anchor="ctr">
                    <a:lnT w="12700" cap="flat" cmpd="sng" algn="ctr">
                      <a:solidFill>
                        <a:schemeClr val="tx1"/>
                      </a:solidFill>
                      <a:prstDash val="solid"/>
                      <a:round/>
                      <a:headEnd type="none" w="med" len="med"/>
                      <a:tailEnd type="none" w="med" len="med"/>
                    </a:lnT>
                  </a:tcPr>
                </a:tc>
                <a:tc>
                  <a:txBody>
                    <a:bodyPr/>
                    <a:lstStyle/>
                    <a:p>
                      <a:pPr algn="ctr" fontAlgn="b"/>
                      <a:r>
                        <a:rPr lang="en-GB" sz="1100" b="0" i="0" u="none" strike="noStrike" dirty="0">
                          <a:solidFill>
                            <a:srgbClr val="000000"/>
                          </a:solidFill>
                          <a:effectLst/>
                          <a:latin typeface="Calibri" panose="020F0502020204030204" pitchFamily="34" charset="0"/>
                        </a:rPr>
                        <a:t>0.07 ± 0.029</a:t>
                      </a:r>
                    </a:p>
                  </a:txBody>
                  <a:tcPr marL="0" marR="0" marT="0" marB="0" anchor="ctr">
                    <a:lnT w="12700" cap="flat" cmpd="sng" algn="ctr">
                      <a:solidFill>
                        <a:schemeClr val="tx1"/>
                      </a:solidFill>
                      <a:prstDash val="solid"/>
                      <a:round/>
                      <a:headEnd type="none" w="med" len="med"/>
                      <a:tailEnd type="none" w="med" len="med"/>
                    </a:lnT>
                  </a:tcPr>
                </a:tc>
                <a:tc>
                  <a:txBody>
                    <a:bodyPr/>
                    <a:lstStyle/>
                    <a:p>
                      <a:pPr algn="ctr" fontAlgn="b"/>
                      <a:r>
                        <a:rPr lang="en-GB" sz="1100" b="0" i="0" u="none" strike="noStrike" dirty="0">
                          <a:solidFill>
                            <a:srgbClr val="000000"/>
                          </a:solidFill>
                          <a:effectLst/>
                          <a:latin typeface="Calibri" panose="020F0502020204030204" pitchFamily="34" charset="0"/>
                        </a:rPr>
                        <a:t>0.05 ± 0.029</a:t>
                      </a:r>
                    </a:p>
                  </a:txBody>
                  <a:tcPr marL="0" marR="0" marT="0" marB="0" anchor="ctr">
                    <a:lnT w="12700" cap="flat" cmpd="sng" algn="ctr">
                      <a:solidFill>
                        <a:schemeClr val="tx1"/>
                      </a:solidFill>
                      <a:prstDash val="solid"/>
                      <a:round/>
                      <a:headEnd type="none" w="med" len="med"/>
                      <a:tailEnd type="none" w="med" len="med"/>
                    </a:lnT>
                  </a:tcPr>
                </a:tc>
                <a:tc>
                  <a:txBody>
                    <a:bodyPr/>
                    <a:lstStyle/>
                    <a:p>
                      <a:pPr algn="ctr" fontAlgn="b"/>
                      <a:r>
                        <a:rPr lang="en-GB" sz="1100" b="0" i="0" u="none" strike="noStrike" dirty="0">
                          <a:solidFill>
                            <a:srgbClr val="000000"/>
                          </a:solidFill>
                          <a:effectLst/>
                          <a:latin typeface="Calibri" panose="020F0502020204030204" pitchFamily="34" charset="0"/>
                        </a:rPr>
                        <a:t>0.00 ± 0.010</a:t>
                      </a:r>
                    </a:p>
                  </a:txBody>
                  <a:tcPr marL="0" marR="0" marT="0" marB="0" anchor="ctr">
                    <a:lnT w="12700" cap="flat" cmpd="sng" algn="ctr">
                      <a:solidFill>
                        <a:schemeClr val="tx1"/>
                      </a:solidFill>
                      <a:prstDash val="solid"/>
                      <a:round/>
                      <a:headEnd type="none" w="med" len="med"/>
                      <a:tailEnd type="none" w="med" len="med"/>
                    </a:lnT>
                  </a:tcPr>
                </a:tc>
                <a:tc>
                  <a:txBody>
                    <a:bodyPr/>
                    <a:lstStyle/>
                    <a:p>
                      <a:pPr algn="ctr" fontAlgn="b"/>
                      <a:r>
                        <a:rPr lang="en-GB" sz="1100" b="0" i="0" u="none" strike="noStrike" dirty="0">
                          <a:solidFill>
                            <a:srgbClr val="000000"/>
                          </a:solidFill>
                          <a:effectLst/>
                          <a:latin typeface="Calibri" panose="020F0502020204030204" pitchFamily="34" charset="0"/>
                        </a:rPr>
                        <a:t>0.15 ± 0.036</a:t>
                      </a:r>
                    </a:p>
                  </a:txBody>
                  <a:tcPr marL="0" marR="0" marT="0" marB="0" anchor="ctr">
                    <a:lnT w="12700" cap="flat" cmpd="sng" algn="ctr">
                      <a:solidFill>
                        <a:schemeClr val="tx1"/>
                      </a:solidFill>
                      <a:prstDash val="solid"/>
                      <a:round/>
                      <a:headEnd type="none" w="med" len="med"/>
                      <a:tailEnd type="none" w="med" len="med"/>
                    </a:lnT>
                  </a:tcPr>
                </a:tc>
                <a:tc>
                  <a:txBody>
                    <a:bodyPr/>
                    <a:lstStyle/>
                    <a:p>
                      <a:pPr algn="ctr" fontAlgn="b"/>
                      <a:r>
                        <a:rPr lang="en-GB" sz="1100" b="0" i="0" u="none" strike="noStrike" dirty="0">
                          <a:solidFill>
                            <a:srgbClr val="000000"/>
                          </a:solidFill>
                          <a:effectLst/>
                          <a:latin typeface="Calibri" panose="020F0502020204030204" pitchFamily="34" charset="0"/>
                        </a:rPr>
                        <a:t>2.14 (p=0.1265)</a:t>
                      </a:r>
                    </a:p>
                  </a:txBody>
                  <a:tcPr marL="0" marR="0" marT="0" marB="0" anchor="ctr">
                    <a:lnT w="12700" cap="flat" cmpd="sng" algn="ctr">
                      <a:solidFill>
                        <a:schemeClr val="tx1"/>
                      </a:solidFill>
                      <a:prstDash val="solid"/>
                      <a:round/>
                      <a:headEnd type="none" w="med" len="med"/>
                      <a:tailEnd type="none" w="med" len="med"/>
                    </a:lnT>
                  </a:tcPr>
                </a:tc>
                <a:tc>
                  <a:txBody>
                    <a:bodyPr/>
                    <a:lstStyle/>
                    <a:p>
                      <a:pPr algn="ctr" fontAlgn="b"/>
                      <a:r>
                        <a:rPr lang="en-GB" sz="1100" b="0" i="0" u="none" strike="noStrike" dirty="0">
                          <a:solidFill>
                            <a:srgbClr val="000000"/>
                          </a:solidFill>
                          <a:effectLst/>
                          <a:latin typeface="Calibri" panose="020F0502020204030204" pitchFamily="34" charset="0"/>
                        </a:rPr>
                        <a:t>8.44 (p=0.0011)</a:t>
                      </a:r>
                    </a:p>
                  </a:txBody>
                  <a:tcPr marL="0" marR="0" marT="0" marB="0" anchor="ctr">
                    <a:lnT w="12700" cap="flat" cmpd="sng" algn="ctr">
                      <a:solidFill>
                        <a:schemeClr val="tx1"/>
                      </a:solidFill>
                      <a:prstDash val="solid"/>
                      <a:round/>
                      <a:headEnd type="none" w="med" len="med"/>
                      <a:tailEnd type="none" w="med" len="med"/>
                    </a:lnT>
                  </a:tcPr>
                </a:tc>
                <a:tc>
                  <a:txBody>
                    <a:bodyPr/>
                    <a:lstStyle/>
                    <a:p>
                      <a:pPr algn="ctr" fontAlgn="b"/>
                      <a:r>
                        <a:rPr lang="en-GB" sz="1100" b="0" i="0" u="none" strike="noStrike" dirty="0">
                          <a:solidFill>
                            <a:srgbClr val="000000"/>
                          </a:solidFill>
                          <a:effectLst/>
                          <a:latin typeface="Calibri" panose="020F0502020204030204" pitchFamily="34" charset="0"/>
                        </a:rPr>
                        <a:t>1.20 (p=0.2753)</a:t>
                      </a:r>
                    </a:p>
                  </a:txBody>
                  <a:tcPr marL="0" marR="0" marT="0" marB="0" anchor="ctr">
                    <a:lnT w="12700" cap="flat" cmpd="sng" algn="ctr">
                      <a:solidFill>
                        <a:schemeClr val="tx1"/>
                      </a:solidFill>
                      <a:prstDash val="solid"/>
                      <a:round/>
                      <a:headEnd type="none" w="med" len="med"/>
                      <a:tailEnd type="none" w="med" len="med"/>
                    </a:lnT>
                  </a:tcPr>
                </a:tc>
                <a:tc>
                  <a:txBody>
                    <a:bodyPr/>
                    <a:lstStyle/>
                    <a:p>
                      <a:pPr algn="ctr" fontAlgn="b"/>
                      <a:r>
                        <a:rPr lang="en-GB" sz="1100" b="0" i="0" u="none" strike="noStrike" dirty="0">
                          <a:solidFill>
                            <a:srgbClr val="000000"/>
                          </a:solidFill>
                          <a:effectLst/>
                          <a:latin typeface="Calibri" panose="020F0502020204030204" pitchFamily="34" charset="0"/>
                        </a:rPr>
                        <a:t>5.60 (p=0.0051)</a:t>
                      </a:r>
                    </a:p>
                  </a:txBody>
                  <a:tcPr marL="0" marR="0" marT="0" marB="0" anchor="ctr">
                    <a:lnT w="12700" cap="flat" cmpd="sng" algn="ctr">
                      <a:solidFill>
                        <a:schemeClr val="tx1"/>
                      </a:solidFill>
                      <a:prstDash val="solid"/>
                      <a:round/>
                      <a:headEnd type="none" w="med" len="med"/>
                      <a:tailEnd type="none" w="med" len="med"/>
                    </a:lnT>
                  </a:tcPr>
                </a:tc>
                <a:tc>
                  <a:txBody>
                    <a:bodyPr/>
                    <a:lstStyle/>
                    <a:p>
                      <a:pPr algn="ctr" fontAlgn="b"/>
                      <a:r>
                        <a:rPr lang="en-GB" sz="1100" b="0" i="0" u="none" strike="noStrike" dirty="0">
                          <a:solidFill>
                            <a:srgbClr val="000000"/>
                          </a:solidFill>
                          <a:effectLst/>
                          <a:latin typeface="Calibri" panose="020F0502020204030204" pitchFamily="34" charset="0"/>
                        </a:rPr>
                        <a:t>2.88 (p=0.061)</a:t>
                      </a:r>
                    </a:p>
                  </a:txBody>
                  <a:tcPr marL="0" marR="0" marT="0" marB="0"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458157987"/>
                  </a:ext>
                </a:extLst>
              </a:tr>
            </a:tbl>
          </a:graphicData>
        </a:graphic>
      </p:graphicFrame>
    </p:spTree>
    <p:extLst>
      <p:ext uri="{BB962C8B-B14F-4D97-AF65-F5344CB8AC3E}">
        <p14:creationId xmlns:p14="http://schemas.microsoft.com/office/powerpoint/2010/main" val="2528286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119002</TotalTime>
  <Words>2653</Words>
  <Application>Microsoft Office PowerPoint</Application>
  <PresentationFormat>Widescreen</PresentationFormat>
  <Paragraphs>738</Paragraphs>
  <Slides>4</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Supplementary figure S1. Cross-correlation between behavioural and hormonal traits. Pearson correlation coefficients are shown for all pairs of traits for each session. Top triangular elements of each matrix refer to data from the control group (CG), whereas the lower triangular elements refer to data from the fathers group (PG). P values for each coefficient were calculated, and those with p &gt; 0.001 were zeroed out. </vt:lpstr>
      <vt:lpstr>Table S1. Peak activations (T values) for the session 2 all-subject contrast infant interaction videos &gt; control videos. Labelling was conducted using AAL Neuroatlas. Only significant clusters with more than 3 voxels are shown. The activation maps were thresholded at p &lt; 0.001 (uncorrected at the voxel level) combined with p &lt; 0.05 (FWE-corrected at the cluster level). </vt:lpstr>
      <vt:lpstr>Table S2. Peak activations (T values) for the session 3 all-subject contrast infant interaction videos &gt; control videos. Labelling was conducted using AAL Neuroatlas. Only significant clusters with more than 3 voxels are shown. The activation maps were thresholded at p &lt; 0.001 (uncorrected at the voxel level) combined with p &lt; 0.05 (FWE-corrected at the cluster level). </vt:lpstr>
      <vt:lpstr>Table S3 – Statistics for Clustering Analysis. Values shown are mean ± SEM.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Papa Pro Paper 2</dc:title>
  <dc:creator>Françoise Díaz</dc:creator>
  <cp:lastModifiedBy>Françoise Díaz</cp:lastModifiedBy>
  <cp:revision>352</cp:revision>
  <dcterms:created xsi:type="dcterms:W3CDTF">2020-10-20T02:57:53Z</dcterms:created>
  <dcterms:modified xsi:type="dcterms:W3CDTF">2021-09-24T07:10:31Z</dcterms:modified>
</cp:coreProperties>
</file>