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4"/>
  </p:notes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24"/>
    <p:restoredTop sz="94673"/>
  </p:normalViewPr>
  <p:slideViewPr>
    <p:cSldViewPr snapToGrid="0">
      <p:cViewPr>
        <p:scale>
          <a:sx n="280" d="100"/>
          <a:sy n="280" d="100"/>
        </p:scale>
        <p:origin x="2264"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297DBD-20BC-8B46-83BE-3232A0E9A7E5}"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71CFD9-53EF-1349-9F7C-B9AE04A7FEB2}" type="slidenum">
              <a:rPr kumimoji="1" lang="ja-JP" altLang="en-US" smtClean="0"/>
              <a:t>‹#›</a:t>
            </a:fld>
            <a:endParaRPr kumimoji="1" lang="ja-JP" altLang="en-US"/>
          </a:p>
        </p:txBody>
      </p:sp>
    </p:spTree>
    <p:extLst>
      <p:ext uri="{BB962C8B-B14F-4D97-AF65-F5344CB8AC3E}">
        <p14:creationId xmlns:p14="http://schemas.microsoft.com/office/powerpoint/2010/main" val="18233466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C71CFD9-53EF-1349-9F7C-B9AE04A7FEB2}" type="slidenum">
              <a:rPr kumimoji="1" lang="ja-JP" altLang="en-US" smtClean="0"/>
              <a:t>1</a:t>
            </a:fld>
            <a:endParaRPr kumimoji="1" lang="ja-JP" altLang="en-US"/>
          </a:p>
        </p:txBody>
      </p:sp>
    </p:spTree>
    <p:extLst>
      <p:ext uri="{BB962C8B-B14F-4D97-AF65-F5344CB8AC3E}">
        <p14:creationId xmlns:p14="http://schemas.microsoft.com/office/powerpoint/2010/main" val="3635890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1452182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2157501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3202831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2415589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3238590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3426310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493604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134589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979026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2"/>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4017775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2"/>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56F397-B829-4D48-AAEF-4BADA66BD78D}"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1180022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7"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3756F397-B829-4D48-AAEF-4BADA66BD78D}" type="datetimeFigureOut">
              <a:rPr kumimoji="1" lang="ja-JP" altLang="en-US" smtClean="0"/>
              <a:t>2026/3/30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AB35C3F3-B529-914E-AC19-105D0873C5AD}" type="slidenum">
              <a:rPr kumimoji="1" lang="ja-JP" altLang="en-US" smtClean="0"/>
              <a:t>‹#›</a:t>
            </a:fld>
            <a:endParaRPr kumimoji="1" lang="ja-JP" altLang="en-US"/>
          </a:p>
        </p:txBody>
      </p:sp>
    </p:spTree>
    <p:extLst>
      <p:ext uri="{BB962C8B-B14F-4D97-AF65-F5344CB8AC3E}">
        <p14:creationId xmlns:p14="http://schemas.microsoft.com/office/powerpoint/2010/main" val="21966400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image" Target="../media/image11.emf"/><Relationship Id="rId3" Type="http://schemas.openxmlformats.org/officeDocument/2006/relationships/image" Target="../media/image1.emf"/><Relationship Id="rId7" Type="http://schemas.openxmlformats.org/officeDocument/2006/relationships/image" Target="../media/image5.emf"/><Relationship Id="rId12" Type="http://schemas.openxmlformats.org/officeDocument/2006/relationships/image" Target="../media/image10.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11" Type="http://schemas.openxmlformats.org/officeDocument/2006/relationships/image" Target="../media/image9.emf"/><Relationship Id="rId5" Type="http://schemas.openxmlformats.org/officeDocument/2006/relationships/image" Target="../media/image3.emf"/><Relationship Id="rId10" Type="http://schemas.openxmlformats.org/officeDocument/2006/relationships/image" Target="../media/image8.emf"/><Relationship Id="rId4" Type="http://schemas.openxmlformats.org/officeDocument/2006/relationships/image" Target="../media/image2.emf"/><Relationship Id="rId9" Type="http://schemas.openxmlformats.org/officeDocument/2006/relationships/image" Target="../media/image7.emf"/><Relationship Id="rId14" Type="http://schemas.openxmlformats.org/officeDocument/2006/relationships/image" Target="../media/image12.emf"/></Relationships>
</file>

<file path=ppt/slides/_rels/slide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606E9877-540F-512D-3025-5351C30756B9}"/>
              </a:ext>
            </a:extLst>
          </p:cNvPr>
          <p:cNvSpPr txBox="1"/>
          <p:nvPr/>
        </p:nvSpPr>
        <p:spPr>
          <a:xfrm>
            <a:off x="3765113" y="552442"/>
            <a:ext cx="1035199"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Observed richness</a:t>
            </a:r>
            <a:endParaRPr lang="ja-JP" altLang="en-US" sz="900">
              <a:latin typeface="Times New Roman" panose="02020603050405020304" pitchFamily="18" charset="0"/>
              <a:cs typeface="Times New Roman" panose="02020603050405020304" pitchFamily="18" charset="0"/>
            </a:endParaRPr>
          </a:p>
        </p:txBody>
      </p:sp>
      <p:sp>
        <p:nvSpPr>
          <p:cNvPr id="7" name="テキスト ボックス 6">
            <a:extLst>
              <a:ext uri="{FF2B5EF4-FFF2-40B4-BE49-F238E27FC236}">
                <a16:creationId xmlns:a16="http://schemas.microsoft.com/office/drawing/2014/main" id="{441A59E1-82B5-2A54-4F95-FCBE947A47CE}"/>
              </a:ext>
            </a:extLst>
          </p:cNvPr>
          <p:cNvSpPr txBox="1"/>
          <p:nvPr/>
        </p:nvSpPr>
        <p:spPr>
          <a:xfrm>
            <a:off x="2135650" y="552442"/>
            <a:ext cx="889942"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Simpson index</a:t>
            </a:r>
            <a:endParaRPr lang="ja-JP" altLang="en-US" sz="900">
              <a:latin typeface="Times New Roman" panose="02020603050405020304" pitchFamily="18" charset="0"/>
              <a:cs typeface="Times New Roman" panose="02020603050405020304" pitchFamily="18" charset="0"/>
            </a:endParaRPr>
          </a:p>
        </p:txBody>
      </p:sp>
      <p:sp>
        <p:nvSpPr>
          <p:cNvPr id="8" name="テキスト ボックス 7">
            <a:extLst>
              <a:ext uri="{FF2B5EF4-FFF2-40B4-BE49-F238E27FC236}">
                <a16:creationId xmlns:a16="http://schemas.microsoft.com/office/drawing/2014/main" id="{F6A05AF5-242B-38EC-13B7-DBE9EB476187}"/>
              </a:ext>
            </a:extLst>
          </p:cNvPr>
          <p:cNvSpPr txBox="1"/>
          <p:nvPr/>
        </p:nvSpPr>
        <p:spPr>
          <a:xfrm>
            <a:off x="432784" y="552442"/>
            <a:ext cx="889942"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Shannon index</a:t>
            </a:r>
            <a:endParaRPr lang="ja-JP" altLang="en-US" sz="900">
              <a:latin typeface="Times New Roman" panose="02020603050405020304" pitchFamily="18" charset="0"/>
              <a:cs typeface="Times New Roman" panose="02020603050405020304" pitchFamily="18" charset="0"/>
            </a:endParaRPr>
          </a:p>
        </p:txBody>
      </p:sp>
      <p:sp>
        <p:nvSpPr>
          <p:cNvPr id="9" name="テキスト ボックス 8">
            <a:extLst>
              <a:ext uri="{FF2B5EF4-FFF2-40B4-BE49-F238E27FC236}">
                <a16:creationId xmlns:a16="http://schemas.microsoft.com/office/drawing/2014/main" id="{7ACB975C-3D63-17ED-3355-0F0536741EE7}"/>
              </a:ext>
            </a:extLst>
          </p:cNvPr>
          <p:cNvSpPr txBox="1"/>
          <p:nvPr/>
        </p:nvSpPr>
        <p:spPr>
          <a:xfrm>
            <a:off x="37915" y="2190885"/>
            <a:ext cx="271228" cy="230832"/>
          </a:xfrm>
          <a:prstGeom prst="rect">
            <a:avLst/>
          </a:prstGeom>
          <a:noFill/>
        </p:spPr>
        <p:txBody>
          <a:bodyPr wrap="none" rtlCol="0">
            <a:spAutoFit/>
          </a:bodyPr>
          <a:lstStyle/>
          <a:p>
            <a:r>
              <a:rPr kumimoji="1" lang="en-US" altLang="ja-JP" sz="900" dirty="0">
                <a:latin typeface="Times New Roman" panose="02020603050405020304" pitchFamily="18" charset="0"/>
                <a:cs typeface="Times New Roman" panose="02020603050405020304" pitchFamily="18" charset="0"/>
              </a:rPr>
              <a:t>b.</a:t>
            </a:r>
            <a:endParaRPr kumimoji="1" lang="ja-JP" altLang="en-US" sz="900">
              <a:latin typeface="Times New Roman" panose="02020603050405020304" pitchFamily="18" charset="0"/>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5C6D30A8-B91E-4646-0E30-B35F474804E3}"/>
              </a:ext>
            </a:extLst>
          </p:cNvPr>
          <p:cNvSpPr txBox="1"/>
          <p:nvPr/>
        </p:nvSpPr>
        <p:spPr>
          <a:xfrm>
            <a:off x="213025" y="5555028"/>
            <a:ext cx="6145306" cy="1223412"/>
          </a:xfrm>
          <a:prstGeom prst="rect">
            <a:avLst/>
          </a:prstGeom>
          <a:noFill/>
        </p:spPr>
        <p:txBody>
          <a:bodyPr wrap="square">
            <a:spAutoFit/>
          </a:bodyPr>
          <a:lstStyle/>
          <a:p>
            <a:r>
              <a:rPr lang="en-US" altLang="ja-JP" sz="1050" b="1" dirty="0">
                <a:latin typeface="Times New Roman" panose="02020603050405020304" pitchFamily="18" charset="0"/>
                <a:cs typeface="Times New Roman" panose="02020603050405020304" pitchFamily="18" charset="0"/>
              </a:rPr>
              <a:t>Supplementary Figure 1. Model diagnostics for alpha-diversity indices.</a:t>
            </a:r>
            <a:br>
              <a:rPr lang="en-US" altLang="ja-JP" sz="1050" dirty="0">
                <a:latin typeface="Times New Roman" panose="02020603050405020304" pitchFamily="18" charset="0"/>
                <a:cs typeface="Times New Roman" panose="02020603050405020304" pitchFamily="18" charset="0"/>
              </a:rPr>
            </a:br>
            <a:r>
              <a:rPr lang="en-US" altLang="ja-JP" sz="1050" dirty="0">
                <a:latin typeface="Times New Roman" panose="02020603050405020304" pitchFamily="18" charset="0"/>
                <a:cs typeface="Times New Roman" panose="02020603050405020304" pitchFamily="18" charset="0"/>
              </a:rPr>
              <a:t>Diagnostic plots of the fitted linear mixed-effects models for the Shannon index, Simpson index, Observed richness, and Hill number (q = 1) are shown.</a:t>
            </a:r>
            <a:br>
              <a:rPr lang="en-US" altLang="ja-JP" sz="1050" dirty="0">
                <a:latin typeface="Times New Roman" panose="02020603050405020304" pitchFamily="18" charset="0"/>
                <a:cs typeface="Times New Roman" panose="02020603050405020304" pitchFamily="18" charset="0"/>
              </a:rPr>
            </a:br>
            <a:r>
              <a:rPr lang="en-US" altLang="ja-JP" sz="1050" dirty="0">
                <a:latin typeface="Times New Roman" panose="02020603050405020304" pitchFamily="18" charset="0"/>
                <a:cs typeface="Times New Roman" panose="02020603050405020304" pitchFamily="18" charset="0"/>
              </a:rPr>
              <a:t>(a) Pearson residuals plotted against fitted values. The horizontal line indicates a residual value of 0.</a:t>
            </a:r>
            <a:br>
              <a:rPr lang="en-US" altLang="ja-JP" sz="1050" dirty="0">
                <a:latin typeface="Times New Roman" panose="02020603050405020304" pitchFamily="18" charset="0"/>
                <a:cs typeface="Times New Roman" panose="02020603050405020304" pitchFamily="18" charset="0"/>
              </a:rPr>
            </a:br>
            <a:r>
              <a:rPr lang="en-US" altLang="ja-JP" sz="1050" dirty="0">
                <a:latin typeface="Times New Roman" panose="02020603050405020304" pitchFamily="18" charset="0"/>
                <a:cs typeface="Times New Roman" panose="02020603050405020304" pitchFamily="18" charset="0"/>
              </a:rPr>
              <a:t>(b) Normal Q–Q plots of the residuals. The straight line represents the theoretical quantile line under the assumption of normality.</a:t>
            </a:r>
            <a:br>
              <a:rPr lang="en-US" altLang="ja-JP" sz="1050" dirty="0">
                <a:latin typeface="Times New Roman" panose="02020603050405020304" pitchFamily="18" charset="0"/>
                <a:cs typeface="Times New Roman" panose="02020603050405020304" pitchFamily="18" charset="0"/>
              </a:rPr>
            </a:br>
            <a:r>
              <a:rPr lang="en-US" altLang="ja-JP" sz="1050" dirty="0">
                <a:latin typeface="Times New Roman" panose="02020603050405020304" pitchFamily="18" charset="0"/>
                <a:cs typeface="Times New Roman" panose="02020603050405020304" pitchFamily="18" charset="0"/>
              </a:rPr>
              <a:t>(c) Histograms of the residuals.</a:t>
            </a:r>
            <a:endParaRPr lang="ja-JP" altLang="en-US" sz="1050">
              <a:latin typeface="Times New Roman" panose="02020603050405020304" pitchFamily="18" charset="0"/>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08BF993C-67AA-FDF3-B472-75A7573825F5}"/>
              </a:ext>
            </a:extLst>
          </p:cNvPr>
          <p:cNvSpPr txBox="1"/>
          <p:nvPr/>
        </p:nvSpPr>
        <p:spPr>
          <a:xfrm>
            <a:off x="31565" y="552443"/>
            <a:ext cx="264816" cy="230832"/>
          </a:xfrm>
          <a:prstGeom prst="rect">
            <a:avLst/>
          </a:prstGeom>
          <a:noFill/>
        </p:spPr>
        <p:txBody>
          <a:bodyPr wrap="none" rtlCol="0">
            <a:spAutoFit/>
          </a:bodyPr>
          <a:lstStyle/>
          <a:p>
            <a:r>
              <a:rPr kumimoji="1" lang="en-US" altLang="ja-JP" sz="900" dirty="0">
                <a:latin typeface="Times New Roman" panose="02020603050405020304" pitchFamily="18" charset="0"/>
                <a:cs typeface="Times New Roman" panose="02020603050405020304" pitchFamily="18" charset="0"/>
              </a:rPr>
              <a:t>a.</a:t>
            </a:r>
            <a:endParaRPr kumimoji="1" lang="ja-JP" altLang="en-US" sz="900">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B467F23C-A24B-44CD-0B1B-41B53DDCC55E}"/>
              </a:ext>
            </a:extLst>
          </p:cNvPr>
          <p:cNvSpPr txBox="1"/>
          <p:nvPr/>
        </p:nvSpPr>
        <p:spPr>
          <a:xfrm>
            <a:off x="5469540" y="552442"/>
            <a:ext cx="1035199"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Hill number q = 1</a:t>
            </a:r>
            <a:endParaRPr lang="ja-JP" altLang="en-US" sz="900">
              <a:latin typeface="Times New Roman" panose="02020603050405020304" pitchFamily="18" charset="0"/>
              <a:cs typeface="Times New Roman" panose="02020603050405020304" pitchFamily="18" charset="0"/>
            </a:endParaRPr>
          </a:p>
        </p:txBody>
      </p:sp>
      <p:pic>
        <p:nvPicPr>
          <p:cNvPr id="13" name="図 12">
            <a:extLst>
              <a:ext uri="{FF2B5EF4-FFF2-40B4-BE49-F238E27FC236}">
                <a16:creationId xmlns:a16="http://schemas.microsoft.com/office/drawing/2014/main" id="{F5C53B71-F09A-E88C-E036-D031CCAC297D}"/>
              </a:ext>
            </a:extLst>
          </p:cNvPr>
          <p:cNvPicPr>
            <a:picLocks noChangeAspect="1"/>
          </p:cNvPicPr>
          <p:nvPr/>
        </p:nvPicPr>
        <p:blipFill>
          <a:blip r:embed="rId3"/>
          <a:stretch>
            <a:fillRect/>
          </a:stretch>
        </p:blipFill>
        <p:spPr>
          <a:xfrm>
            <a:off x="31755" y="789453"/>
            <a:ext cx="1692000" cy="1217418"/>
          </a:xfrm>
          <a:prstGeom prst="rect">
            <a:avLst/>
          </a:prstGeom>
          <a:ln>
            <a:noFill/>
          </a:ln>
        </p:spPr>
      </p:pic>
      <p:pic>
        <p:nvPicPr>
          <p:cNvPr id="14" name="図 13">
            <a:extLst>
              <a:ext uri="{FF2B5EF4-FFF2-40B4-BE49-F238E27FC236}">
                <a16:creationId xmlns:a16="http://schemas.microsoft.com/office/drawing/2014/main" id="{4A9E06B8-BD08-B484-3522-67EA6874EC5E}"/>
              </a:ext>
            </a:extLst>
          </p:cNvPr>
          <p:cNvPicPr>
            <a:picLocks noChangeAspect="1"/>
          </p:cNvPicPr>
          <p:nvPr/>
        </p:nvPicPr>
        <p:blipFill>
          <a:blip r:embed="rId4"/>
          <a:stretch>
            <a:fillRect/>
          </a:stretch>
        </p:blipFill>
        <p:spPr>
          <a:xfrm>
            <a:off x="1734621" y="789453"/>
            <a:ext cx="1692000" cy="1217418"/>
          </a:xfrm>
          <a:prstGeom prst="rect">
            <a:avLst/>
          </a:prstGeom>
          <a:ln>
            <a:noFill/>
          </a:ln>
        </p:spPr>
      </p:pic>
      <p:pic>
        <p:nvPicPr>
          <p:cNvPr id="15" name="図 14">
            <a:extLst>
              <a:ext uri="{FF2B5EF4-FFF2-40B4-BE49-F238E27FC236}">
                <a16:creationId xmlns:a16="http://schemas.microsoft.com/office/drawing/2014/main" id="{893E16FA-5481-45EA-046F-4D502E33D296}"/>
              </a:ext>
            </a:extLst>
          </p:cNvPr>
          <p:cNvPicPr>
            <a:picLocks noChangeAspect="1"/>
          </p:cNvPicPr>
          <p:nvPr/>
        </p:nvPicPr>
        <p:blipFill>
          <a:blip r:embed="rId5"/>
          <a:stretch>
            <a:fillRect/>
          </a:stretch>
        </p:blipFill>
        <p:spPr>
          <a:xfrm>
            <a:off x="3434406" y="2406490"/>
            <a:ext cx="1692000" cy="1217415"/>
          </a:xfrm>
          <a:prstGeom prst="rect">
            <a:avLst/>
          </a:prstGeom>
          <a:ln>
            <a:noFill/>
          </a:ln>
        </p:spPr>
      </p:pic>
      <p:pic>
        <p:nvPicPr>
          <p:cNvPr id="16" name="図 15">
            <a:extLst>
              <a:ext uri="{FF2B5EF4-FFF2-40B4-BE49-F238E27FC236}">
                <a16:creationId xmlns:a16="http://schemas.microsoft.com/office/drawing/2014/main" id="{640DA47B-3806-0B26-99FD-2EB690117E42}"/>
              </a:ext>
            </a:extLst>
          </p:cNvPr>
          <p:cNvPicPr>
            <a:picLocks noChangeAspect="1"/>
          </p:cNvPicPr>
          <p:nvPr/>
        </p:nvPicPr>
        <p:blipFill>
          <a:blip r:embed="rId6"/>
          <a:stretch>
            <a:fillRect/>
          </a:stretch>
        </p:blipFill>
        <p:spPr>
          <a:xfrm>
            <a:off x="5141139" y="789453"/>
            <a:ext cx="1692000" cy="1217418"/>
          </a:xfrm>
          <a:prstGeom prst="rect">
            <a:avLst/>
          </a:prstGeom>
          <a:ln>
            <a:noFill/>
          </a:ln>
        </p:spPr>
      </p:pic>
      <p:pic>
        <p:nvPicPr>
          <p:cNvPr id="17" name="図 16">
            <a:extLst>
              <a:ext uri="{FF2B5EF4-FFF2-40B4-BE49-F238E27FC236}">
                <a16:creationId xmlns:a16="http://schemas.microsoft.com/office/drawing/2014/main" id="{E81168DB-1FE4-8CEE-8A9A-CCD351F06D2A}"/>
              </a:ext>
            </a:extLst>
          </p:cNvPr>
          <p:cNvPicPr>
            <a:picLocks noChangeAspect="1"/>
          </p:cNvPicPr>
          <p:nvPr/>
        </p:nvPicPr>
        <p:blipFill>
          <a:blip r:embed="rId7"/>
          <a:stretch>
            <a:fillRect/>
          </a:stretch>
        </p:blipFill>
        <p:spPr>
          <a:xfrm>
            <a:off x="5136163" y="2406490"/>
            <a:ext cx="1692000" cy="1217415"/>
          </a:xfrm>
          <a:prstGeom prst="rect">
            <a:avLst/>
          </a:prstGeom>
          <a:ln>
            <a:noFill/>
          </a:ln>
        </p:spPr>
      </p:pic>
      <p:pic>
        <p:nvPicPr>
          <p:cNvPr id="18" name="図 17">
            <a:extLst>
              <a:ext uri="{FF2B5EF4-FFF2-40B4-BE49-F238E27FC236}">
                <a16:creationId xmlns:a16="http://schemas.microsoft.com/office/drawing/2014/main" id="{2FB57733-7CFB-6371-4FC1-9F910FC2D98F}"/>
              </a:ext>
            </a:extLst>
          </p:cNvPr>
          <p:cNvPicPr>
            <a:picLocks noChangeAspect="1"/>
          </p:cNvPicPr>
          <p:nvPr/>
        </p:nvPicPr>
        <p:blipFill>
          <a:blip r:embed="rId8"/>
          <a:stretch>
            <a:fillRect/>
          </a:stretch>
        </p:blipFill>
        <p:spPr>
          <a:xfrm>
            <a:off x="5139575" y="4032460"/>
            <a:ext cx="1692000" cy="1217415"/>
          </a:xfrm>
          <a:prstGeom prst="rect">
            <a:avLst/>
          </a:prstGeom>
          <a:ln>
            <a:noFill/>
          </a:ln>
        </p:spPr>
      </p:pic>
      <p:pic>
        <p:nvPicPr>
          <p:cNvPr id="19" name="図 18">
            <a:extLst>
              <a:ext uri="{FF2B5EF4-FFF2-40B4-BE49-F238E27FC236}">
                <a16:creationId xmlns:a16="http://schemas.microsoft.com/office/drawing/2014/main" id="{11F0D60B-F2EC-BC7C-9DC5-594C964E1B89}"/>
              </a:ext>
            </a:extLst>
          </p:cNvPr>
          <p:cNvPicPr>
            <a:picLocks noChangeAspect="1"/>
          </p:cNvPicPr>
          <p:nvPr/>
        </p:nvPicPr>
        <p:blipFill>
          <a:blip r:embed="rId9"/>
          <a:stretch>
            <a:fillRect/>
          </a:stretch>
        </p:blipFill>
        <p:spPr>
          <a:xfrm>
            <a:off x="3436723" y="4032460"/>
            <a:ext cx="1692000" cy="1217414"/>
          </a:xfrm>
          <a:prstGeom prst="rect">
            <a:avLst/>
          </a:prstGeom>
          <a:ln>
            <a:noFill/>
          </a:ln>
        </p:spPr>
      </p:pic>
      <p:pic>
        <p:nvPicPr>
          <p:cNvPr id="20" name="図 19">
            <a:extLst>
              <a:ext uri="{FF2B5EF4-FFF2-40B4-BE49-F238E27FC236}">
                <a16:creationId xmlns:a16="http://schemas.microsoft.com/office/drawing/2014/main" id="{3540F076-0154-23BB-BD47-54B3DAEA687C}"/>
              </a:ext>
            </a:extLst>
          </p:cNvPr>
          <p:cNvPicPr>
            <a:picLocks noChangeAspect="1"/>
          </p:cNvPicPr>
          <p:nvPr/>
        </p:nvPicPr>
        <p:blipFill>
          <a:blip r:embed="rId10"/>
          <a:stretch>
            <a:fillRect/>
          </a:stretch>
        </p:blipFill>
        <p:spPr>
          <a:xfrm>
            <a:off x="1732464" y="2406490"/>
            <a:ext cx="1692000" cy="1217415"/>
          </a:xfrm>
          <a:prstGeom prst="rect">
            <a:avLst/>
          </a:prstGeom>
          <a:ln>
            <a:noFill/>
          </a:ln>
        </p:spPr>
      </p:pic>
      <p:pic>
        <p:nvPicPr>
          <p:cNvPr id="21" name="図 20">
            <a:extLst>
              <a:ext uri="{FF2B5EF4-FFF2-40B4-BE49-F238E27FC236}">
                <a16:creationId xmlns:a16="http://schemas.microsoft.com/office/drawing/2014/main" id="{1DD2C254-C004-C7DA-9D37-AF879CE3132B}"/>
              </a:ext>
            </a:extLst>
          </p:cNvPr>
          <p:cNvPicPr>
            <a:picLocks noChangeAspect="1"/>
          </p:cNvPicPr>
          <p:nvPr/>
        </p:nvPicPr>
        <p:blipFill>
          <a:blip r:embed="rId11"/>
          <a:stretch>
            <a:fillRect/>
          </a:stretch>
        </p:blipFill>
        <p:spPr>
          <a:xfrm>
            <a:off x="1737127" y="4032460"/>
            <a:ext cx="1692000" cy="1217415"/>
          </a:xfrm>
          <a:prstGeom prst="rect">
            <a:avLst/>
          </a:prstGeom>
          <a:ln>
            <a:noFill/>
          </a:ln>
        </p:spPr>
      </p:pic>
      <p:pic>
        <p:nvPicPr>
          <p:cNvPr id="22" name="図 21">
            <a:extLst>
              <a:ext uri="{FF2B5EF4-FFF2-40B4-BE49-F238E27FC236}">
                <a16:creationId xmlns:a16="http://schemas.microsoft.com/office/drawing/2014/main" id="{B7E3D15A-85C6-E71E-AF71-DFC6B16243A0}"/>
              </a:ext>
            </a:extLst>
          </p:cNvPr>
          <p:cNvPicPr>
            <a:picLocks noChangeAspect="1"/>
          </p:cNvPicPr>
          <p:nvPr/>
        </p:nvPicPr>
        <p:blipFill>
          <a:blip r:embed="rId12"/>
          <a:stretch>
            <a:fillRect/>
          </a:stretch>
        </p:blipFill>
        <p:spPr>
          <a:xfrm>
            <a:off x="37915" y="4032460"/>
            <a:ext cx="1692000" cy="1217414"/>
          </a:xfrm>
          <a:prstGeom prst="rect">
            <a:avLst/>
          </a:prstGeom>
          <a:ln>
            <a:noFill/>
          </a:ln>
        </p:spPr>
      </p:pic>
      <p:pic>
        <p:nvPicPr>
          <p:cNvPr id="23" name="図 22">
            <a:extLst>
              <a:ext uri="{FF2B5EF4-FFF2-40B4-BE49-F238E27FC236}">
                <a16:creationId xmlns:a16="http://schemas.microsoft.com/office/drawing/2014/main" id="{4A5FB33C-DFFA-56A5-A5DA-839C5B0C02C9}"/>
              </a:ext>
            </a:extLst>
          </p:cNvPr>
          <p:cNvPicPr>
            <a:picLocks/>
          </p:cNvPicPr>
          <p:nvPr/>
        </p:nvPicPr>
        <p:blipFill>
          <a:blip r:embed="rId13"/>
          <a:stretch>
            <a:fillRect/>
          </a:stretch>
        </p:blipFill>
        <p:spPr>
          <a:xfrm>
            <a:off x="31565" y="2406490"/>
            <a:ext cx="1692000" cy="1224000"/>
          </a:xfrm>
          <a:prstGeom prst="rect">
            <a:avLst/>
          </a:prstGeom>
          <a:ln>
            <a:noFill/>
          </a:ln>
        </p:spPr>
      </p:pic>
      <p:pic>
        <p:nvPicPr>
          <p:cNvPr id="24" name="図 23">
            <a:extLst>
              <a:ext uri="{FF2B5EF4-FFF2-40B4-BE49-F238E27FC236}">
                <a16:creationId xmlns:a16="http://schemas.microsoft.com/office/drawing/2014/main" id="{62A50903-4A33-B74B-4D9F-E30FD3567D0C}"/>
              </a:ext>
            </a:extLst>
          </p:cNvPr>
          <p:cNvPicPr>
            <a:picLocks noChangeAspect="1"/>
          </p:cNvPicPr>
          <p:nvPr/>
        </p:nvPicPr>
        <p:blipFill>
          <a:blip r:embed="rId14"/>
          <a:stretch>
            <a:fillRect/>
          </a:stretch>
        </p:blipFill>
        <p:spPr>
          <a:xfrm>
            <a:off x="3436712" y="789453"/>
            <a:ext cx="1692000" cy="1215119"/>
          </a:xfrm>
          <a:prstGeom prst="rect">
            <a:avLst/>
          </a:prstGeom>
          <a:ln>
            <a:noFill/>
          </a:ln>
        </p:spPr>
      </p:pic>
      <p:sp>
        <p:nvSpPr>
          <p:cNvPr id="25" name="テキスト ボックス 24">
            <a:extLst>
              <a:ext uri="{FF2B5EF4-FFF2-40B4-BE49-F238E27FC236}">
                <a16:creationId xmlns:a16="http://schemas.microsoft.com/office/drawing/2014/main" id="{3C84F5CB-5422-AECF-D0DB-718D27734241}"/>
              </a:ext>
            </a:extLst>
          </p:cNvPr>
          <p:cNvSpPr txBox="1"/>
          <p:nvPr/>
        </p:nvSpPr>
        <p:spPr>
          <a:xfrm>
            <a:off x="0" y="3714743"/>
            <a:ext cx="264816" cy="230832"/>
          </a:xfrm>
          <a:prstGeom prst="rect">
            <a:avLst/>
          </a:prstGeom>
          <a:noFill/>
        </p:spPr>
        <p:txBody>
          <a:bodyPr wrap="none" rtlCol="0">
            <a:spAutoFit/>
          </a:bodyPr>
          <a:lstStyle/>
          <a:p>
            <a:r>
              <a:rPr kumimoji="1" lang="en-US" altLang="ja-JP" sz="900" dirty="0">
                <a:latin typeface="Times New Roman" panose="02020603050405020304" pitchFamily="18" charset="0"/>
                <a:cs typeface="Times New Roman" panose="02020603050405020304" pitchFamily="18" charset="0"/>
              </a:rPr>
              <a:t>c.</a:t>
            </a:r>
            <a:endParaRPr kumimoji="1" lang="ja-JP" altLang="en-US" sz="900">
              <a:latin typeface="Times New Roman" panose="02020603050405020304" pitchFamily="18" charset="0"/>
              <a:cs typeface="Times New Roman" panose="02020603050405020304" pitchFamily="18" charset="0"/>
            </a:endParaRPr>
          </a:p>
        </p:txBody>
      </p:sp>
      <p:sp>
        <p:nvSpPr>
          <p:cNvPr id="26" name="テキスト ボックス 25">
            <a:extLst>
              <a:ext uri="{FF2B5EF4-FFF2-40B4-BE49-F238E27FC236}">
                <a16:creationId xmlns:a16="http://schemas.microsoft.com/office/drawing/2014/main" id="{D562AAD3-E6DC-0B22-0ECE-6AAD8E43EAF3}"/>
              </a:ext>
            </a:extLst>
          </p:cNvPr>
          <p:cNvSpPr txBox="1"/>
          <p:nvPr/>
        </p:nvSpPr>
        <p:spPr>
          <a:xfrm>
            <a:off x="3735663" y="2183272"/>
            <a:ext cx="1035199"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Observed richness</a:t>
            </a:r>
            <a:endParaRPr lang="ja-JP" altLang="en-US" sz="900">
              <a:latin typeface="Times New Roman" panose="02020603050405020304" pitchFamily="18" charset="0"/>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C404F2F1-1662-15AE-2169-1D7A16C40E74}"/>
              </a:ext>
            </a:extLst>
          </p:cNvPr>
          <p:cNvSpPr txBox="1"/>
          <p:nvPr/>
        </p:nvSpPr>
        <p:spPr>
          <a:xfrm>
            <a:off x="2106200" y="2183272"/>
            <a:ext cx="889942"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Simpson index</a:t>
            </a:r>
            <a:endParaRPr lang="ja-JP" altLang="en-US" sz="900">
              <a:latin typeface="Times New Roman" panose="02020603050405020304" pitchFamily="18" charset="0"/>
              <a:cs typeface="Times New Roman" panose="02020603050405020304" pitchFamily="18" charset="0"/>
            </a:endParaRPr>
          </a:p>
        </p:txBody>
      </p:sp>
      <p:sp>
        <p:nvSpPr>
          <p:cNvPr id="28" name="テキスト ボックス 27">
            <a:extLst>
              <a:ext uri="{FF2B5EF4-FFF2-40B4-BE49-F238E27FC236}">
                <a16:creationId xmlns:a16="http://schemas.microsoft.com/office/drawing/2014/main" id="{F154CFD0-3F44-61E9-F7D0-4580EEE9C3A0}"/>
              </a:ext>
            </a:extLst>
          </p:cNvPr>
          <p:cNvSpPr txBox="1"/>
          <p:nvPr/>
        </p:nvSpPr>
        <p:spPr>
          <a:xfrm>
            <a:off x="403334" y="2183272"/>
            <a:ext cx="889942"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Shannon index</a:t>
            </a:r>
            <a:endParaRPr lang="ja-JP" altLang="en-US" sz="900">
              <a:latin typeface="Times New Roman" panose="02020603050405020304" pitchFamily="18" charset="0"/>
              <a:cs typeface="Times New Roman" panose="02020603050405020304" pitchFamily="18" charset="0"/>
            </a:endParaRPr>
          </a:p>
        </p:txBody>
      </p:sp>
      <p:sp>
        <p:nvSpPr>
          <p:cNvPr id="29" name="テキスト ボックス 28">
            <a:extLst>
              <a:ext uri="{FF2B5EF4-FFF2-40B4-BE49-F238E27FC236}">
                <a16:creationId xmlns:a16="http://schemas.microsoft.com/office/drawing/2014/main" id="{08EDC96E-9E14-CB7A-7484-5499D7403069}"/>
              </a:ext>
            </a:extLst>
          </p:cNvPr>
          <p:cNvSpPr txBox="1"/>
          <p:nvPr/>
        </p:nvSpPr>
        <p:spPr>
          <a:xfrm>
            <a:off x="5440090" y="2183272"/>
            <a:ext cx="1035199"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Hill number q = 1</a:t>
            </a:r>
            <a:endParaRPr lang="ja-JP" altLang="en-US" sz="900">
              <a:latin typeface="Times New Roman" panose="02020603050405020304" pitchFamily="18" charset="0"/>
              <a:cs typeface="Times New Roman" panose="02020603050405020304" pitchFamily="18" charset="0"/>
            </a:endParaRPr>
          </a:p>
        </p:txBody>
      </p:sp>
      <p:sp>
        <p:nvSpPr>
          <p:cNvPr id="30" name="テキスト ボックス 29">
            <a:extLst>
              <a:ext uri="{FF2B5EF4-FFF2-40B4-BE49-F238E27FC236}">
                <a16:creationId xmlns:a16="http://schemas.microsoft.com/office/drawing/2014/main" id="{E66D0E74-85FD-5EB5-50EF-ADCCCC4F34E5}"/>
              </a:ext>
            </a:extLst>
          </p:cNvPr>
          <p:cNvSpPr txBox="1"/>
          <p:nvPr/>
        </p:nvSpPr>
        <p:spPr>
          <a:xfrm>
            <a:off x="3717552" y="3782305"/>
            <a:ext cx="1035199"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Observed richness</a:t>
            </a:r>
            <a:endParaRPr lang="ja-JP" altLang="en-US" sz="900">
              <a:latin typeface="Times New Roman" panose="02020603050405020304" pitchFamily="18" charset="0"/>
              <a:cs typeface="Times New Roman" panose="02020603050405020304" pitchFamily="18" charset="0"/>
            </a:endParaRPr>
          </a:p>
        </p:txBody>
      </p:sp>
      <p:sp>
        <p:nvSpPr>
          <p:cNvPr id="31" name="テキスト ボックス 30">
            <a:extLst>
              <a:ext uri="{FF2B5EF4-FFF2-40B4-BE49-F238E27FC236}">
                <a16:creationId xmlns:a16="http://schemas.microsoft.com/office/drawing/2014/main" id="{2A5D256B-7D2E-1855-D887-C15D5AAFBA87}"/>
              </a:ext>
            </a:extLst>
          </p:cNvPr>
          <p:cNvSpPr txBox="1"/>
          <p:nvPr/>
        </p:nvSpPr>
        <p:spPr>
          <a:xfrm>
            <a:off x="2088089" y="3782305"/>
            <a:ext cx="889942"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Simpson index</a:t>
            </a:r>
            <a:endParaRPr lang="ja-JP" altLang="en-US" sz="900">
              <a:latin typeface="Times New Roman" panose="02020603050405020304" pitchFamily="18" charset="0"/>
              <a:cs typeface="Times New Roman" panose="02020603050405020304" pitchFamily="18" charset="0"/>
            </a:endParaRPr>
          </a:p>
        </p:txBody>
      </p:sp>
      <p:sp>
        <p:nvSpPr>
          <p:cNvPr id="32" name="テキスト ボックス 31">
            <a:extLst>
              <a:ext uri="{FF2B5EF4-FFF2-40B4-BE49-F238E27FC236}">
                <a16:creationId xmlns:a16="http://schemas.microsoft.com/office/drawing/2014/main" id="{8B0D8247-7BAB-074D-5F9B-0D79C55FE23A}"/>
              </a:ext>
            </a:extLst>
          </p:cNvPr>
          <p:cNvSpPr txBox="1"/>
          <p:nvPr/>
        </p:nvSpPr>
        <p:spPr>
          <a:xfrm>
            <a:off x="385223" y="3782305"/>
            <a:ext cx="889942"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Shannon index</a:t>
            </a:r>
            <a:endParaRPr lang="ja-JP" altLang="en-US" sz="900">
              <a:latin typeface="Times New Roman" panose="02020603050405020304" pitchFamily="18" charset="0"/>
              <a:cs typeface="Times New Roman" panose="02020603050405020304" pitchFamily="18" charset="0"/>
            </a:endParaRPr>
          </a:p>
        </p:txBody>
      </p:sp>
      <p:sp>
        <p:nvSpPr>
          <p:cNvPr id="33" name="テキスト ボックス 32">
            <a:extLst>
              <a:ext uri="{FF2B5EF4-FFF2-40B4-BE49-F238E27FC236}">
                <a16:creationId xmlns:a16="http://schemas.microsoft.com/office/drawing/2014/main" id="{24D86B15-9767-6FE8-5149-E1B3D51054B9}"/>
              </a:ext>
            </a:extLst>
          </p:cNvPr>
          <p:cNvSpPr txBox="1"/>
          <p:nvPr/>
        </p:nvSpPr>
        <p:spPr>
          <a:xfrm>
            <a:off x="5421979" y="3782305"/>
            <a:ext cx="1035199" cy="230832"/>
          </a:xfrm>
          <a:prstGeom prst="rect">
            <a:avLst/>
          </a:prstGeom>
          <a:noFill/>
        </p:spPr>
        <p:txBody>
          <a:bodyPr wrap="square">
            <a:spAutoFit/>
          </a:bodyPr>
          <a:lstStyle/>
          <a:p>
            <a:r>
              <a:rPr lang="en-US" altLang="ja-JP" sz="900" dirty="0">
                <a:latin typeface="Times New Roman" panose="02020603050405020304" pitchFamily="18" charset="0"/>
                <a:cs typeface="Times New Roman" panose="02020603050405020304" pitchFamily="18" charset="0"/>
              </a:rPr>
              <a:t>Hill number q = 1</a:t>
            </a:r>
            <a:endParaRPr lang="ja-JP" altLang="en-US" sz="9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4938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A76E7A1E-3842-9E6D-C422-F8E40B7806C9}"/>
              </a:ext>
            </a:extLst>
          </p:cNvPr>
          <p:cNvPicPr>
            <a:picLocks noChangeAspect="1"/>
          </p:cNvPicPr>
          <p:nvPr/>
        </p:nvPicPr>
        <p:blipFill>
          <a:blip r:embed="rId2"/>
          <a:stretch>
            <a:fillRect/>
          </a:stretch>
        </p:blipFill>
        <p:spPr>
          <a:xfrm>
            <a:off x="573788" y="675273"/>
            <a:ext cx="2585985" cy="1909980"/>
          </a:xfrm>
          <a:prstGeom prst="rect">
            <a:avLst/>
          </a:prstGeom>
        </p:spPr>
      </p:pic>
      <p:sp>
        <p:nvSpPr>
          <p:cNvPr id="5" name="テキスト ボックス 4">
            <a:extLst>
              <a:ext uri="{FF2B5EF4-FFF2-40B4-BE49-F238E27FC236}">
                <a16:creationId xmlns:a16="http://schemas.microsoft.com/office/drawing/2014/main" id="{92EF31F2-156D-0B75-ED4A-BB22ED212D93}"/>
              </a:ext>
            </a:extLst>
          </p:cNvPr>
          <p:cNvSpPr txBox="1"/>
          <p:nvPr/>
        </p:nvSpPr>
        <p:spPr>
          <a:xfrm>
            <a:off x="1595792" y="2511229"/>
            <a:ext cx="449162" cy="200055"/>
          </a:xfrm>
          <a:prstGeom prst="rect">
            <a:avLst/>
          </a:prstGeom>
          <a:noFill/>
        </p:spPr>
        <p:txBody>
          <a:bodyPr wrap="square" rtlCol="0">
            <a:spAutoFit/>
          </a:bodyPr>
          <a:lstStyle/>
          <a:p>
            <a:r>
              <a:rPr kumimoji="1" lang="en-US" altLang="ja-JP" sz="700" dirty="0">
                <a:latin typeface="Times New Roman" panose="02020603050405020304" pitchFamily="18" charset="0"/>
                <a:cs typeface="Times New Roman" panose="02020603050405020304" pitchFamily="18" charset="0"/>
              </a:rPr>
              <a:t>N=60</a:t>
            </a:r>
            <a:endParaRPr kumimoji="1" lang="ja-JP" altLang="en-US" sz="700">
              <a:latin typeface="Times New Roman" panose="02020603050405020304" pitchFamily="18" charset="0"/>
              <a:cs typeface="Times New Roman" panose="02020603050405020304" pitchFamily="18" charset="0"/>
            </a:endParaRPr>
          </a:p>
        </p:txBody>
      </p:sp>
      <p:sp>
        <p:nvSpPr>
          <p:cNvPr id="6" name="テキスト ボックス 5">
            <a:extLst>
              <a:ext uri="{FF2B5EF4-FFF2-40B4-BE49-F238E27FC236}">
                <a16:creationId xmlns:a16="http://schemas.microsoft.com/office/drawing/2014/main" id="{B6460B53-AAEE-7AE4-FED0-48888BA1B5FC}"/>
              </a:ext>
            </a:extLst>
          </p:cNvPr>
          <p:cNvSpPr txBox="1"/>
          <p:nvPr/>
        </p:nvSpPr>
        <p:spPr>
          <a:xfrm>
            <a:off x="926687" y="2511229"/>
            <a:ext cx="449162" cy="200055"/>
          </a:xfrm>
          <a:prstGeom prst="rect">
            <a:avLst/>
          </a:prstGeom>
          <a:noFill/>
        </p:spPr>
        <p:txBody>
          <a:bodyPr wrap="square" rtlCol="0">
            <a:spAutoFit/>
          </a:bodyPr>
          <a:lstStyle/>
          <a:p>
            <a:r>
              <a:rPr kumimoji="1" lang="en-US" altLang="ja-JP" sz="700" dirty="0">
                <a:latin typeface="Times New Roman" panose="02020603050405020304" pitchFamily="18" charset="0"/>
                <a:cs typeface="Times New Roman" panose="02020603050405020304" pitchFamily="18" charset="0"/>
              </a:rPr>
              <a:t>N=60</a:t>
            </a:r>
            <a:endParaRPr kumimoji="1" lang="ja-JP" altLang="en-US" sz="700">
              <a:latin typeface="Times New Roman" panose="02020603050405020304" pitchFamily="18" charset="0"/>
              <a:cs typeface="Times New Roman" panose="02020603050405020304" pitchFamily="18" charset="0"/>
            </a:endParaRPr>
          </a:p>
        </p:txBody>
      </p:sp>
      <p:sp>
        <p:nvSpPr>
          <p:cNvPr id="7" name="テキスト ボックス 6">
            <a:extLst>
              <a:ext uri="{FF2B5EF4-FFF2-40B4-BE49-F238E27FC236}">
                <a16:creationId xmlns:a16="http://schemas.microsoft.com/office/drawing/2014/main" id="{F06067DB-F112-E1E4-889B-B7DA4FEF0B41}"/>
              </a:ext>
            </a:extLst>
          </p:cNvPr>
          <p:cNvSpPr txBox="1"/>
          <p:nvPr/>
        </p:nvSpPr>
        <p:spPr>
          <a:xfrm>
            <a:off x="2272594" y="2511229"/>
            <a:ext cx="449162" cy="200055"/>
          </a:xfrm>
          <a:prstGeom prst="rect">
            <a:avLst/>
          </a:prstGeom>
          <a:noFill/>
        </p:spPr>
        <p:txBody>
          <a:bodyPr wrap="square" rtlCol="0">
            <a:spAutoFit/>
          </a:bodyPr>
          <a:lstStyle/>
          <a:p>
            <a:r>
              <a:rPr kumimoji="1" lang="en-US" altLang="ja-JP" sz="700" dirty="0">
                <a:latin typeface="Times New Roman" panose="02020603050405020304" pitchFamily="18" charset="0"/>
                <a:cs typeface="Times New Roman" panose="02020603050405020304" pitchFamily="18" charset="0"/>
              </a:rPr>
              <a:t>N=59</a:t>
            </a:r>
            <a:endParaRPr kumimoji="1" lang="ja-JP" altLang="en-US" sz="700">
              <a:latin typeface="Times New Roman" panose="02020603050405020304" pitchFamily="18" charset="0"/>
              <a:cs typeface="Times New Roman" panose="02020603050405020304" pitchFamily="18" charset="0"/>
            </a:endParaRPr>
          </a:p>
        </p:txBody>
      </p:sp>
      <p:sp>
        <p:nvSpPr>
          <p:cNvPr id="8" name="テキスト ボックス 7">
            <a:extLst>
              <a:ext uri="{FF2B5EF4-FFF2-40B4-BE49-F238E27FC236}">
                <a16:creationId xmlns:a16="http://schemas.microsoft.com/office/drawing/2014/main" id="{D041075F-59CD-7BF7-2AF6-3E0E68D6829F}"/>
              </a:ext>
            </a:extLst>
          </p:cNvPr>
          <p:cNvSpPr txBox="1"/>
          <p:nvPr/>
        </p:nvSpPr>
        <p:spPr>
          <a:xfrm>
            <a:off x="1102087" y="2103102"/>
            <a:ext cx="493705" cy="215444"/>
          </a:xfrm>
          <a:prstGeom prst="rect">
            <a:avLst/>
          </a:prstGeom>
          <a:noFill/>
        </p:spPr>
        <p:txBody>
          <a:bodyPr wrap="square">
            <a:spAutoFit/>
          </a:bodyPr>
          <a:lstStyle/>
          <a:p>
            <a:r>
              <a:rPr lang="ja-JP" altLang="en-US" sz="800">
                <a:latin typeface="Times New Roman" panose="02020603050405020304" pitchFamily="18" charset="0"/>
                <a:ea typeface="MS PGothic" panose="020B0600070205080204" pitchFamily="34" charset="-128"/>
                <a:cs typeface="Times New Roman" panose="02020603050405020304" pitchFamily="18" charset="0"/>
              </a:rPr>
              <a:t>15</a:t>
            </a:r>
            <a:r>
              <a:rPr lang="en-US" altLang="ja-JP" sz="800" dirty="0">
                <a:latin typeface="Times New Roman" panose="02020603050405020304" pitchFamily="18" charset="0"/>
                <a:ea typeface="MS PGothic" panose="020B0600070205080204" pitchFamily="34" charset="-128"/>
                <a:cs typeface="Times New Roman" panose="02020603050405020304" pitchFamily="18" charset="0"/>
              </a:rPr>
              <a:t>,</a:t>
            </a:r>
            <a:r>
              <a:rPr lang="ja-JP" altLang="en-US" sz="800">
                <a:latin typeface="Times New Roman" panose="02020603050405020304" pitchFamily="18" charset="0"/>
                <a:ea typeface="MS PGothic" panose="020B0600070205080204" pitchFamily="34" charset="-128"/>
                <a:cs typeface="Times New Roman" panose="02020603050405020304" pitchFamily="18" charset="0"/>
              </a:rPr>
              <a:t>111</a:t>
            </a:r>
          </a:p>
        </p:txBody>
      </p:sp>
      <p:sp>
        <p:nvSpPr>
          <p:cNvPr id="9" name="テキスト ボックス 8">
            <a:extLst>
              <a:ext uri="{FF2B5EF4-FFF2-40B4-BE49-F238E27FC236}">
                <a16:creationId xmlns:a16="http://schemas.microsoft.com/office/drawing/2014/main" id="{36F0BA74-2535-E9D4-3439-D1222110AE09}"/>
              </a:ext>
            </a:extLst>
          </p:cNvPr>
          <p:cNvSpPr txBox="1"/>
          <p:nvPr/>
        </p:nvSpPr>
        <p:spPr>
          <a:xfrm>
            <a:off x="1820373" y="2073494"/>
            <a:ext cx="502061" cy="215444"/>
          </a:xfrm>
          <a:prstGeom prst="rect">
            <a:avLst/>
          </a:prstGeom>
          <a:noFill/>
        </p:spPr>
        <p:txBody>
          <a:bodyPr wrap="square">
            <a:spAutoFit/>
          </a:bodyPr>
          <a:lstStyle/>
          <a:p>
            <a:r>
              <a:rPr lang="ja-JP" altLang="en-US" sz="800">
                <a:latin typeface="Times New Roman" panose="02020603050405020304" pitchFamily="18" charset="0"/>
                <a:ea typeface="MS PGothic" panose="020B0600070205080204" pitchFamily="34" charset="-128"/>
                <a:cs typeface="Times New Roman" panose="02020603050405020304" pitchFamily="18" charset="0"/>
              </a:rPr>
              <a:t>15</a:t>
            </a:r>
            <a:r>
              <a:rPr lang="en-US" altLang="ja-JP" sz="800" dirty="0">
                <a:latin typeface="Times New Roman" panose="02020603050405020304" pitchFamily="18" charset="0"/>
                <a:ea typeface="MS PGothic" panose="020B0600070205080204" pitchFamily="34" charset="-128"/>
                <a:cs typeface="Times New Roman" panose="02020603050405020304" pitchFamily="18" charset="0"/>
              </a:rPr>
              <a:t>,</a:t>
            </a:r>
            <a:r>
              <a:rPr lang="ja-JP" altLang="en-US" sz="800">
                <a:latin typeface="Times New Roman" panose="02020603050405020304" pitchFamily="18" charset="0"/>
                <a:ea typeface="MS PGothic" panose="020B0600070205080204" pitchFamily="34" charset="-128"/>
                <a:cs typeface="Times New Roman" panose="02020603050405020304" pitchFamily="18" charset="0"/>
              </a:rPr>
              <a:t>607</a:t>
            </a:r>
          </a:p>
        </p:txBody>
      </p:sp>
      <p:sp>
        <p:nvSpPr>
          <p:cNvPr id="10" name="テキスト ボックス 9">
            <a:extLst>
              <a:ext uri="{FF2B5EF4-FFF2-40B4-BE49-F238E27FC236}">
                <a16:creationId xmlns:a16="http://schemas.microsoft.com/office/drawing/2014/main" id="{60041C32-2AB5-35D6-B803-CCA4007BA9D2}"/>
              </a:ext>
            </a:extLst>
          </p:cNvPr>
          <p:cNvSpPr txBox="1"/>
          <p:nvPr/>
        </p:nvSpPr>
        <p:spPr>
          <a:xfrm>
            <a:off x="2497175" y="2062291"/>
            <a:ext cx="502061" cy="215444"/>
          </a:xfrm>
          <a:prstGeom prst="rect">
            <a:avLst/>
          </a:prstGeom>
          <a:noFill/>
        </p:spPr>
        <p:txBody>
          <a:bodyPr wrap="square" rtlCol="0">
            <a:spAutoFit/>
          </a:bodyPr>
          <a:lstStyle/>
          <a:p>
            <a:r>
              <a:rPr kumimoji="1" lang="en-US" altLang="ja-JP" sz="800" dirty="0">
                <a:latin typeface="Times New Roman" panose="02020603050405020304" pitchFamily="18" charset="0"/>
                <a:ea typeface="MS PGothic" panose="020B0600070205080204" pitchFamily="34" charset="-128"/>
                <a:cs typeface="Times New Roman" panose="02020603050405020304" pitchFamily="18" charset="0"/>
              </a:rPr>
              <a:t>16,647</a:t>
            </a:r>
            <a:endParaRPr kumimoji="1" lang="ja-JP" altLang="en-US" sz="800">
              <a:latin typeface="Times New Roman" panose="02020603050405020304" pitchFamily="18" charset="0"/>
              <a:ea typeface="MS PGothic" panose="020B0600070205080204" pitchFamily="34"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04A06178-4D94-35B0-2CC3-51A5C1A8860F}"/>
              </a:ext>
            </a:extLst>
          </p:cNvPr>
          <p:cNvSpPr txBox="1"/>
          <p:nvPr/>
        </p:nvSpPr>
        <p:spPr>
          <a:xfrm>
            <a:off x="1071810" y="861246"/>
            <a:ext cx="1047964" cy="215444"/>
          </a:xfrm>
          <a:prstGeom prst="rect">
            <a:avLst/>
          </a:prstGeom>
          <a:noFill/>
        </p:spPr>
        <p:txBody>
          <a:bodyPr wrap="square">
            <a:spAutoFit/>
          </a:bodyPr>
          <a:lstStyle/>
          <a:p>
            <a:r>
              <a:rPr lang="en-US" altLang="ja-JP" sz="800" dirty="0">
                <a:latin typeface="Times New Roman" panose="02020603050405020304" pitchFamily="18" charset="0"/>
                <a:ea typeface="MS PGothic" panose="020B0600070205080204" pitchFamily="34" charset="-128"/>
                <a:cs typeface="Times New Roman" panose="02020603050405020304" pitchFamily="18" charset="0"/>
              </a:rPr>
              <a:t>107,376</a:t>
            </a:r>
            <a:endParaRPr lang="ja-JP" altLang="en-US" sz="800">
              <a:latin typeface="Times New Roman" panose="02020603050405020304" pitchFamily="18" charset="0"/>
              <a:ea typeface="MS PGothic" panose="020B0600070205080204" pitchFamily="34"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8B164763-18DF-C329-C544-1BE9361B6DAF}"/>
              </a:ext>
            </a:extLst>
          </p:cNvPr>
          <p:cNvSpPr txBox="1"/>
          <p:nvPr/>
        </p:nvSpPr>
        <p:spPr>
          <a:xfrm>
            <a:off x="1769466" y="1068716"/>
            <a:ext cx="503128" cy="215444"/>
          </a:xfrm>
          <a:prstGeom prst="rect">
            <a:avLst/>
          </a:prstGeom>
          <a:noFill/>
        </p:spPr>
        <p:txBody>
          <a:bodyPr wrap="square">
            <a:spAutoFit/>
          </a:bodyPr>
          <a:lstStyle/>
          <a:p>
            <a:r>
              <a:rPr lang="en-US" altLang="ja-JP" sz="800" dirty="0">
                <a:latin typeface="Times New Roman" panose="02020603050405020304" pitchFamily="18" charset="0"/>
                <a:ea typeface="MS PGothic" panose="020B0600070205080204" pitchFamily="34" charset="-128"/>
                <a:cs typeface="Times New Roman" panose="02020603050405020304" pitchFamily="18" charset="0"/>
              </a:rPr>
              <a:t>88,619</a:t>
            </a:r>
            <a:endParaRPr lang="ja-JP" altLang="en-US" sz="800">
              <a:latin typeface="Times New Roman" panose="02020603050405020304" pitchFamily="18" charset="0"/>
              <a:ea typeface="MS PGothic" panose="020B0600070205080204" pitchFamily="34" charset="-128"/>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5A5DBA5C-DE4F-3985-BE76-FC7B8635072D}"/>
              </a:ext>
            </a:extLst>
          </p:cNvPr>
          <p:cNvSpPr txBox="1"/>
          <p:nvPr/>
        </p:nvSpPr>
        <p:spPr>
          <a:xfrm>
            <a:off x="2470725" y="1211158"/>
            <a:ext cx="502061" cy="215444"/>
          </a:xfrm>
          <a:prstGeom prst="rect">
            <a:avLst/>
          </a:prstGeom>
          <a:noFill/>
        </p:spPr>
        <p:txBody>
          <a:bodyPr wrap="square" rtlCol="0">
            <a:spAutoFit/>
          </a:bodyPr>
          <a:lstStyle/>
          <a:p>
            <a:r>
              <a:rPr kumimoji="1" lang="en-US" altLang="ja-JP" sz="800" dirty="0">
                <a:latin typeface="Times New Roman" panose="02020603050405020304" pitchFamily="18" charset="0"/>
                <a:ea typeface="MS PGothic" panose="020B0600070205080204" pitchFamily="34" charset="-128"/>
                <a:cs typeface="Times New Roman" panose="02020603050405020304" pitchFamily="18" charset="0"/>
              </a:rPr>
              <a:t>79,009</a:t>
            </a:r>
            <a:endParaRPr kumimoji="1" lang="ja-JP" altLang="en-US" sz="800">
              <a:latin typeface="Times New Roman" panose="02020603050405020304" pitchFamily="18" charset="0"/>
              <a:ea typeface="MS PGothic" panose="020B0600070205080204" pitchFamily="34" charset="-128"/>
              <a:cs typeface="Times New Roman" panose="02020603050405020304" pitchFamily="18" charset="0"/>
            </a:endParaRPr>
          </a:p>
        </p:txBody>
      </p:sp>
      <p:graphicFrame>
        <p:nvGraphicFramePr>
          <p:cNvPr id="14" name="表 13">
            <a:extLst>
              <a:ext uri="{FF2B5EF4-FFF2-40B4-BE49-F238E27FC236}">
                <a16:creationId xmlns:a16="http://schemas.microsoft.com/office/drawing/2014/main" id="{884D896E-5678-7EA4-9625-CC0A01ADF8CD}"/>
              </a:ext>
            </a:extLst>
          </p:cNvPr>
          <p:cNvGraphicFramePr>
            <a:graphicFrameLocks noGrp="1"/>
          </p:cNvGraphicFramePr>
          <p:nvPr>
            <p:extLst>
              <p:ext uri="{D42A27DB-BD31-4B8C-83A1-F6EECF244321}">
                <p14:modId xmlns:p14="http://schemas.microsoft.com/office/powerpoint/2010/main" val="3975762164"/>
              </p:ext>
            </p:extLst>
          </p:nvPr>
        </p:nvGraphicFramePr>
        <p:xfrm>
          <a:off x="3428761" y="954119"/>
          <a:ext cx="3019365" cy="789620"/>
        </p:xfrm>
        <a:graphic>
          <a:graphicData uri="http://schemas.openxmlformats.org/drawingml/2006/table">
            <a:tbl>
              <a:tblPr/>
              <a:tblGrid>
                <a:gridCol w="648000">
                  <a:extLst>
                    <a:ext uri="{9D8B030D-6E8A-4147-A177-3AD203B41FA5}">
                      <a16:colId xmlns:a16="http://schemas.microsoft.com/office/drawing/2014/main" val="1112401832"/>
                    </a:ext>
                  </a:extLst>
                </a:gridCol>
                <a:gridCol w="790455">
                  <a:extLst>
                    <a:ext uri="{9D8B030D-6E8A-4147-A177-3AD203B41FA5}">
                      <a16:colId xmlns:a16="http://schemas.microsoft.com/office/drawing/2014/main" val="2680176197"/>
                    </a:ext>
                  </a:extLst>
                </a:gridCol>
                <a:gridCol w="790455">
                  <a:extLst>
                    <a:ext uri="{9D8B030D-6E8A-4147-A177-3AD203B41FA5}">
                      <a16:colId xmlns:a16="http://schemas.microsoft.com/office/drawing/2014/main" val="1965250665"/>
                    </a:ext>
                  </a:extLst>
                </a:gridCol>
                <a:gridCol w="790455">
                  <a:extLst>
                    <a:ext uri="{9D8B030D-6E8A-4147-A177-3AD203B41FA5}">
                      <a16:colId xmlns:a16="http://schemas.microsoft.com/office/drawing/2014/main" val="1601909248"/>
                    </a:ext>
                  </a:extLst>
                </a:gridCol>
              </a:tblGrid>
              <a:tr h="157924">
                <a:tc>
                  <a:txBody>
                    <a:bodyPr/>
                    <a:lstStyle/>
                    <a:p>
                      <a:pPr algn="r" fontAlgn="ctr">
                        <a:buNone/>
                      </a:pPr>
                      <a:endParaRPr lang="ja-JP" altLang="en-US" sz="900" b="0" i="0" u="none" strike="noStrike">
                        <a:solidFill>
                          <a:srgbClr val="000000"/>
                        </a:solidFill>
                        <a:effectLst/>
                        <a:latin typeface="Times New Roman" panose="02020603050405020304" pitchFamily="18" charset="0"/>
                        <a:ea typeface="游ゴシック" panose="020B0400000000000000" pitchFamily="34" charset="-128"/>
                      </a:endParaRPr>
                    </a:p>
                  </a:txBody>
                  <a:tcPr marL="9525" marR="9525" marT="9525"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rPr>
                        <a:t>Pre</a:t>
                      </a:r>
                    </a:p>
                  </a:txBody>
                  <a:tcPr marL="9525" marR="9525" marT="9525"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rPr>
                        <a:t>1M</a:t>
                      </a: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rPr>
                        <a:t>6M</a:t>
                      </a: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123582"/>
                  </a:ext>
                </a:extLst>
              </a:tr>
              <a:tr h="157924">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rPr>
                        <a:t>Max</a:t>
                      </a:r>
                    </a:p>
                  </a:txBody>
                  <a:tcPr marL="9525" marR="9525" marT="9525"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r" rtl="0" fontAlgn="ctr">
                        <a:buNone/>
                      </a:pPr>
                      <a:r>
                        <a:rPr lang="en-US" altLang="ja-JP" sz="900" b="0" i="0" u="none" strike="noStrike">
                          <a:solidFill>
                            <a:srgbClr val="000000"/>
                          </a:solidFill>
                          <a:effectLst/>
                          <a:latin typeface="Times New Roman" panose="02020603050405020304" pitchFamily="18" charset="0"/>
                          <a:ea typeface="游ゴシック" panose="020B0400000000000000" pitchFamily="34" charset="-128"/>
                        </a:rPr>
                        <a:t>107,376</a:t>
                      </a:r>
                    </a:p>
                  </a:txBody>
                  <a:tcPr marL="9525" marR="9525" marT="9525"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rtl="0" fontAlgn="ctr">
                        <a:buNone/>
                      </a:pPr>
                      <a:r>
                        <a:rPr lang="en-US" altLang="ja-JP" sz="900" b="0" i="0" u="none" strike="noStrike">
                          <a:solidFill>
                            <a:srgbClr val="000000"/>
                          </a:solidFill>
                          <a:effectLst/>
                          <a:latin typeface="Times New Roman" panose="02020603050405020304" pitchFamily="18" charset="0"/>
                          <a:ea typeface="游ゴシック" panose="020B0400000000000000" pitchFamily="34" charset="-128"/>
                        </a:rPr>
                        <a:t>88,619</a:t>
                      </a:r>
                    </a:p>
                  </a:txBody>
                  <a:tcPr marL="9525" marR="9525" marT="9525"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rtl="0" fontAlgn="ctr">
                        <a:buNone/>
                      </a:pPr>
                      <a:r>
                        <a:rPr lang="en-US" altLang="ja-JP" sz="900" b="0" i="0" u="none" strike="noStrike" dirty="0">
                          <a:solidFill>
                            <a:srgbClr val="000000"/>
                          </a:solidFill>
                          <a:effectLst/>
                          <a:latin typeface="Times New Roman" panose="02020603050405020304" pitchFamily="18" charset="0"/>
                          <a:ea typeface="游ゴシック" panose="020B0400000000000000" pitchFamily="34" charset="-128"/>
                        </a:rPr>
                        <a:t>79,009</a:t>
                      </a:r>
                    </a:p>
                  </a:txBody>
                  <a:tcPr marL="9525" marR="9525" marT="9525" marB="0" anchor="ctr">
                    <a:lnL>
                      <a:noFill/>
                    </a:lnL>
                    <a:lnR>
                      <a:noFill/>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3628253402"/>
                  </a:ext>
                </a:extLst>
              </a:tr>
              <a:tr h="157924">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rPr>
                        <a:t>Min</a:t>
                      </a:r>
                    </a:p>
                  </a:txBody>
                  <a:tcPr marL="9525" marR="9525" marT="9525"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altLang="ja-JP" sz="900" b="0" i="0" u="none" strike="noStrike">
                          <a:solidFill>
                            <a:srgbClr val="000000"/>
                          </a:solidFill>
                          <a:effectLst/>
                          <a:latin typeface="Times New Roman" panose="02020603050405020304" pitchFamily="18" charset="0"/>
                          <a:ea typeface="游ゴシック" panose="020B0400000000000000" pitchFamily="34" charset="-128"/>
                        </a:rPr>
                        <a:t>15,111</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rtl="0" fontAlgn="ctr">
                        <a:buNone/>
                      </a:pPr>
                      <a:r>
                        <a:rPr lang="en-US" altLang="ja-JP" sz="900" b="0" i="0" u="none" strike="noStrike">
                          <a:solidFill>
                            <a:srgbClr val="000000"/>
                          </a:solidFill>
                          <a:effectLst/>
                          <a:latin typeface="Times New Roman" panose="02020603050405020304" pitchFamily="18" charset="0"/>
                          <a:ea typeface="游ゴシック" panose="020B0400000000000000" pitchFamily="34" charset="-128"/>
                        </a:rPr>
                        <a:t>15,607</a:t>
                      </a:r>
                    </a:p>
                  </a:txBody>
                  <a:tcPr marL="9525" marR="9525" marT="9525" marB="0" anchor="ctr">
                    <a:lnL>
                      <a:noFill/>
                    </a:lnL>
                    <a:lnR>
                      <a:noFill/>
                    </a:lnR>
                    <a:lnT>
                      <a:noFill/>
                    </a:lnT>
                    <a:lnB>
                      <a:noFill/>
                    </a:lnB>
                    <a:noFill/>
                  </a:tcPr>
                </a:tc>
                <a:tc>
                  <a:txBody>
                    <a:bodyPr/>
                    <a:lstStyle/>
                    <a:p>
                      <a:pPr algn="r" rtl="0" fontAlgn="ctr">
                        <a:buNone/>
                      </a:pPr>
                      <a:r>
                        <a:rPr lang="en-US" altLang="ja-JP" sz="900" b="0" i="0" u="none" strike="noStrike">
                          <a:solidFill>
                            <a:srgbClr val="000000"/>
                          </a:solidFill>
                          <a:effectLst/>
                          <a:latin typeface="Times New Roman" panose="02020603050405020304" pitchFamily="18" charset="0"/>
                          <a:ea typeface="游ゴシック" panose="020B0400000000000000" pitchFamily="34" charset="-128"/>
                        </a:rPr>
                        <a:t>16,647</a:t>
                      </a:r>
                    </a:p>
                  </a:txBody>
                  <a:tcPr marL="9525" marR="9525" marT="9525" marB="0" anchor="ctr">
                    <a:lnL>
                      <a:noFill/>
                    </a:lnL>
                    <a:lnR>
                      <a:noFill/>
                    </a:lnR>
                    <a:lnT>
                      <a:noFill/>
                    </a:lnT>
                    <a:lnB>
                      <a:noFill/>
                    </a:lnB>
                    <a:noFill/>
                  </a:tcPr>
                </a:tc>
                <a:extLst>
                  <a:ext uri="{0D108BD9-81ED-4DB2-BD59-A6C34878D82A}">
                    <a16:rowId xmlns:a16="http://schemas.microsoft.com/office/drawing/2014/main" val="4200363993"/>
                  </a:ext>
                </a:extLst>
              </a:tr>
              <a:tr h="157924">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rPr>
                        <a:t>median</a:t>
                      </a:r>
                    </a:p>
                  </a:txBody>
                  <a:tcPr marL="9525" marR="9525" marT="9525"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altLang="ja-JP" sz="900" b="0" i="0" u="none" strike="noStrike" dirty="0">
                          <a:solidFill>
                            <a:srgbClr val="000000"/>
                          </a:solidFill>
                          <a:effectLst/>
                          <a:latin typeface="Times New Roman" panose="02020603050405020304" pitchFamily="18" charset="0"/>
                          <a:ea typeface="游ゴシック" panose="020B0400000000000000" pitchFamily="34" charset="-128"/>
                        </a:rPr>
                        <a:t>45313</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altLang="ja-JP" sz="900" b="0" i="0" u="none" strike="noStrike">
                          <a:solidFill>
                            <a:srgbClr val="000000"/>
                          </a:solidFill>
                          <a:effectLst/>
                          <a:latin typeface="Times New Roman" panose="02020603050405020304" pitchFamily="18" charset="0"/>
                          <a:ea typeface="游ゴシック" panose="020B0400000000000000" pitchFamily="34" charset="-128"/>
                        </a:rPr>
                        <a:t>50322.5</a:t>
                      </a:r>
                    </a:p>
                  </a:txBody>
                  <a:tcPr marL="9525" marR="9525" marT="9525" marB="0" anchor="ctr">
                    <a:lnL>
                      <a:noFill/>
                    </a:lnL>
                    <a:lnR>
                      <a:noFill/>
                    </a:lnR>
                    <a:lnT>
                      <a:noFill/>
                    </a:lnT>
                    <a:lnB>
                      <a:noFill/>
                    </a:lnB>
                    <a:noFill/>
                  </a:tcPr>
                </a:tc>
                <a:tc>
                  <a:txBody>
                    <a:bodyPr/>
                    <a:lstStyle/>
                    <a:p>
                      <a:pPr algn="r" fontAlgn="ctr">
                        <a:buNone/>
                      </a:pPr>
                      <a:r>
                        <a:rPr lang="en-US" altLang="ja-JP" sz="900" b="0" i="0" u="none" strike="noStrike">
                          <a:solidFill>
                            <a:srgbClr val="000000"/>
                          </a:solidFill>
                          <a:effectLst/>
                          <a:latin typeface="Times New Roman" panose="02020603050405020304" pitchFamily="18" charset="0"/>
                          <a:ea typeface="游ゴシック" panose="020B0400000000000000" pitchFamily="34" charset="-128"/>
                        </a:rPr>
                        <a:t>46349</a:t>
                      </a:r>
                    </a:p>
                  </a:txBody>
                  <a:tcPr marL="9525" marR="9525" marT="9525" marB="0" anchor="ctr">
                    <a:lnL>
                      <a:noFill/>
                    </a:lnL>
                    <a:lnR>
                      <a:noFill/>
                    </a:lnR>
                    <a:lnT>
                      <a:noFill/>
                    </a:lnT>
                    <a:lnB>
                      <a:noFill/>
                    </a:lnB>
                    <a:noFill/>
                  </a:tcPr>
                </a:tc>
                <a:extLst>
                  <a:ext uri="{0D108BD9-81ED-4DB2-BD59-A6C34878D82A}">
                    <a16:rowId xmlns:a16="http://schemas.microsoft.com/office/drawing/2014/main" val="3001895954"/>
                  </a:ext>
                </a:extLst>
              </a:tr>
              <a:tr h="157924">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rPr>
                        <a:t>IQR</a:t>
                      </a:r>
                    </a:p>
                  </a:txBody>
                  <a:tcPr marL="9525" marR="9525" marT="9525"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altLang="ja-JP" sz="900" b="0" i="0" u="none" strike="noStrike" dirty="0">
                          <a:solidFill>
                            <a:srgbClr val="000000"/>
                          </a:solidFill>
                          <a:effectLst/>
                          <a:latin typeface="Times New Roman" panose="02020603050405020304" pitchFamily="18" charset="0"/>
                          <a:ea typeface="游ゴシック" panose="020B0400000000000000" pitchFamily="34" charset="-128"/>
                        </a:rPr>
                        <a:t>26856.25</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altLang="ja-JP" sz="900" b="0" i="0" u="none" strike="noStrike">
                          <a:solidFill>
                            <a:srgbClr val="000000"/>
                          </a:solidFill>
                          <a:effectLst/>
                          <a:latin typeface="Times New Roman" panose="02020603050405020304" pitchFamily="18" charset="0"/>
                          <a:ea typeface="游ゴシック" panose="020B0400000000000000" pitchFamily="34" charset="-128"/>
                        </a:rPr>
                        <a:t>23876.25</a:t>
                      </a:r>
                    </a:p>
                  </a:txBody>
                  <a:tcPr marL="9525" marR="9525" marT="9525" marB="0" anchor="ctr">
                    <a:lnL>
                      <a:noFill/>
                    </a:lnL>
                    <a:lnR>
                      <a:noFill/>
                    </a:lnR>
                    <a:lnT>
                      <a:noFill/>
                    </a:lnT>
                    <a:lnB>
                      <a:noFill/>
                    </a:lnB>
                    <a:noFill/>
                  </a:tcPr>
                </a:tc>
                <a:tc>
                  <a:txBody>
                    <a:bodyPr/>
                    <a:lstStyle/>
                    <a:p>
                      <a:pPr algn="r" fontAlgn="ctr">
                        <a:buNone/>
                      </a:pPr>
                      <a:r>
                        <a:rPr lang="en-US" altLang="ja-JP" sz="900" b="0" i="0" u="none" strike="noStrike" dirty="0">
                          <a:solidFill>
                            <a:srgbClr val="000000"/>
                          </a:solidFill>
                          <a:effectLst/>
                          <a:latin typeface="Times New Roman" panose="02020603050405020304" pitchFamily="18" charset="0"/>
                          <a:ea typeface="游ゴシック" panose="020B0400000000000000" pitchFamily="34" charset="-128"/>
                        </a:rPr>
                        <a:t>18499.5</a:t>
                      </a:r>
                    </a:p>
                  </a:txBody>
                  <a:tcPr marL="9525" marR="9525" marT="9525" marB="0" anchor="ctr">
                    <a:lnL>
                      <a:noFill/>
                    </a:lnL>
                    <a:lnR>
                      <a:noFill/>
                    </a:lnR>
                    <a:lnT>
                      <a:noFill/>
                    </a:lnT>
                    <a:lnB>
                      <a:noFill/>
                    </a:lnB>
                    <a:noFill/>
                  </a:tcPr>
                </a:tc>
                <a:extLst>
                  <a:ext uri="{0D108BD9-81ED-4DB2-BD59-A6C34878D82A}">
                    <a16:rowId xmlns:a16="http://schemas.microsoft.com/office/drawing/2014/main" val="966846889"/>
                  </a:ext>
                </a:extLst>
              </a:tr>
            </a:tbl>
          </a:graphicData>
        </a:graphic>
      </p:graphicFrame>
      <p:sp>
        <p:nvSpPr>
          <p:cNvPr id="15" name="テキスト ボックス 14">
            <a:extLst>
              <a:ext uri="{FF2B5EF4-FFF2-40B4-BE49-F238E27FC236}">
                <a16:creationId xmlns:a16="http://schemas.microsoft.com/office/drawing/2014/main" id="{D31FC8EB-FFA5-046B-A096-C96C6EEF3839}"/>
              </a:ext>
            </a:extLst>
          </p:cNvPr>
          <p:cNvSpPr txBox="1"/>
          <p:nvPr/>
        </p:nvSpPr>
        <p:spPr>
          <a:xfrm>
            <a:off x="304800" y="416560"/>
            <a:ext cx="274434" cy="246221"/>
          </a:xfrm>
          <a:prstGeom prst="rect">
            <a:avLst/>
          </a:prstGeom>
          <a:noFill/>
        </p:spPr>
        <p:txBody>
          <a:bodyPr wrap="none" rtlCol="0">
            <a:spAutoFit/>
          </a:bodyPr>
          <a:lstStyle/>
          <a:p>
            <a:r>
              <a:rPr kumimoji="1" lang="en-US" altLang="ja-JP" sz="1000" dirty="0">
                <a:latin typeface="Times New Roman" panose="02020603050405020304" pitchFamily="18" charset="0"/>
                <a:cs typeface="Times New Roman" panose="02020603050405020304" pitchFamily="18" charset="0"/>
              </a:rPr>
              <a:t>a.</a:t>
            </a:r>
            <a:endParaRPr kumimoji="1" lang="ja-JP" altLang="en-US" sz="1000">
              <a:latin typeface="Times New Roman" panose="02020603050405020304" pitchFamily="18" charset="0"/>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D6323ABC-5323-323A-DC00-2F48DA52A6FC}"/>
              </a:ext>
            </a:extLst>
          </p:cNvPr>
          <p:cNvSpPr txBox="1"/>
          <p:nvPr/>
        </p:nvSpPr>
        <p:spPr>
          <a:xfrm>
            <a:off x="3338343" y="416560"/>
            <a:ext cx="280846" cy="246221"/>
          </a:xfrm>
          <a:prstGeom prst="rect">
            <a:avLst/>
          </a:prstGeom>
          <a:noFill/>
        </p:spPr>
        <p:txBody>
          <a:bodyPr wrap="none" rtlCol="0">
            <a:spAutoFit/>
          </a:bodyPr>
          <a:lstStyle/>
          <a:p>
            <a:r>
              <a:rPr kumimoji="1" lang="en-US" altLang="ja-JP" sz="1000" dirty="0">
                <a:latin typeface="Times New Roman" panose="02020603050405020304" pitchFamily="18" charset="0"/>
                <a:cs typeface="Times New Roman" panose="02020603050405020304" pitchFamily="18" charset="0"/>
              </a:rPr>
              <a:t>b.</a:t>
            </a:r>
            <a:endParaRPr kumimoji="1" lang="ja-JP" altLang="en-US" sz="1000">
              <a:latin typeface="Times New Roman" panose="02020603050405020304" pitchFamily="18" charset="0"/>
              <a:cs typeface="Times New Roman" panose="02020603050405020304" pitchFamily="18" charset="0"/>
            </a:endParaRPr>
          </a:p>
        </p:txBody>
      </p:sp>
      <p:graphicFrame>
        <p:nvGraphicFramePr>
          <p:cNvPr id="17" name="表 16">
            <a:extLst>
              <a:ext uri="{FF2B5EF4-FFF2-40B4-BE49-F238E27FC236}">
                <a16:creationId xmlns:a16="http://schemas.microsoft.com/office/drawing/2014/main" id="{19B42E90-B7A5-6F0D-9391-6C6F068EC079}"/>
              </a:ext>
            </a:extLst>
          </p:cNvPr>
          <p:cNvGraphicFramePr>
            <a:graphicFrameLocks noGrp="1"/>
          </p:cNvGraphicFramePr>
          <p:nvPr>
            <p:extLst>
              <p:ext uri="{D42A27DB-BD31-4B8C-83A1-F6EECF244321}">
                <p14:modId xmlns:p14="http://schemas.microsoft.com/office/powerpoint/2010/main" val="744633957"/>
              </p:ext>
            </p:extLst>
          </p:nvPr>
        </p:nvGraphicFramePr>
        <p:xfrm>
          <a:off x="767792" y="3058331"/>
          <a:ext cx="1656000" cy="628828"/>
        </p:xfrm>
        <a:graphic>
          <a:graphicData uri="http://schemas.openxmlformats.org/drawingml/2006/table">
            <a:tbl>
              <a:tblPr/>
              <a:tblGrid>
                <a:gridCol w="828000">
                  <a:extLst>
                    <a:ext uri="{9D8B030D-6E8A-4147-A177-3AD203B41FA5}">
                      <a16:colId xmlns:a16="http://schemas.microsoft.com/office/drawing/2014/main" val="4047050748"/>
                    </a:ext>
                  </a:extLst>
                </a:gridCol>
                <a:gridCol w="828000">
                  <a:extLst>
                    <a:ext uri="{9D8B030D-6E8A-4147-A177-3AD203B41FA5}">
                      <a16:colId xmlns:a16="http://schemas.microsoft.com/office/drawing/2014/main" val="2623962533"/>
                    </a:ext>
                  </a:extLst>
                </a:gridCol>
              </a:tblGrid>
              <a:tr h="157207">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contrast</a:t>
                      </a:r>
                    </a:p>
                  </a:txBody>
                  <a:tcPr marL="9525" marR="9525" marT="9525"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900" b="0" i="0" u="none" strike="noStrike" dirty="0" err="1">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p.value</a:t>
                      </a:r>
                      <a:endParaRPr lang="en-US" sz="9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0796519"/>
                  </a:ext>
                </a:extLst>
              </a:tr>
              <a:tr h="157207">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Pre - 1M</a:t>
                      </a:r>
                    </a:p>
                  </a:txBody>
                  <a:tcPr marL="9525" marR="9525" marT="9525"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altLang="ja-JP" sz="9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0.1459</a:t>
                      </a:r>
                    </a:p>
                  </a:txBody>
                  <a:tcPr marL="9525" marR="9525" marT="9525"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4279877337"/>
                  </a:ext>
                </a:extLst>
              </a:tr>
              <a:tr h="157207">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Pre - 6M</a:t>
                      </a:r>
                    </a:p>
                  </a:txBody>
                  <a:tcPr marL="9525" marR="9525" marT="9525"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altLang="ja-JP" sz="9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0.3906</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025115573"/>
                  </a:ext>
                </a:extLst>
              </a:tr>
              <a:tr h="157207">
                <a:tc>
                  <a:txBody>
                    <a:bodyPr/>
                    <a:lstStyle/>
                    <a:p>
                      <a:pPr algn="r" fontAlgn="ctr">
                        <a:buNone/>
                      </a:pPr>
                      <a:r>
                        <a:rPr lang="en-US" sz="9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1M - 6M</a:t>
                      </a:r>
                    </a:p>
                  </a:txBody>
                  <a:tcPr marL="9525" marR="9525" marT="9525"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altLang="ja-JP" sz="9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0.0267</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372524400"/>
                  </a:ext>
                </a:extLst>
              </a:tr>
            </a:tbl>
          </a:graphicData>
        </a:graphic>
      </p:graphicFrame>
      <p:sp>
        <p:nvSpPr>
          <p:cNvPr id="18" name="テキスト ボックス 17">
            <a:extLst>
              <a:ext uri="{FF2B5EF4-FFF2-40B4-BE49-F238E27FC236}">
                <a16:creationId xmlns:a16="http://schemas.microsoft.com/office/drawing/2014/main" id="{5C47E56D-157F-D0E3-8744-0A2874037D92}"/>
              </a:ext>
            </a:extLst>
          </p:cNvPr>
          <p:cNvSpPr txBox="1"/>
          <p:nvPr/>
        </p:nvSpPr>
        <p:spPr>
          <a:xfrm>
            <a:off x="522657" y="2662577"/>
            <a:ext cx="292068" cy="276999"/>
          </a:xfrm>
          <a:prstGeom prst="rect">
            <a:avLst/>
          </a:prstGeom>
          <a:noFill/>
        </p:spPr>
        <p:txBody>
          <a:bodyPr wrap="none" rtlCol="0">
            <a:spAutoFit/>
          </a:bodyPr>
          <a:lstStyle/>
          <a:p>
            <a:r>
              <a:rPr kumimoji="1" lang="en-US" altLang="ja-JP" sz="1200" dirty="0">
                <a:latin typeface="Times New Roman" panose="02020603050405020304" pitchFamily="18" charset="0"/>
                <a:cs typeface="Times New Roman" panose="02020603050405020304" pitchFamily="18" charset="0"/>
              </a:rPr>
              <a:t>c.</a:t>
            </a:r>
            <a:endParaRPr kumimoji="1" lang="ja-JP" altLang="en-US" sz="1200">
              <a:latin typeface="Times New Roman" panose="02020603050405020304" pitchFamily="18" charset="0"/>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A9B8DE86-A277-466E-F0C3-6EFBBB9E2E82}"/>
              </a:ext>
            </a:extLst>
          </p:cNvPr>
          <p:cNvSpPr txBox="1"/>
          <p:nvPr/>
        </p:nvSpPr>
        <p:spPr>
          <a:xfrm>
            <a:off x="235119" y="5061209"/>
            <a:ext cx="6387284" cy="1938992"/>
          </a:xfrm>
          <a:prstGeom prst="rect">
            <a:avLst/>
          </a:prstGeom>
          <a:noFill/>
        </p:spPr>
        <p:txBody>
          <a:bodyPr wrap="square">
            <a:spAutoFit/>
          </a:bodyPr>
          <a:lstStyle/>
          <a:p>
            <a:r>
              <a:rPr lang="en-US" altLang="ja-JP" sz="1000" b="1" dirty="0">
                <a:latin typeface="Times New Roman" panose="02020603050405020304" pitchFamily="18" charset="0"/>
                <a:cs typeface="Times New Roman" panose="02020603050405020304" pitchFamily="18" charset="0"/>
              </a:rPr>
              <a:t>Supplementary Figure 2. Longitudinal changes in sequencing read counts across time points.</a:t>
            </a:r>
            <a:endParaRPr lang="en-US" altLang="ja-JP" sz="1000" dirty="0">
              <a:latin typeface="Times New Roman" panose="02020603050405020304" pitchFamily="18" charset="0"/>
              <a:cs typeface="Times New Roman" panose="02020603050405020304" pitchFamily="18" charset="0"/>
            </a:endParaRPr>
          </a:p>
          <a:p>
            <a:r>
              <a:rPr lang="en-US" altLang="ja-JP" sz="1000" dirty="0">
                <a:latin typeface="Times New Roman" panose="02020603050405020304" pitchFamily="18" charset="0"/>
                <a:cs typeface="Times New Roman" panose="02020603050405020304" pitchFamily="18" charset="0"/>
              </a:rPr>
              <a:t>(a) Distribution of sequencing read counts at preoperative baseline (Pre), 1 month (1M), and 6 months (6M) postoperatively, shown as violin plots. Each dot represents an individual patient, and measurements from the same patient are connected by lines. Blue lines indicate a decrease in read counts between adjacent time points, whereas orange lines indicate an increase. The maximum and minimum values at each time point are displayed within the figure, and the sample size is indicated below the x-axis.</a:t>
            </a:r>
          </a:p>
          <a:p>
            <a:r>
              <a:rPr lang="en-US" altLang="ja-JP" sz="1000" dirty="0">
                <a:latin typeface="Times New Roman" panose="02020603050405020304" pitchFamily="18" charset="0"/>
                <a:cs typeface="Times New Roman" panose="02020603050405020304" pitchFamily="18" charset="0"/>
              </a:rPr>
              <a:t>(b) Summary statistics of read counts at each time point, including maximum, minimum, median, and interquartile range (IQR).</a:t>
            </a:r>
          </a:p>
          <a:p>
            <a:r>
              <a:rPr lang="en-US" altLang="ja-JP" sz="1000" dirty="0">
                <a:latin typeface="Times New Roman" panose="02020603050405020304" pitchFamily="18" charset="0"/>
                <a:cs typeface="Times New Roman" panose="02020603050405020304" pitchFamily="18" charset="0"/>
              </a:rPr>
              <a:t>(c) Post hoc pairwise comparisons between time points based on a linear mixed-effects model with patient ID included as a random effect. After Holm correction for multiple testing, a significant difference was observed between 1M and 6M.</a:t>
            </a:r>
          </a:p>
          <a:p>
            <a:r>
              <a:rPr lang="en-US" altLang="ja-JP" sz="1000" dirty="0">
                <a:latin typeface="Times New Roman" panose="02020603050405020304" pitchFamily="18" charset="0"/>
                <a:cs typeface="Times New Roman" panose="02020603050405020304" pitchFamily="18" charset="0"/>
              </a:rPr>
              <a:t>(d) Normal Q–Q plot of residuals from the linear mixed-effects model (LMM) fitted to total sequencing read counts, generated to assess normality.</a:t>
            </a:r>
          </a:p>
        </p:txBody>
      </p:sp>
      <p:pic>
        <p:nvPicPr>
          <p:cNvPr id="20" name="図 19">
            <a:extLst>
              <a:ext uri="{FF2B5EF4-FFF2-40B4-BE49-F238E27FC236}">
                <a16:creationId xmlns:a16="http://schemas.microsoft.com/office/drawing/2014/main" id="{8365043D-DEAC-B36C-0449-D129B010171E}"/>
              </a:ext>
            </a:extLst>
          </p:cNvPr>
          <p:cNvPicPr>
            <a:picLocks noChangeAspect="1"/>
          </p:cNvPicPr>
          <p:nvPr/>
        </p:nvPicPr>
        <p:blipFill>
          <a:blip r:embed="rId3"/>
          <a:stretch>
            <a:fillRect/>
          </a:stretch>
        </p:blipFill>
        <p:spPr>
          <a:xfrm>
            <a:off x="4182208" y="2726071"/>
            <a:ext cx="2160000" cy="1595353"/>
          </a:xfrm>
          <a:prstGeom prst="rect">
            <a:avLst/>
          </a:prstGeom>
        </p:spPr>
      </p:pic>
      <p:sp>
        <p:nvSpPr>
          <p:cNvPr id="21" name="テキスト ボックス 20">
            <a:extLst>
              <a:ext uri="{FF2B5EF4-FFF2-40B4-BE49-F238E27FC236}">
                <a16:creationId xmlns:a16="http://schemas.microsoft.com/office/drawing/2014/main" id="{DB193328-ADE1-3376-927A-162F82CC1D92}"/>
              </a:ext>
            </a:extLst>
          </p:cNvPr>
          <p:cNvSpPr txBox="1"/>
          <p:nvPr/>
        </p:nvSpPr>
        <p:spPr>
          <a:xfrm>
            <a:off x="3882126" y="2662577"/>
            <a:ext cx="300082" cy="276999"/>
          </a:xfrm>
          <a:prstGeom prst="rect">
            <a:avLst/>
          </a:prstGeom>
          <a:noFill/>
        </p:spPr>
        <p:txBody>
          <a:bodyPr wrap="none" rtlCol="0">
            <a:spAutoFit/>
          </a:bodyPr>
          <a:lstStyle/>
          <a:p>
            <a:r>
              <a:rPr kumimoji="1" lang="en-US" altLang="ja-JP" sz="1200" dirty="0">
                <a:latin typeface="Times New Roman" panose="02020603050405020304" pitchFamily="18" charset="0"/>
                <a:cs typeface="Times New Roman" panose="02020603050405020304" pitchFamily="18" charset="0"/>
              </a:rPr>
              <a:t>d.</a:t>
            </a:r>
            <a:endParaRPr kumimoji="1" lang="ja-JP" altLang="en-US" sz="1200">
              <a:latin typeface="Times New Roman" panose="02020603050405020304" pitchFamily="18" charset="0"/>
              <a:cs typeface="Times New Roman" panose="02020603050405020304" pitchFamily="18" charset="0"/>
            </a:endParaRPr>
          </a:p>
        </p:txBody>
      </p:sp>
      <p:cxnSp>
        <p:nvCxnSpPr>
          <p:cNvPr id="22" name="直線コネクタ 21">
            <a:extLst>
              <a:ext uri="{FF2B5EF4-FFF2-40B4-BE49-F238E27FC236}">
                <a16:creationId xmlns:a16="http://schemas.microsoft.com/office/drawing/2014/main" id="{85F5EF7F-37BA-937E-25FA-245AC5C37159}"/>
              </a:ext>
            </a:extLst>
          </p:cNvPr>
          <p:cNvCxnSpPr>
            <a:cxnSpLocks/>
          </p:cNvCxnSpPr>
          <p:nvPr/>
        </p:nvCxnSpPr>
        <p:spPr>
          <a:xfrm>
            <a:off x="1845347" y="2412256"/>
            <a:ext cx="648000" cy="0"/>
          </a:xfrm>
          <a:prstGeom prst="line">
            <a:avLst/>
          </a:prstGeom>
        </p:spPr>
        <p:style>
          <a:lnRef idx="2">
            <a:schemeClr val="accent1"/>
          </a:lnRef>
          <a:fillRef idx="0">
            <a:schemeClr val="accent1"/>
          </a:fillRef>
          <a:effectRef idx="1">
            <a:schemeClr val="accent1"/>
          </a:effectRef>
          <a:fontRef idx="minor">
            <a:schemeClr val="tx1"/>
          </a:fontRef>
        </p:style>
      </p:cxnSp>
      <p:sp>
        <p:nvSpPr>
          <p:cNvPr id="23" name="テキスト ボックス 22">
            <a:extLst>
              <a:ext uri="{FF2B5EF4-FFF2-40B4-BE49-F238E27FC236}">
                <a16:creationId xmlns:a16="http://schemas.microsoft.com/office/drawing/2014/main" id="{6FE736BE-284B-874E-D2A4-54B9D8A216E8}"/>
              </a:ext>
            </a:extLst>
          </p:cNvPr>
          <p:cNvSpPr txBox="1"/>
          <p:nvPr/>
        </p:nvSpPr>
        <p:spPr>
          <a:xfrm>
            <a:off x="2044954" y="2213301"/>
            <a:ext cx="248786" cy="261610"/>
          </a:xfrm>
          <a:prstGeom prst="rect">
            <a:avLst/>
          </a:prstGeom>
          <a:noFill/>
        </p:spPr>
        <p:txBody>
          <a:bodyPr wrap="none" rtlCol="0">
            <a:spAutoFit/>
          </a:bodyPr>
          <a:lstStyle/>
          <a:p>
            <a:r>
              <a:rPr kumimoji="1" lang="en-US" altLang="ja-JP" sz="1050" dirty="0"/>
              <a:t>*</a:t>
            </a:r>
            <a:endParaRPr kumimoji="1" lang="ja-JP" altLang="en-US" sz="1050"/>
          </a:p>
        </p:txBody>
      </p:sp>
    </p:spTree>
    <p:extLst>
      <p:ext uri="{BB962C8B-B14F-4D97-AF65-F5344CB8AC3E}">
        <p14:creationId xmlns:p14="http://schemas.microsoft.com/office/powerpoint/2010/main" val="136918751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26</TotalTime>
  <Words>408</Words>
  <Application>Microsoft Macintosh PowerPoint</Application>
  <PresentationFormat>A4 210 x 297 mm</PresentationFormat>
  <Paragraphs>63</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游ゴシック</vt:lpstr>
      <vt:lpstr>Aptos</vt:lpstr>
      <vt:lpstr>Aptos Display</vt:lpstr>
      <vt:lpstr>Arial</vt:lpstr>
      <vt:lpstr>Times New Roman</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平崎 正孝</dc:creator>
  <cp:lastModifiedBy>平崎 正孝</cp:lastModifiedBy>
  <cp:revision>4</cp:revision>
  <dcterms:created xsi:type="dcterms:W3CDTF">2026-03-03T01:07:24Z</dcterms:created>
  <dcterms:modified xsi:type="dcterms:W3CDTF">2026-03-30T00:21:29Z</dcterms:modified>
</cp:coreProperties>
</file>