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AA0065"/>
    <a:srgbClr val="960059"/>
    <a:srgbClr val="003969"/>
    <a:srgbClr val="65AA00"/>
    <a:srgbClr val="0092F7"/>
    <a:srgbClr val="860050"/>
    <a:srgbClr val="DA0082"/>
    <a:srgbClr val="920057"/>
    <a:srgbClr val="8A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3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06/04/2026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altLang="ja-JP" sz="20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Acute kidney diseases </a:t>
            </a:r>
            <a:r>
              <a:rPr lang="en-GB" altLang="ja-JP" sz="20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and disorders</a:t>
            </a:r>
            <a:r>
              <a:rPr lang="en-GB" altLang="ja-JP" sz="20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in children with bloodstream infection: frequency, predictors, and outcomes</a:t>
            </a:r>
            <a:endParaRPr lang="ja-JP" altLang="ja-JP" sz="2000">
              <a:solidFill>
                <a:schemeClr val="bg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1498" y="1156506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ja-JP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" altLang="ja-JP" dirty="0">
                <a:solidFill>
                  <a:schemeClr val="bg1"/>
                </a:solidFill>
              </a:rPr>
              <a:t>To quantify AKD after pediatric BSI-associated kidney dysfunction and identify predictors and outcomes.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ja-JP" sz="2000" b="1" dirty="0">
                <a:solidFill>
                  <a:schemeClr val="bg1"/>
                </a:solidFill>
                <a:latin typeface="+mj-lt"/>
              </a:rPr>
              <a:t>Akiyama et al. 2026</a:t>
            </a:r>
            <a:endParaRPr lang="en-GB" altLang="ja-JP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682118"/>
            <a:ext cx="7568120" cy="1213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" altLang="ja-JP" sz="1800" b="1" dirty="0">
                <a:solidFill>
                  <a:schemeClr val="bg1"/>
                </a:solidFill>
              </a:rPr>
              <a:t>AKD is common after pediatric BSI-associated kidney dysfunction.</a:t>
            </a:r>
            <a:r>
              <a:rPr lang="en" altLang="ja-JP" sz="1800" dirty="0">
                <a:solidFill>
                  <a:schemeClr val="bg1"/>
                </a:solidFill>
              </a:rPr>
              <a:t> </a:t>
            </a:r>
            <a:r>
              <a:rPr lang="en" altLang="ja-JP" sz="1800" b="1" dirty="0">
                <a:solidFill>
                  <a:schemeClr val="bg1"/>
                </a:solidFill>
              </a:rPr>
              <a:t>Younger children are at higher risk of AKD.</a:t>
            </a:r>
            <a:r>
              <a:rPr lang="en" altLang="ja-JP" sz="1800" dirty="0">
                <a:solidFill>
                  <a:schemeClr val="bg1"/>
                </a:solidFill>
              </a:rPr>
              <a:t> </a:t>
            </a:r>
            <a:r>
              <a:rPr lang="en" altLang="ja-JP" sz="1800" b="1" dirty="0">
                <a:solidFill>
                  <a:schemeClr val="bg1"/>
                </a:solidFill>
              </a:rPr>
              <a:t>AKD with AKI drives adverse outcomes suggesting the need for follow-up during days 7–90.</a:t>
            </a:r>
            <a:endParaRPr lang="en" altLang="ja-JP" sz="1800" dirty="0">
              <a:solidFill>
                <a:schemeClr val="bg1"/>
              </a:solidFill>
              <a:latin typeface="CaeciliaLTPro-75Bold"/>
              <a:cs typeface="CaeciliaLTPro-75Bold"/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3429228E-13F2-E65C-E663-799A021375D8}"/>
              </a:ext>
            </a:extLst>
          </p:cNvPr>
          <p:cNvSpPr txBox="1"/>
          <p:nvPr/>
        </p:nvSpPr>
        <p:spPr>
          <a:xfrm>
            <a:off x="212360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F6F9D6E-F0C9-79A6-7421-9D6772575C44}"/>
              </a:ext>
            </a:extLst>
          </p:cNvPr>
          <p:cNvSpPr txBox="1"/>
          <p:nvPr/>
        </p:nvSpPr>
        <p:spPr>
          <a:xfrm>
            <a:off x="8013553" y="1915509"/>
            <a:ext cx="4022417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000" b="1" dirty="0">
                <a:solidFill>
                  <a:schemeClr val="tx1"/>
                </a:solidFill>
              </a:rPr>
              <a:t>1.Frequency of AKD</a:t>
            </a:r>
          </a:p>
          <a:p>
            <a:pPr algn="ctr"/>
            <a:r>
              <a:rPr kumimoji="1" lang="en-US" altLang="ja-JP" sz="2000" b="1" dirty="0">
                <a:solidFill>
                  <a:srgbClr val="C00000"/>
                </a:solidFill>
              </a:rPr>
              <a:t>43% (41/96) </a:t>
            </a:r>
            <a:endParaRPr kumimoji="1" lang="ja-JP" altLang="en-US" sz="2000" b="1">
              <a:solidFill>
                <a:srgbClr val="C00000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24440BC-A5C1-A4F1-FA6C-10A0D959E865}"/>
              </a:ext>
            </a:extLst>
          </p:cNvPr>
          <p:cNvSpPr txBox="1"/>
          <p:nvPr/>
        </p:nvSpPr>
        <p:spPr>
          <a:xfrm>
            <a:off x="8013553" y="2873480"/>
            <a:ext cx="402377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+mj-lt"/>
              <a:buAutoNum type="arabicPeriod" startAt="2"/>
            </a:pPr>
            <a:r>
              <a:rPr lang="en" altLang="ja-JP" sz="2000" b="1" dirty="0"/>
              <a:t>Predictor</a:t>
            </a:r>
            <a:r>
              <a:rPr lang="en" altLang="ja-JP" sz="2000" dirty="0"/>
              <a:t> </a:t>
            </a:r>
            <a:r>
              <a:rPr lang="en" altLang="ja-JP" sz="2000" b="1" dirty="0"/>
              <a:t>for AKD development</a:t>
            </a:r>
          </a:p>
          <a:p>
            <a:pPr algn="ctr"/>
            <a:r>
              <a:rPr lang="en" altLang="ja-JP" sz="2000" b="1" dirty="0">
                <a:solidFill>
                  <a:srgbClr val="C00000"/>
                </a:solidFill>
              </a:rPr>
              <a:t>Younger age </a:t>
            </a:r>
          </a:p>
          <a:p>
            <a:pPr algn="ctr"/>
            <a:r>
              <a:rPr lang="en" altLang="ja-JP" sz="2000" b="1" dirty="0"/>
              <a:t>OR 0.91 per 1-year increase</a:t>
            </a:r>
            <a:endParaRPr lang="en" altLang="ja-JP" sz="2000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5C03E2B-22FA-94FA-8394-08C4E0751732}"/>
              </a:ext>
            </a:extLst>
          </p:cNvPr>
          <p:cNvSpPr txBox="1"/>
          <p:nvPr/>
        </p:nvSpPr>
        <p:spPr>
          <a:xfrm>
            <a:off x="8012196" y="4249362"/>
            <a:ext cx="402377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+mj-lt"/>
              <a:buAutoNum type="arabicPeriod" startAt="3"/>
            </a:pPr>
            <a:r>
              <a:rPr lang="en" altLang="ja-JP" sz="2000" b="1" dirty="0"/>
              <a:t>Outcomes</a:t>
            </a:r>
            <a:r>
              <a:rPr lang="en" altLang="ja-JP" sz="2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" altLang="ja-JP" sz="2000" b="1" dirty="0"/>
              <a:t>Events only in </a:t>
            </a:r>
            <a:r>
              <a:rPr lang="en" altLang="ja-JP" sz="2000" b="1" dirty="0">
                <a:solidFill>
                  <a:srgbClr val="C00000"/>
                </a:solidFill>
              </a:rPr>
              <a:t>AKD with AKI</a:t>
            </a:r>
            <a:r>
              <a:rPr lang="en" altLang="ja-JP" sz="2000" b="1" dirty="0"/>
              <a:t> (n=33)</a:t>
            </a:r>
            <a:endParaRPr lang="en" altLang="ja-JP" sz="2000" dirty="0"/>
          </a:p>
          <a:p>
            <a:pPr algn="ctr"/>
            <a:r>
              <a:rPr kumimoji="1" lang="en-US" altLang="ja-JP" sz="1600" dirty="0"/>
              <a:t>Death n=6/33 (18%), MAKE30 n=7/33 (21%), MAKE90 n=8/33 (24%)</a:t>
            </a:r>
            <a:endParaRPr kumimoji="1" lang="ja-JP" altLang="en-US" sz="1600"/>
          </a:p>
        </p:txBody>
      </p:sp>
      <p:pic>
        <p:nvPicPr>
          <p:cNvPr id="53" name="グラフィックス 52" descr="腎臓">
            <a:extLst>
              <a:ext uri="{FF2B5EF4-FFF2-40B4-BE49-F238E27FC236}">
                <a16:creationId xmlns:a16="http://schemas.microsoft.com/office/drawing/2014/main" id="{3E29CAA1-5CDA-1E13-5994-DD7F78453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9672" y="1903940"/>
            <a:ext cx="759068" cy="759068"/>
          </a:xfrm>
          <a:prstGeom prst="rect">
            <a:avLst/>
          </a:prstGeom>
        </p:spPr>
      </p:pic>
      <p:pic>
        <p:nvPicPr>
          <p:cNvPr id="54" name="グラフィックス 53" descr="子供と風船">
            <a:extLst>
              <a:ext uri="{FF2B5EF4-FFF2-40B4-BE49-F238E27FC236}">
                <a16:creationId xmlns:a16="http://schemas.microsoft.com/office/drawing/2014/main" id="{4B8876BB-5250-E7FA-CE9F-961BD4C438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2270" t="39132" r="32024"/>
          <a:stretch/>
        </p:blipFill>
        <p:spPr>
          <a:xfrm>
            <a:off x="7139672" y="2994414"/>
            <a:ext cx="671662" cy="894474"/>
          </a:xfrm>
          <a:prstGeom prst="rect">
            <a:avLst/>
          </a:prstGeom>
        </p:spPr>
      </p:pic>
      <p:pic>
        <p:nvPicPr>
          <p:cNvPr id="55" name="グラフィックス 54" descr="警告">
            <a:extLst>
              <a:ext uri="{FF2B5EF4-FFF2-40B4-BE49-F238E27FC236}">
                <a16:creationId xmlns:a16="http://schemas.microsoft.com/office/drawing/2014/main" id="{6E2F2007-1E9B-6A96-8946-D9C4436EB2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43010" y="4461397"/>
            <a:ext cx="759068" cy="759068"/>
          </a:xfrm>
          <a:prstGeom prst="rect">
            <a:avLst/>
          </a:prstGeom>
        </p:spPr>
      </p:pic>
      <p:sp>
        <p:nvSpPr>
          <p:cNvPr id="56" name="object 5">
            <a:extLst>
              <a:ext uri="{FF2B5EF4-FFF2-40B4-BE49-F238E27FC236}">
                <a16:creationId xmlns:a16="http://schemas.microsoft.com/office/drawing/2014/main" id="{5F0C07E9-1E39-3FF4-915D-9B4E253FE223}"/>
              </a:ext>
            </a:extLst>
          </p:cNvPr>
          <p:cNvSpPr txBox="1"/>
          <p:nvPr/>
        </p:nvSpPr>
        <p:spPr>
          <a:xfrm>
            <a:off x="306711" y="2173789"/>
            <a:ext cx="3277881" cy="20159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" altLang="ja-JP" b="1" dirty="0"/>
              <a:t>Design</a:t>
            </a:r>
            <a:r>
              <a:rPr lang="ja-JP" altLang="en"/>
              <a:t>：</a:t>
            </a:r>
            <a:r>
              <a:rPr lang="en" altLang="ja-JP" dirty="0"/>
              <a:t>single-center retrospective cohort </a:t>
            </a:r>
            <a:r>
              <a:rPr lang="en-US" altLang="ja-JP" dirty="0"/>
              <a:t>(</a:t>
            </a:r>
            <a:r>
              <a:rPr lang="en" altLang="ja-JP" dirty="0"/>
              <a:t>2013–2023</a:t>
            </a:r>
            <a:r>
              <a:rPr lang="en-US" altLang="ja-JP" dirty="0"/>
              <a:t>)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ja-JP" b="1" dirty="0"/>
              <a:t>Population </a:t>
            </a:r>
            <a:r>
              <a:rPr lang="en-US" altLang="ja-JP" dirty="0"/>
              <a:t>: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ja-JP" dirty="0"/>
              <a:t>ages&lt; 20, BSI + kidney dysfunction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altLang="ja-JP" dirty="0"/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" altLang="ja-JP" dirty="0"/>
              <a:t>Day 0= first positive blood culture</a:t>
            </a:r>
            <a:endParaRPr lang="en-US" altLang="ja-JP" dirty="0"/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" altLang="ja-JP" dirty="0"/>
              <a:t>AKI days 0–7</a:t>
            </a:r>
            <a:r>
              <a:rPr lang="ja-JP" altLang="en"/>
              <a:t>／</a:t>
            </a:r>
            <a:r>
              <a:rPr lang="en" altLang="ja-JP" dirty="0"/>
              <a:t>AKD days 7–90 </a:t>
            </a:r>
          </a:p>
        </p:txBody>
      </p:sp>
      <p:sp>
        <p:nvSpPr>
          <p:cNvPr id="57" name="右矢印 56">
            <a:extLst>
              <a:ext uri="{FF2B5EF4-FFF2-40B4-BE49-F238E27FC236}">
                <a16:creationId xmlns:a16="http://schemas.microsoft.com/office/drawing/2014/main" id="{52E3815A-B7AA-3628-8D07-6EA578BDF4F4}"/>
              </a:ext>
            </a:extLst>
          </p:cNvPr>
          <p:cNvSpPr/>
          <p:nvPr/>
        </p:nvSpPr>
        <p:spPr>
          <a:xfrm>
            <a:off x="2424485" y="4312212"/>
            <a:ext cx="984611" cy="4961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CKD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35C46105-7872-8FB4-625C-4CD08F2FAED0}"/>
              </a:ext>
            </a:extLst>
          </p:cNvPr>
          <p:cNvSpPr txBox="1"/>
          <p:nvPr/>
        </p:nvSpPr>
        <p:spPr>
          <a:xfrm>
            <a:off x="27005" y="5032992"/>
            <a:ext cx="850296" cy="557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en-US" altLang="ja-JP" dirty="0"/>
              <a:t>Day 0</a:t>
            </a:r>
          </a:p>
          <a:p>
            <a:pPr algn="ctr">
              <a:lnSpc>
                <a:spcPts val="1800"/>
              </a:lnSpc>
            </a:pPr>
            <a:r>
              <a:rPr kumimoji="1" lang="en-US" altLang="ja-JP" dirty="0"/>
              <a:t>(onset)</a:t>
            </a:r>
            <a:endParaRPr kumimoji="1" lang="ja-JP" altLang="en-US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AF692383-6D34-5FE8-51E5-A7AD996B56CA}"/>
              </a:ext>
            </a:extLst>
          </p:cNvPr>
          <p:cNvSpPr txBox="1"/>
          <p:nvPr/>
        </p:nvSpPr>
        <p:spPr>
          <a:xfrm>
            <a:off x="883723" y="4985682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Day 7</a:t>
            </a:r>
            <a:endParaRPr kumimoji="1" lang="ja-JP" altLang="en-US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2B94E368-8769-A663-E247-4A3B2085FC2A}"/>
              </a:ext>
            </a:extLst>
          </p:cNvPr>
          <p:cNvSpPr txBox="1"/>
          <p:nvPr/>
        </p:nvSpPr>
        <p:spPr>
          <a:xfrm>
            <a:off x="2086291" y="4979466"/>
            <a:ext cx="824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Day 90</a:t>
            </a:r>
            <a:endParaRPr kumimoji="1" lang="ja-JP" altLang="en-US"/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3477DB17-5E78-16A2-BE2E-A3D5A7832F90}"/>
              </a:ext>
            </a:extLst>
          </p:cNvPr>
          <p:cNvCxnSpPr>
            <a:cxnSpLocks/>
          </p:cNvCxnSpPr>
          <p:nvPr/>
        </p:nvCxnSpPr>
        <p:spPr>
          <a:xfrm flipV="1">
            <a:off x="2444389" y="4730399"/>
            <a:ext cx="0" cy="2542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AD214997-FBF1-387B-B196-ED5A05167363}"/>
              </a:ext>
            </a:extLst>
          </p:cNvPr>
          <p:cNvSpPr/>
          <p:nvPr/>
        </p:nvSpPr>
        <p:spPr>
          <a:xfrm>
            <a:off x="377990" y="4427785"/>
            <a:ext cx="775083" cy="2521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AKI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CE8DCADD-ED6B-5B45-75C7-EAD0C6C254CB}"/>
              </a:ext>
            </a:extLst>
          </p:cNvPr>
          <p:cNvSpPr/>
          <p:nvPr/>
        </p:nvSpPr>
        <p:spPr>
          <a:xfrm>
            <a:off x="1158629" y="4431329"/>
            <a:ext cx="1265854" cy="24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AKD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F484707A-F09F-26E8-0F94-35C833E84B32}"/>
              </a:ext>
            </a:extLst>
          </p:cNvPr>
          <p:cNvSpPr txBox="1"/>
          <p:nvPr/>
        </p:nvSpPr>
        <p:spPr>
          <a:xfrm>
            <a:off x="3800652" y="2089946"/>
            <a:ext cx="31413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BSI + kidney dysfunction (n=96)</a:t>
            </a:r>
          </a:p>
        </p:txBody>
      </p: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30315C58-4BFB-7958-D71E-96C2ABF05BF4}"/>
              </a:ext>
            </a:extLst>
          </p:cNvPr>
          <p:cNvCxnSpPr>
            <a:cxnSpLocks/>
          </p:cNvCxnSpPr>
          <p:nvPr/>
        </p:nvCxnSpPr>
        <p:spPr>
          <a:xfrm flipV="1">
            <a:off x="1153073" y="4713787"/>
            <a:ext cx="0" cy="2542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0BF1E20B-8DBC-21E3-2F81-14D023F529E3}"/>
              </a:ext>
            </a:extLst>
          </p:cNvPr>
          <p:cNvCxnSpPr>
            <a:cxnSpLocks/>
          </p:cNvCxnSpPr>
          <p:nvPr/>
        </p:nvCxnSpPr>
        <p:spPr>
          <a:xfrm flipV="1">
            <a:off x="377990" y="4730398"/>
            <a:ext cx="0" cy="2542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B2EC23FB-64C3-DAAE-DD05-BC805547FDD5}"/>
              </a:ext>
            </a:extLst>
          </p:cNvPr>
          <p:cNvSpPr txBox="1"/>
          <p:nvPr/>
        </p:nvSpPr>
        <p:spPr>
          <a:xfrm>
            <a:off x="3751816" y="3212214"/>
            <a:ext cx="987771" cy="12388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AKI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without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AKD 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(n=55)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75E2EB34-8197-30B9-482D-02D0FCE16082}"/>
              </a:ext>
            </a:extLst>
          </p:cNvPr>
          <p:cNvSpPr txBox="1"/>
          <p:nvPr/>
        </p:nvSpPr>
        <p:spPr>
          <a:xfrm>
            <a:off x="4932500" y="3222626"/>
            <a:ext cx="809837" cy="12388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AKD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with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AKI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ja-JP" sz="1800" dirty="0"/>
              <a:t>(n=33)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9F6A5094-8E38-A856-761E-C4E790765DCE}"/>
              </a:ext>
            </a:extLst>
          </p:cNvPr>
          <p:cNvSpPr txBox="1"/>
          <p:nvPr/>
        </p:nvSpPr>
        <p:spPr>
          <a:xfrm>
            <a:off x="5904712" y="3219413"/>
            <a:ext cx="96212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1800" dirty="0"/>
              <a:t>AKD</a:t>
            </a:r>
          </a:p>
          <a:p>
            <a:pPr algn="ctr"/>
            <a:r>
              <a:rPr lang="en-US" altLang="ja-JP" sz="1800" dirty="0"/>
              <a:t>Without</a:t>
            </a:r>
          </a:p>
          <a:p>
            <a:pPr algn="ctr"/>
            <a:r>
              <a:rPr lang="en-US" altLang="ja-JP" sz="1800" dirty="0"/>
              <a:t>AKI</a:t>
            </a:r>
          </a:p>
          <a:p>
            <a:pPr algn="ctr"/>
            <a:r>
              <a:rPr lang="en-US" altLang="ja-JP" sz="1800" dirty="0"/>
              <a:t>(n=8)</a:t>
            </a:r>
          </a:p>
        </p:txBody>
      </p: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C6D9A921-C1D8-E929-2EBF-EFF807B89BE8}"/>
              </a:ext>
            </a:extLst>
          </p:cNvPr>
          <p:cNvCxnSpPr>
            <a:cxnSpLocks/>
          </p:cNvCxnSpPr>
          <p:nvPr/>
        </p:nvCxnSpPr>
        <p:spPr>
          <a:xfrm>
            <a:off x="4245701" y="2736649"/>
            <a:ext cx="214007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5CB7EA83-3F2F-7A7D-2035-B5A7E6EB5CCF}"/>
              </a:ext>
            </a:extLst>
          </p:cNvPr>
          <p:cNvCxnSpPr>
            <a:cxnSpLocks/>
            <a:endCxn id="76" idx="0"/>
          </p:cNvCxnSpPr>
          <p:nvPr/>
        </p:nvCxnSpPr>
        <p:spPr>
          <a:xfrm>
            <a:off x="5337418" y="2408323"/>
            <a:ext cx="1" cy="8143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B1586E55-4128-27AB-4397-F8ECCA550FBD}"/>
              </a:ext>
            </a:extLst>
          </p:cNvPr>
          <p:cNvCxnSpPr>
            <a:cxnSpLocks/>
          </p:cNvCxnSpPr>
          <p:nvPr/>
        </p:nvCxnSpPr>
        <p:spPr>
          <a:xfrm flipH="1">
            <a:off x="4245702" y="2728117"/>
            <a:ext cx="3414" cy="47174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264F718E-F0BB-781B-BAB2-AF338C4C35E5}"/>
              </a:ext>
            </a:extLst>
          </p:cNvPr>
          <p:cNvCxnSpPr>
            <a:cxnSpLocks/>
          </p:cNvCxnSpPr>
          <p:nvPr/>
        </p:nvCxnSpPr>
        <p:spPr>
          <a:xfrm flipH="1">
            <a:off x="6375095" y="2719558"/>
            <a:ext cx="3414" cy="47174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5B58F74B-9CEB-6573-AD9F-0CADF1223EEC}"/>
              </a:ext>
            </a:extLst>
          </p:cNvPr>
          <p:cNvSpPr txBox="1"/>
          <p:nvPr/>
        </p:nvSpPr>
        <p:spPr>
          <a:xfrm>
            <a:off x="3597910" y="4879019"/>
            <a:ext cx="36100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AKI, Acute kidney injury</a:t>
            </a:r>
          </a:p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AKD, </a:t>
            </a:r>
            <a:r>
              <a:rPr lang="en-GB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Acute kidney diseases </a:t>
            </a:r>
            <a:r>
              <a:rPr lang="en-GB" altLang="ja-JP" sz="1400" kern="100" dirty="0"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and disorders</a:t>
            </a:r>
            <a:r>
              <a:rPr lang="en-GB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</a:p>
          <a:p>
            <a:r>
              <a:rPr kumimoji="1" lang="en-GB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BSI, </a:t>
            </a:r>
            <a:r>
              <a:rPr lang="en-GB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bloodstream infection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D637F353-97D0-C842-5A84-727A8DB2402B}"/>
              </a:ext>
            </a:extLst>
          </p:cNvPr>
          <p:cNvSpPr txBox="1"/>
          <p:nvPr/>
        </p:nvSpPr>
        <p:spPr>
          <a:xfrm>
            <a:off x="8572497" y="3866248"/>
            <a:ext cx="3544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" altLang="ja-JP" sz="1400" dirty="0"/>
              <a:t>Predictor were assessed by logistic regression</a:t>
            </a:r>
            <a:endParaRPr lang="en" altLang="ja-JP" sz="1400" dirty="0">
              <a:latin typeface="CaeciliaLTPro-75Bold"/>
              <a:cs typeface="CaeciliaLTPro-75Bold"/>
            </a:endParaRPr>
          </a:p>
        </p:txBody>
      </p:sp>
    </p:spTree>
    <p:extLst>
      <p:ext uri="{BB962C8B-B14F-4D97-AF65-F5344CB8AC3E}">
        <p14:creationId xmlns:p14="http://schemas.microsoft.com/office/powerpoint/2010/main" val="367063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3530</TotalTime>
  <Words>230</Words>
  <Application>Microsoft Macintosh PowerPoint</Application>
  <PresentationFormat>ワイド画面</PresentationFormat>
  <Paragraphs>44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CaeciliaLTPro-75Bold</vt:lpstr>
      <vt:lpstr>Arial</vt:lpstr>
      <vt:lpstr>Calibri</vt:lpstr>
      <vt:lpstr>Calibri Light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健太朗 西</cp:lastModifiedBy>
  <cp:revision>91</cp:revision>
  <dcterms:created xsi:type="dcterms:W3CDTF">2019-06-13T12:30:18Z</dcterms:created>
  <dcterms:modified xsi:type="dcterms:W3CDTF">2026-04-06T06:52:36Z</dcterms:modified>
</cp:coreProperties>
</file>