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65AA00"/>
    <a:srgbClr val="0092F7"/>
    <a:srgbClr val="AA0065"/>
    <a:srgbClr val="960059"/>
    <a:srgbClr val="860050"/>
    <a:srgbClr val="DA0082"/>
    <a:srgbClr val="920057"/>
    <a:srgbClr val="8A005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41" autoAdjust="0"/>
    <p:restoredTop sz="94691"/>
  </p:normalViewPr>
  <p:slideViewPr>
    <p:cSldViewPr snapToGrid="0">
      <p:cViewPr>
        <p:scale>
          <a:sx n="108" d="100"/>
          <a:sy n="108" d="100"/>
        </p:scale>
        <p:origin x="48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35327-FC13-A34A-95AC-927ACEF18DC5}" type="datetimeFigureOut">
              <a:rPr lang="pt-PT" smtClean="0"/>
              <a:t>27/03/26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DF30A9-85D5-634F-BAF7-1D16B7CC388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13065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DF30A9-85D5-634F-BAF7-1D16B7CC388A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3636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-217716" y="-43303"/>
            <a:ext cx="10602687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400" b="1" dirty="0">
                <a:solidFill>
                  <a:schemeClr val="bg1"/>
                </a:solidFill>
              </a:rPr>
              <a:t>Acute Kidney Injury in Neonates with Hypoxic–Ischemic Encephalopathy Treated with Therapeutic Hypothermia: Impact of Diagnostic Criteria and Clinical Predictors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35202" y="1030640"/>
            <a:ext cx="121056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To evaluate the incidence, clinical predictors, and diagnostic agreement of acute kidney injury (AKI) in neonates with hypoxic-ischemic encephalopathy (HIE) undergoing therapeutic hypothermia (TH).</a:t>
            </a:r>
            <a:br>
              <a:rPr lang="en-GB" dirty="0">
                <a:solidFill>
                  <a:schemeClr val="bg1"/>
                </a:solidFill>
              </a:rPr>
            </a:br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[Briefly describe what your study set out to investigate]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Santos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686377"/>
            <a:ext cx="737035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GB" sz="1600" dirty="0">
                <a:solidFill>
                  <a:schemeClr val="bg1"/>
                </a:solidFill>
              </a:rPr>
              <a:t>AKI is a frequent complication in neonates with HIE undergoing TH, although its incidence and associated factors vary according to the diagnostic criteria applied. The weak agreement between </a:t>
            </a:r>
            <a:r>
              <a:rPr lang="en-GB" sz="1600" dirty="0" err="1">
                <a:solidFill>
                  <a:schemeClr val="bg1"/>
                </a:solidFill>
              </a:rPr>
              <a:t>nKDIGO</a:t>
            </a:r>
            <a:r>
              <a:rPr lang="en-GB" sz="1600" dirty="0">
                <a:solidFill>
                  <a:schemeClr val="bg1"/>
                </a:solidFill>
              </a:rPr>
              <a:t> and Gupta suggests that these classifications may capture different patterns of renal dysfunction. </a:t>
            </a:r>
          </a:p>
          <a:p>
            <a:pPr>
              <a:spcAft>
                <a:spcPts val="600"/>
              </a:spcAft>
            </a:pPr>
            <a:endParaRPr lang="en-GB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</a:pPr>
            <a:endParaRPr lang="en-GB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Freeform: Shape 46">
            <a:extLst>
              <a:ext uri="{FF2B5EF4-FFF2-40B4-BE49-F238E27FC236}">
                <a16:creationId xmlns:a16="http://schemas.microsoft.com/office/drawing/2014/main" id="{6ABAC808-A3ED-E8CD-A14F-E37EC1C00C84}"/>
              </a:ext>
            </a:extLst>
          </p:cNvPr>
          <p:cNvSpPr/>
          <p:nvPr/>
        </p:nvSpPr>
        <p:spPr>
          <a:xfrm>
            <a:off x="1256619" y="3159630"/>
            <a:ext cx="338233" cy="719740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Freeform: Shape 46">
            <a:extLst>
              <a:ext uri="{FF2B5EF4-FFF2-40B4-BE49-F238E27FC236}">
                <a16:creationId xmlns:a16="http://schemas.microsoft.com/office/drawing/2014/main" id="{7486D884-FFD0-6272-8605-8013FD60AF49}"/>
              </a:ext>
            </a:extLst>
          </p:cNvPr>
          <p:cNvSpPr/>
          <p:nvPr/>
        </p:nvSpPr>
        <p:spPr>
          <a:xfrm>
            <a:off x="1004240" y="3140261"/>
            <a:ext cx="338233" cy="704212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46">
            <a:extLst>
              <a:ext uri="{FF2B5EF4-FFF2-40B4-BE49-F238E27FC236}">
                <a16:creationId xmlns:a16="http://schemas.microsoft.com/office/drawing/2014/main" id="{FC7F9D77-DFAC-7F08-B5E6-AFB353D97164}"/>
              </a:ext>
            </a:extLst>
          </p:cNvPr>
          <p:cNvSpPr/>
          <p:nvPr/>
        </p:nvSpPr>
        <p:spPr>
          <a:xfrm>
            <a:off x="1292465" y="3340175"/>
            <a:ext cx="338233" cy="69002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6">
            <a:extLst>
              <a:ext uri="{FF2B5EF4-FFF2-40B4-BE49-F238E27FC236}">
                <a16:creationId xmlns:a16="http://schemas.microsoft.com/office/drawing/2014/main" id="{19FF84AD-8746-32D9-4EC2-7074D7101FD6}"/>
              </a:ext>
            </a:extLst>
          </p:cNvPr>
          <p:cNvSpPr/>
          <p:nvPr/>
        </p:nvSpPr>
        <p:spPr>
          <a:xfrm>
            <a:off x="1085312" y="3315588"/>
            <a:ext cx="338233" cy="704212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TextBox 32">
            <a:extLst>
              <a:ext uri="{FF2B5EF4-FFF2-40B4-BE49-F238E27FC236}">
                <a16:creationId xmlns:a16="http://schemas.microsoft.com/office/drawing/2014/main" id="{CE616535-8785-7291-0A87-8BC1227DE603}"/>
              </a:ext>
            </a:extLst>
          </p:cNvPr>
          <p:cNvSpPr txBox="1"/>
          <p:nvPr/>
        </p:nvSpPr>
        <p:spPr>
          <a:xfrm>
            <a:off x="278322" y="4182389"/>
            <a:ext cx="2128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296DC0"/>
                </a:solidFill>
              </a:rPr>
              <a:t>79 neonates with HIE undergoing TH</a:t>
            </a:r>
          </a:p>
        </p:txBody>
      </p:sp>
      <p:sp>
        <p:nvSpPr>
          <p:cNvPr id="8" name="TextBox 21">
            <a:extLst>
              <a:ext uri="{FF2B5EF4-FFF2-40B4-BE49-F238E27FC236}">
                <a16:creationId xmlns:a16="http://schemas.microsoft.com/office/drawing/2014/main" id="{71A16D4A-C476-69AB-D50A-D60C15220926}"/>
              </a:ext>
            </a:extLst>
          </p:cNvPr>
          <p:cNvSpPr txBox="1"/>
          <p:nvPr/>
        </p:nvSpPr>
        <p:spPr>
          <a:xfrm>
            <a:off x="173448" y="2290216"/>
            <a:ext cx="2338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00437A"/>
                </a:solidFill>
              </a:rPr>
              <a:t>Retrospective Monocentric cohort 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DDD8B7D-87D4-5588-7C62-1027A517DCC1}"/>
              </a:ext>
            </a:extLst>
          </p:cNvPr>
          <p:cNvSpPr>
            <a:spLocks noChangeAspect="1"/>
          </p:cNvSpPr>
          <p:nvPr/>
        </p:nvSpPr>
        <p:spPr>
          <a:xfrm>
            <a:off x="2997367" y="3270204"/>
            <a:ext cx="2772000" cy="622800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Neonatal AKI predictors</a:t>
            </a: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FB265F60-DAE2-0BD9-3051-EDB907A01605}"/>
              </a:ext>
            </a:extLst>
          </p:cNvPr>
          <p:cNvSpPr>
            <a:spLocks noChangeAspect="1"/>
          </p:cNvSpPr>
          <p:nvPr/>
        </p:nvSpPr>
        <p:spPr>
          <a:xfrm>
            <a:off x="2972935" y="2639959"/>
            <a:ext cx="2820857" cy="622800"/>
          </a:xfrm>
          <a:prstGeom prst="rect">
            <a:avLst/>
          </a:prstGeom>
          <a:solidFill>
            <a:srgbClr val="296DC0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Neonatal AKI incidence </a:t>
            </a:r>
          </a:p>
        </p:txBody>
      </p:sp>
      <p:sp>
        <p:nvSpPr>
          <p:cNvPr id="11" name="Rectangle 55">
            <a:extLst>
              <a:ext uri="{FF2B5EF4-FFF2-40B4-BE49-F238E27FC236}">
                <a16:creationId xmlns:a16="http://schemas.microsoft.com/office/drawing/2014/main" id="{83A5F1F6-B615-6D83-DC66-5C3FEBB19663}"/>
              </a:ext>
            </a:extLst>
          </p:cNvPr>
          <p:cNvSpPr>
            <a:spLocks noChangeAspect="1"/>
          </p:cNvSpPr>
          <p:nvPr/>
        </p:nvSpPr>
        <p:spPr>
          <a:xfrm>
            <a:off x="2977342" y="3910833"/>
            <a:ext cx="2816450" cy="622800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Neonatal AKI outcomes</a:t>
            </a:r>
          </a:p>
        </p:txBody>
      </p:sp>
      <p:sp>
        <p:nvSpPr>
          <p:cNvPr id="14" name="TextBox 20">
            <a:extLst>
              <a:ext uri="{FF2B5EF4-FFF2-40B4-BE49-F238E27FC236}">
                <a16:creationId xmlns:a16="http://schemas.microsoft.com/office/drawing/2014/main" id="{8C3C526D-E254-685F-E62E-2DFDF19E90B7}"/>
              </a:ext>
            </a:extLst>
          </p:cNvPr>
          <p:cNvSpPr txBox="1"/>
          <p:nvPr/>
        </p:nvSpPr>
        <p:spPr>
          <a:xfrm>
            <a:off x="2487696" y="2230969"/>
            <a:ext cx="379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err="1">
                <a:solidFill>
                  <a:srgbClr val="00437A"/>
                </a:solidFill>
              </a:rPr>
              <a:t>nKDIGO</a:t>
            </a:r>
            <a:r>
              <a:rPr lang="en-GB" sz="2000" b="1" dirty="0">
                <a:solidFill>
                  <a:srgbClr val="00437A"/>
                </a:solidFill>
              </a:rPr>
              <a:t> vs Gupta criteria</a:t>
            </a:r>
          </a:p>
        </p:txBody>
      </p:sp>
      <p:cxnSp>
        <p:nvCxnSpPr>
          <p:cNvPr id="15" name="Straight Arrow Connector 13">
            <a:extLst>
              <a:ext uri="{FF2B5EF4-FFF2-40B4-BE49-F238E27FC236}">
                <a16:creationId xmlns:a16="http://schemas.microsoft.com/office/drawing/2014/main" id="{E0BCAC00-0501-D370-83C5-E9F1141CBE55}"/>
              </a:ext>
            </a:extLst>
          </p:cNvPr>
          <p:cNvCxnSpPr>
            <a:cxnSpLocks/>
          </p:cNvCxnSpPr>
          <p:nvPr/>
        </p:nvCxnSpPr>
        <p:spPr>
          <a:xfrm>
            <a:off x="1826246" y="3583830"/>
            <a:ext cx="1000081" cy="0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9">
            <a:extLst>
              <a:ext uri="{FF2B5EF4-FFF2-40B4-BE49-F238E27FC236}">
                <a16:creationId xmlns:a16="http://schemas.microsoft.com/office/drawing/2014/main" id="{53188D62-8509-70A0-BEF0-B9C351781902}"/>
              </a:ext>
            </a:extLst>
          </p:cNvPr>
          <p:cNvCxnSpPr>
            <a:cxnSpLocks/>
          </p:cNvCxnSpPr>
          <p:nvPr/>
        </p:nvCxnSpPr>
        <p:spPr>
          <a:xfrm>
            <a:off x="5852810" y="3569401"/>
            <a:ext cx="567116" cy="0"/>
          </a:xfrm>
          <a:prstGeom prst="straightConnector1">
            <a:avLst/>
          </a:prstGeom>
          <a:ln w="31750">
            <a:solidFill>
              <a:srgbClr val="65AA0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44">
            <a:extLst>
              <a:ext uri="{FF2B5EF4-FFF2-40B4-BE49-F238E27FC236}">
                <a16:creationId xmlns:a16="http://schemas.microsoft.com/office/drawing/2014/main" id="{5B72E71E-E2E8-63B5-24AB-F39C005E9E6B}"/>
              </a:ext>
            </a:extLst>
          </p:cNvPr>
          <p:cNvCxnSpPr>
            <a:cxnSpLocks/>
          </p:cNvCxnSpPr>
          <p:nvPr/>
        </p:nvCxnSpPr>
        <p:spPr>
          <a:xfrm flipV="1">
            <a:off x="5871795" y="2282140"/>
            <a:ext cx="547653" cy="710213"/>
          </a:xfrm>
          <a:prstGeom prst="straightConnector1">
            <a:avLst/>
          </a:prstGeom>
          <a:ln w="31750">
            <a:solidFill>
              <a:srgbClr val="296DC0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57">
            <a:extLst>
              <a:ext uri="{FF2B5EF4-FFF2-40B4-BE49-F238E27FC236}">
                <a16:creationId xmlns:a16="http://schemas.microsoft.com/office/drawing/2014/main" id="{6599D80E-3F85-260A-9CC2-A9B5EC45F6BD}"/>
              </a:ext>
            </a:extLst>
          </p:cNvPr>
          <p:cNvCxnSpPr>
            <a:cxnSpLocks/>
          </p:cNvCxnSpPr>
          <p:nvPr/>
        </p:nvCxnSpPr>
        <p:spPr>
          <a:xfrm>
            <a:off x="5852810" y="4196426"/>
            <a:ext cx="567116" cy="775500"/>
          </a:xfrm>
          <a:prstGeom prst="straightConnector1">
            <a:avLst/>
          </a:prstGeom>
          <a:ln w="31750">
            <a:solidFill>
              <a:srgbClr val="AA0065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48">
            <a:extLst>
              <a:ext uri="{FF2B5EF4-FFF2-40B4-BE49-F238E27FC236}">
                <a16:creationId xmlns:a16="http://schemas.microsoft.com/office/drawing/2014/main" id="{A92E8CB7-CA59-ECB5-5BF8-B5B04C2B17DD}"/>
              </a:ext>
            </a:extLst>
          </p:cNvPr>
          <p:cNvSpPr/>
          <p:nvPr/>
        </p:nvSpPr>
        <p:spPr>
          <a:xfrm>
            <a:off x="6552973" y="1862220"/>
            <a:ext cx="2228025" cy="737498"/>
          </a:xfrm>
          <a:prstGeom prst="rect">
            <a:avLst/>
          </a:prstGeom>
          <a:noFill/>
          <a:ln w="41275">
            <a:solidFill>
              <a:srgbClr val="296DC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>
                <a:solidFill>
                  <a:srgbClr val="296DC0"/>
                </a:solidFill>
              </a:rPr>
              <a:t>47% vs. 33%</a:t>
            </a:r>
          </a:p>
          <a:p>
            <a:pPr algn="ctr"/>
            <a:r>
              <a:rPr lang="en-GB" sz="1700" dirty="0">
                <a:solidFill>
                  <a:srgbClr val="296DC0"/>
                </a:solidFill>
              </a:rPr>
              <a:t>Discordance in 34%</a:t>
            </a:r>
          </a:p>
        </p:txBody>
      </p:sp>
      <p:sp>
        <p:nvSpPr>
          <p:cNvPr id="31" name="Rectangle 58">
            <a:extLst>
              <a:ext uri="{FF2B5EF4-FFF2-40B4-BE49-F238E27FC236}">
                <a16:creationId xmlns:a16="http://schemas.microsoft.com/office/drawing/2014/main" id="{4C34AAB3-C1AF-D582-7B8F-38A939D8C73E}"/>
              </a:ext>
            </a:extLst>
          </p:cNvPr>
          <p:cNvSpPr/>
          <p:nvPr/>
        </p:nvSpPr>
        <p:spPr>
          <a:xfrm>
            <a:off x="6552973" y="4722672"/>
            <a:ext cx="2254924" cy="827440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dirty="0">
                <a:solidFill>
                  <a:srgbClr val="AA0065"/>
                </a:solidFill>
              </a:rPr>
              <a:t>Gupta-defined AKI needed prolonged mechanical ventilation </a:t>
            </a:r>
          </a:p>
        </p:txBody>
      </p:sp>
      <p:sp>
        <p:nvSpPr>
          <p:cNvPr id="32" name="Rectangle 39">
            <a:extLst>
              <a:ext uri="{FF2B5EF4-FFF2-40B4-BE49-F238E27FC236}">
                <a16:creationId xmlns:a16="http://schemas.microsoft.com/office/drawing/2014/main" id="{373D0AB0-C07B-A303-271D-56E95D590F5E}"/>
              </a:ext>
            </a:extLst>
          </p:cNvPr>
          <p:cNvSpPr/>
          <p:nvPr/>
        </p:nvSpPr>
        <p:spPr>
          <a:xfrm>
            <a:off x="6552974" y="2877950"/>
            <a:ext cx="2254924" cy="1604904"/>
          </a:xfrm>
          <a:prstGeom prst="rect">
            <a:avLst/>
          </a:prstGeom>
          <a:noFill/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700" b="1" u="sng" dirty="0" err="1">
                <a:solidFill>
                  <a:srgbClr val="65AA00"/>
                </a:solidFill>
              </a:rPr>
              <a:t>nKDIGO</a:t>
            </a:r>
            <a:r>
              <a:rPr lang="en-GB" sz="1700" b="1" u="sng" dirty="0">
                <a:solidFill>
                  <a:srgbClr val="65AA00"/>
                </a:solidFill>
              </a:rPr>
              <a:t>-defined AKI: </a:t>
            </a:r>
            <a:r>
              <a:rPr lang="en-GB" sz="1700" dirty="0">
                <a:solidFill>
                  <a:srgbClr val="65AA00"/>
                </a:solidFill>
              </a:rPr>
              <a:t>Initial lactate</a:t>
            </a:r>
          </a:p>
          <a:p>
            <a:pPr algn="ctr"/>
            <a:r>
              <a:rPr lang="en-GB" sz="1700" b="1" u="sng" dirty="0">
                <a:solidFill>
                  <a:srgbClr val="65AA00"/>
                </a:solidFill>
              </a:rPr>
              <a:t>Gupta-defined AKI: </a:t>
            </a:r>
            <a:r>
              <a:rPr lang="en-GB" sz="1700" dirty="0">
                <a:solidFill>
                  <a:srgbClr val="65AA00"/>
                </a:solidFill>
              </a:rPr>
              <a:t>initial Thompson score, hyponatremia and </a:t>
            </a:r>
            <a:r>
              <a:rPr lang="en-GB" sz="1700" dirty="0" err="1">
                <a:solidFill>
                  <a:srgbClr val="65AA00"/>
                </a:solidFill>
              </a:rPr>
              <a:t>trombocytopenia</a:t>
            </a:r>
            <a:endParaRPr lang="en-GB" sz="1700" dirty="0">
              <a:solidFill>
                <a:srgbClr val="65AA00"/>
              </a:solidFill>
            </a:endParaRPr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A4096E15-DD61-B95C-9D57-EFA39C7A6CBF}"/>
              </a:ext>
            </a:extLst>
          </p:cNvPr>
          <p:cNvGrpSpPr/>
          <p:nvPr/>
        </p:nvGrpSpPr>
        <p:grpSpPr>
          <a:xfrm>
            <a:off x="9082589" y="1731046"/>
            <a:ext cx="2851504" cy="1573866"/>
            <a:chOff x="0" y="0"/>
            <a:chExt cx="5477536" cy="3187700"/>
          </a:xfrm>
        </p:grpSpPr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id="{2D80A977-E5BC-3F4E-D5ED-3F492CCC18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410200" cy="3187700"/>
            </a:xfrm>
            <a:prstGeom prst="rect">
              <a:avLst/>
            </a:prstGeom>
          </p:spPr>
        </p:pic>
        <p:sp>
          <p:nvSpPr>
            <p:cNvPr id="39" name="Caixa de texto 2">
              <a:extLst>
                <a:ext uri="{FF2B5EF4-FFF2-40B4-BE49-F238E27FC236}">
                  <a16:creationId xmlns:a16="http://schemas.microsoft.com/office/drawing/2014/main" id="{022F36F2-7780-4768-D67F-C0727C71FDC5}"/>
                </a:ext>
              </a:extLst>
            </p:cNvPr>
            <p:cNvSpPr txBox="1"/>
            <p:nvPr/>
          </p:nvSpPr>
          <p:spPr>
            <a:xfrm>
              <a:off x="3947747" y="712175"/>
              <a:ext cx="1529789" cy="993754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schemeClr val="tx1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None/>
              </a:pPr>
              <a:r>
                <a:rPr lang="pt-PT" sz="1050" b="1" kern="100" dirty="0" err="1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nKDIGO</a:t>
              </a:r>
              <a:endParaRPr lang="pt-PT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pPr algn="ctr">
                <a:buNone/>
              </a:pPr>
              <a:r>
                <a:rPr lang="pt-PT" sz="1050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AUC 0.84</a:t>
              </a:r>
              <a:endParaRPr lang="pt-PT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3003293E-4C1E-8F0E-A609-4A95E62AD775}"/>
              </a:ext>
            </a:extLst>
          </p:cNvPr>
          <p:cNvGrpSpPr/>
          <p:nvPr/>
        </p:nvGrpSpPr>
        <p:grpSpPr>
          <a:xfrm>
            <a:off x="9053881" y="4080367"/>
            <a:ext cx="2923892" cy="1592231"/>
            <a:chOff x="0" y="0"/>
            <a:chExt cx="5616588" cy="3187700"/>
          </a:xfrm>
        </p:grpSpPr>
        <p:pic>
          <p:nvPicPr>
            <p:cNvPr id="36" name="Imagem 35">
              <a:extLst>
                <a:ext uri="{FF2B5EF4-FFF2-40B4-BE49-F238E27FC236}">
                  <a16:creationId xmlns:a16="http://schemas.microsoft.com/office/drawing/2014/main" id="{42B4EC6E-CFEE-6205-7637-416937DDEB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410200" cy="3187700"/>
            </a:xfrm>
            <a:prstGeom prst="rect">
              <a:avLst/>
            </a:prstGeom>
          </p:spPr>
        </p:pic>
        <p:sp>
          <p:nvSpPr>
            <p:cNvPr id="37" name="Caixa de texto 2">
              <a:extLst>
                <a:ext uri="{FF2B5EF4-FFF2-40B4-BE49-F238E27FC236}">
                  <a16:creationId xmlns:a16="http://schemas.microsoft.com/office/drawing/2014/main" id="{BA28C0C3-54F3-CF56-C738-19CF97063CCE}"/>
                </a:ext>
              </a:extLst>
            </p:cNvPr>
            <p:cNvSpPr txBox="1"/>
            <p:nvPr/>
          </p:nvSpPr>
          <p:spPr>
            <a:xfrm>
              <a:off x="3947747" y="720967"/>
              <a:ext cx="1668841" cy="1104606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schemeClr val="tx1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buNone/>
              </a:pPr>
              <a:r>
                <a:rPr lang="pt-PT" sz="1050" b="1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Gupta</a:t>
              </a:r>
              <a:endParaRPr lang="pt-PT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pPr algn="ctr">
                <a:buNone/>
              </a:pPr>
              <a:r>
                <a:rPr lang="pt-PT" sz="1050" kern="100" dirty="0">
                  <a:effectLst/>
                  <a:ea typeface="Aptos" panose="020B0004020202020204" pitchFamily="34" charset="0"/>
                  <a:cs typeface="Times New Roman" panose="02020603050405020304" pitchFamily="18" charset="0"/>
                </a:rPr>
                <a:t>AUC 0.90</a:t>
              </a:r>
              <a:endParaRPr lang="pt-PT" sz="1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0" name="Rectangle 3">
            <a:extLst>
              <a:ext uri="{FF2B5EF4-FFF2-40B4-BE49-F238E27FC236}">
                <a16:creationId xmlns:a16="http://schemas.microsoft.com/office/drawing/2014/main" id="{A574B136-F63A-3B03-D743-33129DB1BA42}"/>
              </a:ext>
            </a:extLst>
          </p:cNvPr>
          <p:cNvSpPr/>
          <p:nvPr/>
        </p:nvSpPr>
        <p:spPr>
          <a:xfrm>
            <a:off x="9403925" y="3380862"/>
            <a:ext cx="2573848" cy="660007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/>
              <a:t>Gupta-defined AKI model discrimination &gt; </a:t>
            </a:r>
            <a:r>
              <a:rPr lang="en-GB" sz="1400" dirty="0" err="1"/>
              <a:t>nKDIGO</a:t>
            </a:r>
            <a:r>
              <a:rPr lang="en-GB" sz="1400" dirty="0"/>
              <a:t>-defined AKI model discrimination</a:t>
            </a:r>
          </a:p>
        </p:txBody>
      </p:sp>
      <p:sp>
        <p:nvSpPr>
          <p:cNvPr id="44" name="Up Arrow 11">
            <a:extLst>
              <a:ext uri="{FF2B5EF4-FFF2-40B4-BE49-F238E27FC236}">
                <a16:creationId xmlns:a16="http://schemas.microsoft.com/office/drawing/2014/main" id="{D6A11134-94C2-5C5A-4E23-151620F445BA}"/>
              </a:ext>
            </a:extLst>
          </p:cNvPr>
          <p:cNvSpPr/>
          <p:nvPr/>
        </p:nvSpPr>
        <p:spPr>
          <a:xfrm rot="5400000">
            <a:off x="8921978" y="3433022"/>
            <a:ext cx="301374" cy="476776"/>
          </a:xfrm>
          <a:prstGeom prst="upArrow">
            <a:avLst>
              <a:gd name="adj1" fmla="val 0"/>
              <a:gd name="adj2" fmla="val 108703"/>
            </a:avLst>
          </a:prstGeom>
          <a:solidFill>
            <a:srgbClr val="0043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96891315-119C-B769-4E25-352A7DB46798}"/>
              </a:ext>
            </a:extLst>
          </p:cNvPr>
          <p:cNvSpPr txBox="1"/>
          <p:nvPr/>
        </p:nvSpPr>
        <p:spPr>
          <a:xfrm>
            <a:off x="8419605" y="516576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4242</TotalTime>
  <Words>189</Words>
  <Application>Microsoft Macintosh PowerPoint</Application>
  <PresentationFormat>Ecrã Panorâmico</PresentationFormat>
  <Paragraphs>23</Paragraphs>
  <Slides>1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Office Theme</vt:lpstr>
      <vt:lpstr>Apresentação do PowerPoint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Ana Catarina Lopes dos Santos</cp:lastModifiedBy>
  <cp:revision>74</cp:revision>
  <dcterms:created xsi:type="dcterms:W3CDTF">2019-06-13T12:30:18Z</dcterms:created>
  <dcterms:modified xsi:type="dcterms:W3CDTF">2026-03-27T19:33:02Z</dcterms:modified>
</cp:coreProperties>
</file>