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485"/>
  </p:normalViewPr>
  <p:slideViewPr>
    <p:cSldViewPr snapToGrid="0" snapToObjects="1">
      <p:cViewPr varScale="1">
        <p:scale>
          <a:sx n="103" d="100"/>
          <a:sy n="103" d="100"/>
        </p:scale>
        <p:origin x="8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36E3E6-4237-2843-8CFB-E68B054A5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6CE0E11-571B-514D-8BCB-EA70DFF7F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080D961-D22F-C448-AB2A-9574E49CF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63F53B-0B78-0245-9199-C9372D04F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3DB7BA-3624-A44E-AA95-C69A6B6E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342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C17220-BABA-0444-8A6B-197D48BF4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8949396-9EE8-714F-9F39-269C11EAA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B5931C-893A-3140-B763-359511A3B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322771-7150-774C-8B7D-A21BD6DE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E0B15C-25BC-F844-8E6D-7987AF8F0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207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C5E029C-4AFC-4A48-8181-6BE3608786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533D4A6-6B1F-1E44-80FB-F0A3D9118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63F68AA-5DCF-154C-B3FB-D5F6719B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7723D4-4F8F-0444-A6AD-F78FC6541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516E40-45FD-E74F-ABAC-4670A23E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1041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E1D3AF-A89E-664B-97F1-99E050B06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1E48F1-E27E-0F49-A63F-D24997E46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71499C-1B0D-244B-B8F6-E69189D61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5ADB00-5A8F-9847-A8C1-641176A69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C7190C-9F8F-9743-BC68-13F678801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7164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D622C8-C48B-1E4C-9C4B-79C54CCA7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91C0B2-8BAE-2548-8580-E8450BC4D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9B4CAA-8475-0C4F-9308-E7FF4FAC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31F884-429C-494D-98A3-FA1EEBD14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507D42-6693-264D-BA23-8064F547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463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C4ED9F-3BC9-984B-96D2-B41C96F3A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BB9D0C-7537-2F49-A681-7E51AED35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3542B9-B31F-644A-95BE-3C3747C945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037C567-69F1-8444-98A9-0D8B5FBD0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E8468A9-70E6-944B-ADF7-377B8752C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143FC41-6A28-C843-B311-5F0A7946E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558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D25CA6-7E0B-EB44-BBAF-FF2DCDF87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B56839C-ACCC-3645-9113-816758BEA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5BD0FE-E222-004D-8A83-71126398B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58E869F-C466-374F-B191-05533385C1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890EFC5-583F-3C48-98DB-247D12F28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EEF498B-AFB4-D64D-A6E2-AD7927E9E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8769161-306F-E748-9FF9-A05220E00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447CBFD-25A7-2D4B-9DF3-6CE8B7A4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881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90973F-4382-504C-B6DD-4E1FD55EF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8877C97-7871-1947-8D35-9FA83C981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C403123-AE87-674C-96A2-BD4A1A0F4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F349656-0F0F-684F-894F-01F28473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441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E7C0B2F-875D-5240-B30C-D8469FF9D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6015BCC-E2EE-3E43-9231-B345EF023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B8332CD-CAE9-B341-AA54-C1ECAE9E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208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A82872-D45A-9344-B22F-59ABE6923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35AFB2-6538-9740-BE29-466497DFC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D9ADE7A-4867-D34E-85B9-9A807E363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2340FA-9405-FE49-91A6-5A8EE523D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5E6C9E3-C119-8942-A165-9575755DA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6F431B4-EFBD-EF46-9080-045C90E6E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046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341DC2-895B-614F-B2D3-00BB43ED8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BC8FA1E-974F-8D49-83C2-34D60E14E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24F83A6-2DA8-1741-8C80-FAAFC6822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4DE53D0-6B93-DA4F-956B-DA16549E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E3852E-FF3B-FB41-B5C9-AB9F7988F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05679CB-DD12-D046-BCEE-A139DAF88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911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596E772-A54A-E047-AF4F-1B5675351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823E379-7B4F-9B49-A020-523CAC6C5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26E947A-BFF9-2642-93C6-FCE5DB897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5AE09-D685-314C-8330-CE8F74C0DCE4}" type="datetimeFigureOut">
              <a:rPr lang="it-IT" smtClean="0"/>
              <a:t>25/02/26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FE97CA-14F9-9C4A-B44B-280E5E322F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C0DDA67-A34A-6B48-B101-8DF2CFF9B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2897-3EFB-A44E-B74D-744085FC8D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520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71DEC8A-DD9F-404F-A7DF-94A53708D5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535908"/>
              </p:ext>
            </p:extLst>
          </p:nvPr>
        </p:nvGraphicFramePr>
        <p:xfrm>
          <a:off x="759793" y="2296675"/>
          <a:ext cx="7045737" cy="11633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13564">
                  <a:extLst>
                    <a:ext uri="{9D8B030D-6E8A-4147-A177-3AD203B41FA5}">
                      <a16:colId xmlns:a16="http://schemas.microsoft.com/office/drawing/2014/main" val="626826361"/>
                    </a:ext>
                  </a:extLst>
                </a:gridCol>
                <a:gridCol w="1603513">
                  <a:extLst>
                    <a:ext uri="{9D8B030D-6E8A-4147-A177-3AD203B41FA5}">
                      <a16:colId xmlns:a16="http://schemas.microsoft.com/office/drawing/2014/main" val="2615685986"/>
                    </a:ext>
                  </a:extLst>
                </a:gridCol>
                <a:gridCol w="2107095">
                  <a:extLst>
                    <a:ext uri="{9D8B030D-6E8A-4147-A177-3AD203B41FA5}">
                      <a16:colId xmlns:a16="http://schemas.microsoft.com/office/drawing/2014/main" val="1774137433"/>
                    </a:ext>
                  </a:extLst>
                </a:gridCol>
                <a:gridCol w="1921565">
                  <a:extLst>
                    <a:ext uri="{9D8B030D-6E8A-4147-A177-3AD203B41FA5}">
                      <a16:colId xmlns:a16="http://schemas.microsoft.com/office/drawing/2014/main" val="1513537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PROCEDURE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TIMING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MANAGEMENT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2631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RANU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POD1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Hepatic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bleeding</a:t>
                      </a:r>
                      <a:endParaRPr lang="it-IT" sz="10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(</a:t>
                      </a:r>
                      <a:r>
                        <a:rPr lang="it-IT" sz="1000" dirty="0" err="1"/>
                        <a:t>parenchymal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injury</a:t>
                      </a:r>
                      <a:r>
                        <a:rPr lang="it-IT" sz="1000" dirty="0"/>
                        <a:t> 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Surgical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revision</a:t>
                      </a:r>
                      <a:endParaRPr lang="it-IT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221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RAPN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POD3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Arteriovenous</a:t>
                      </a:r>
                      <a:r>
                        <a:rPr lang="it-IT" sz="1000" dirty="0"/>
                        <a:t> fistula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(</a:t>
                      </a:r>
                      <a:r>
                        <a:rPr lang="it-IT" sz="1000" dirty="0" err="1"/>
                        <a:t>resection</a:t>
                      </a:r>
                      <a:r>
                        <a:rPr lang="it-IT" sz="1000" dirty="0"/>
                        <a:t> bed)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err="1"/>
                        <a:t>Endovascular</a:t>
                      </a:r>
                      <a:r>
                        <a:rPr lang="it-IT" sz="1000" dirty="0"/>
                        <a:t> </a:t>
                      </a:r>
                      <a:r>
                        <a:rPr lang="it-IT" sz="1000" dirty="0" err="1"/>
                        <a:t>embolization</a:t>
                      </a:r>
                      <a:r>
                        <a:rPr lang="it-IT" sz="1000" dirty="0"/>
                        <a:t>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601959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2DCA829D-4CF7-0340-83F9-EC1168F1269C}"/>
              </a:ext>
            </a:extLst>
          </p:cNvPr>
          <p:cNvSpPr txBox="1"/>
          <p:nvPr/>
        </p:nvSpPr>
        <p:spPr>
          <a:xfrm>
            <a:off x="759793" y="861391"/>
            <a:ext cx="9214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u="sng" dirty="0" err="1"/>
              <a:t>Table</a:t>
            </a:r>
            <a:r>
              <a:rPr lang="it-IT" u="sng" dirty="0"/>
              <a:t> 3. Case-</a:t>
            </a:r>
            <a:r>
              <a:rPr lang="it-IT" u="sng" dirty="0" err="1"/>
              <a:t>level</a:t>
            </a:r>
            <a:r>
              <a:rPr lang="it-IT" u="sng" dirty="0"/>
              <a:t> </a:t>
            </a:r>
            <a:r>
              <a:rPr lang="it-IT" u="sng" dirty="0" err="1"/>
              <a:t>details</a:t>
            </a:r>
            <a:r>
              <a:rPr lang="it-IT" u="sng" dirty="0"/>
              <a:t> of 30-day major </a:t>
            </a:r>
            <a:r>
              <a:rPr lang="it-IT" u="sng" dirty="0" err="1"/>
              <a:t>complications</a:t>
            </a:r>
            <a:r>
              <a:rPr lang="it-IT" u="sng" dirty="0"/>
              <a:t> (</a:t>
            </a:r>
            <a:r>
              <a:rPr lang="it-IT" u="sng" dirty="0" err="1"/>
              <a:t>Clavien</a:t>
            </a:r>
            <a:r>
              <a:rPr lang="it-IT" u="sng" dirty="0"/>
              <a:t>–Dindo III) and management.</a:t>
            </a:r>
            <a:endParaRPr lang="it-IT" u="sng" dirty="0">
              <a:solidFill>
                <a:srgbClr val="C00000"/>
              </a:solidFill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07C500F-C95D-4F44-B170-194F793EC6EC}"/>
              </a:ext>
            </a:extLst>
          </p:cNvPr>
          <p:cNvSpPr txBox="1"/>
          <p:nvPr/>
        </p:nvSpPr>
        <p:spPr>
          <a:xfrm>
            <a:off x="759793" y="4525947"/>
            <a:ext cx="671620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100">
                <a:solidFill>
                  <a:srgbClr val="404040"/>
                </a:solidFill>
              </a:defRPr>
            </a:pPr>
            <a:r>
              <a:rPr sz="1000" dirty="0"/>
              <a:t>Abbreviations: RAPN, robot-assisted partial nephrectomy; RANU, robot-assisted nephroureterectomy</a:t>
            </a:r>
            <a:r>
              <a:rPr lang="it-IT" sz="1000" dirty="0"/>
              <a:t>; POD, </a:t>
            </a:r>
            <a:r>
              <a:rPr lang="it-IT" sz="1000" dirty="0" err="1"/>
              <a:t>postoperative</a:t>
            </a:r>
            <a:r>
              <a:rPr lang="it-IT" sz="1000" dirty="0"/>
              <a:t> </a:t>
            </a:r>
            <a:r>
              <a:rPr lang="it-IT" sz="1000" dirty="0" err="1"/>
              <a:t>day</a:t>
            </a:r>
            <a:r>
              <a:rPr lang="it-IT" sz="1000" dirty="0"/>
              <a:t>.</a:t>
            </a:r>
            <a:endParaRPr sz="1000" dirty="0"/>
          </a:p>
        </p:txBody>
      </p:sp>
    </p:spTree>
    <p:extLst>
      <p:ext uri="{BB962C8B-B14F-4D97-AF65-F5344CB8AC3E}">
        <p14:creationId xmlns:p14="http://schemas.microsoft.com/office/powerpoint/2010/main" val="15719383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60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7</cp:revision>
  <dcterms:created xsi:type="dcterms:W3CDTF">2026-01-04T17:30:22Z</dcterms:created>
  <dcterms:modified xsi:type="dcterms:W3CDTF">2026-02-25T10:50:08Z</dcterms:modified>
</cp:coreProperties>
</file>