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9"/>
  </p:normalViewPr>
  <p:slideViewPr>
    <p:cSldViewPr snapToGrid="0" snapToObjects="1">
      <p:cViewPr varScale="1">
        <p:scale>
          <a:sx n="97" d="100"/>
          <a:sy n="97" d="100"/>
        </p:scale>
        <p:origin x="11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4BF4E8-0CF4-BB4A-9FAA-28C06E06E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B7F860C-6005-B443-9266-825227863E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B076DB-6737-AF4E-A1D9-E6AEC2297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8EE-7D55-CE44-8927-192FD813C425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D4D651-24E6-4142-B66B-351C605AB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7A9460-36F7-124F-B703-91BA43648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8DE8-82D8-2D44-B173-000E279E9C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558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820E62-71B9-C845-A901-E583A3F3B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43E901A-53EE-5A46-84D2-9B7271CEA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C97AC5E-3414-B647-A3D3-A1E51DA88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8EE-7D55-CE44-8927-192FD813C425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0CB566-2F42-8244-91A0-2FC845C6D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B9FA044-6652-1445-BD81-8187C0F1F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8DE8-82D8-2D44-B173-000E279E9C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8554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CC8B34D-517D-CA4F-9160-AD6858D35A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79E2D88-BEC8-8A45-B0E7-7B0EFBFD8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981F2B-7224-C54B-9AA8-EC2711DF8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8EE-7D55-CE44-8927-192FD813C425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B1D12D-A22C-C84E-91F3-7F2C36412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68AFAA-418D-6845-A868-AA690789B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8DE8-82D8-2D44-B173-000E279E9C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2005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8DD369-74C5-6D48-BA7E-02517092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C061DE-5B3B-8045-A6B7-BC0ACA6D9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604AE4-C008-C849-AACB-5CD18F4B3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8EE-7D55-CE44-8927-192FD813C425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B9C7D1-2BC0-4042-B37A-B4051BFB3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49CCF61-65A5-4149-A4E2-FF2793296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8DE8-82D8-2D44-B173-000E279E9C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455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A2A2C9-3D8E-4845-85C2-B459EF005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54FFA11-D44A-5E49-B971-357ACD831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D88343-BF8A-F548-A63E-8CAAD70B8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8EE-7D55-CE44-8927-192FD813C425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B1224D-44A6-8E40-AE04-1A15E5EFF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544207B-5686-FC4C-9FE3-C6E6CF3C2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8DE8-82D8-2D44-B173-000E279E9C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752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2E50CE-3998-4045-80EB-DE5963D4A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6E42B8-0CCD-7347-A48D-4F09E2177E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29C6C7F-E053-4840-B6F1-8A346D24E1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1ED63F9-DA4A-BA45-97A1-ECD8FCB52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8EE-7D55-CE44-8927-192FD813C425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63439D7-AE38-8C4A-98D7-393B7A5BF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8B25E9A-7DA3-3F49-B539-4EFBF4107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8DE8-82D8-2D44-B173-000E279E9C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260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4D2740-57F4-2F44-B3C4-D8A8724B3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F0CAF2A-2809-A447-80EA-6D0A401A5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3268902-EC7C-8D4D-A940-BAF2A6214E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978416A-15BC-A14C-B9B4-9AC0AFA3D6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48B7F6E-2A93-5C40-A0A8-551473BF58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0F6658-19FF-3545-B5EF-41C26F707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8EE-7D55-CE44-8927-192FD813C425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FFD0577-1A00-504E-B2D2-30BA38FF3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DEB23FD-0230-8E44-BA27-9DE12AEAA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8DE8-82D8-2D44-B173-000E279E9C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361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453F04-A6FD-AC47-B9A8-ED129F9B5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B24F4A5-4E1D-5C43-9FAE-6DF3E86FC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8EE-7D55-CE44-8927-192FD813C425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4EBB354-7FD5-C949-8A0A-AB57E5BD1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679AF51-44D6-A544-9159-3185A981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8DE8-82D8-2D44-B173-000E279E9C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266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5083544-B09E-B145-A49C-B98FF881E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8EE-7D55-CE44-8927-192FD813C425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C3F4C0F-FF12-A84C-BD7E-87E83C04C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9C36F96-0C90-6B43-A3BB-3399B8908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8DE8-82D8-2D44-B173-000E279E9C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970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FE199D-A097-0D46-879C-5CB445555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2F05D1-A083-FF42-BCA7-A852513CD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81FFFCA-2878-DC40-BE22-E5893E1BB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FC24CD1-12F0-C748-BF8B-990F31EA7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8EE-7D55-CE44-8927-192FD813C425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405DA8B-5801-A241-BAE1-BC1D2E25E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F9B8D18-DA8F-7B40-8A44-EE116C77F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8DE8-82D8-2D44-B173-000E279E9C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889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40E1E5-F49F-0C4F-A8F0-D16EB32B3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22B041F-6271-C245-A959-82C37E5A19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E0D8271-B085-B944-8683-C34D17B6A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517B324-51D8-4E4C-926A-CF384A109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8EE-7D55-CE44-8927-192FD813C425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C52AAB3-AD0B-5D48-A075-97E2A9D0F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50D8A55-6EF3-7244-88FE-A1B00CB9D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8DE8-82D8-2D44-B173-000E279E9C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8658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E8FBBC1-7A52-8340-BD17-F32F68AFD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10CABF5-5A11-FF44-B1A1-38DA050E3F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4C37A9-7738-C34E-826A-D7B9AABBB0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E18EE-7D55-CE44-8927-192FD813C425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332A37-C953-074B-B93A-1BEA2B525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F7FB22C-57C5-BA40-BA4F-A9E9FAAB05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B8DE8-82D8-2D44-B173-000E279E9C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6481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234EA735-22CF-E64E-BC7E-AC97FE9FB8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503093"/>
              </p:ext>
            </p:extLst>
          </p:nvPr>
        </p:nvGraphicFramePr>
        <p:xfrm>
          <a:off x="96489" y="157704"/>
          <a:ext cx="4918419" cy="65288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189632">
                  <a:extLst>
                    <a:ext uri="{9D8B030D-6E8A-4147-A177-3AD203B41FA5}">
                      <a16:colId xmlns:a16="http://schemas.microsoft.com/office/drawing/2014/main" val="1232564472"/>
                    </a:ext>
                  </a:extLst>
                </a:gridCol>
                <a:gridCol w="1728787">
                  <a:extLst>
                    <a:ext uri="{9D8B030D-6E8A-4147-A177-3AD203B41FA5}">
                      <a16:colId xmlns:a16="http://schemas.microsoft.com/office/drawing/2014/main" val="4182340695"/>
                    </a:ext>
                  </a:extLst>
                </a:gridCol>
              </a:tblGrid>
              <a:tr h="326443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OUTCOME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1583205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30-day major </a:t>
                      </a:r>
                      <a:r>
                        <a:rPr lang="it-IT" sz="1000" dirty="0" err="1"/>
                        <a:t>complications</a:t>
                      </a:r>
                      <a:r>
                        <a:rPr lang="it-IT" sz="1000" dirty="0"/>
                        <a:t> (</a:t>
                      </a:r>
                      <a:r>
                        <a:rPr lang="it-IT" sz="1000" dirty="0" err="1"/>
                        <a:t>Clavien</a:t>
                      </a:r>
                      <a:r>
                        <a:rPr lang="it-IT" sz="1000" dirty="0"/>
                        <a:t>–Dindo ≥III),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2 (1.33%)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0865531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Conversion to open </a:t>
                      </a:r>
                      <a:r>
                        <a:rPr lang="it-IT" sz="1000" dirty="0" err="1"/>
                        <a:t>surgery</a:t>
                      </a:r>
                      <a:r>
                        <a:rPr lang="it-IT" sz="1000" dirty="0"/>
                        <a:t>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0 (0.00%)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1255826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Intraoperative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blood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transfusion</a:t>
                      </a:r>
                      <a:r>
                        <a:rPr lang="it-IT" sz="1000" dirty="0"/>
                        <a:t>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2 (1.33%)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024510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Clavien</a:t>
                      </a:r>
                      <a:r>
                        <a:rPr lang="it-IT" sz="1000" dirty="0"/>
                        <a:t>–Dindo III,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2 (1.33%)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865279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Clavien</a:t>
                      </a:r>
                      <a:r>
                        <a:rPr lang="it-IT" sz="1000" dirty="0"/>
                        <a:t>–Dindo &gt;III,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0 (0.00%)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9790320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Reoperation</a:t>
                      </a:r>
                      <a:r>
                        <a:rPr lang="it-IT" sz="1000" dirty="0"/>
                        <a:t>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1 (0.67%)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8603349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Endovascular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embolization</a:t>
                      </a:r>
                      <a:r>
                        <a:rPr lang="it-IT" sz="1000" dirty="0"/>
                        <a:t>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1 (0.67%)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4445949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>
                          <a:solidFill>
                            <a:schemeClr val="tx1"/>
                          </a:solidFill>
                        </a:rPr>
                        <a:t>Initiation</a:t>
                      </a:r>
                      <a:r>
                        <a:rPr lang="it-IT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000" dirty="0" err="1">
                          <a:solidFill>
                            <a:schemeClr val="tx1"/>
                          </a:solidFill>
                        </a:rPr>
                        <a:t>phase</a:t>
                      </a:r>
                      <a:r>
                        <a:rPr lang="it-IT" sz="1000" dirty="0">
                          <a:solidFill>
                            <a:schemeClr val="tx1"/>
                          </a:solidFill>
                        </a:rPr>
                        <a:t>†, </a:t>
                      </a:r>
                      <a:r>
                        <a:rPr lang="it-IT" sz="1000" dirty="0" err="1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it-IT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it-IT" sz="1000" dirty="0" err="1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it-IT" sz="1000" dirty="0">
                          <a:solidFill>
                            <a:schemeClr val="tx1"/>
                          </a:solidFill>
                        </a:rPr>
                        <a:t> (%) 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0/80 (0.00%)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9123248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Post-</a:t>
                      </a:r>
                      <a:r>
                        <a:rPr lang="it-IT" sz="1000" dirty="0" err="1"/>
                        <a:t>initiation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phase</a:t>
                      </a:r>
                      <a:r>
                        <a:rPr lang="it-IT" sz="1000" dirty="0"/>
                        <a:t>†,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/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2/70 (2.86%)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9544052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RARP,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/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0/76 (0.00%)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369483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RAPN,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/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1/44 (2.27%)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4577317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RARN,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/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0/12 (0.00%)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408826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RAPP,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/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0/7 (0.00%)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1575358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RANU,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/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1/4 (25.00%)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6523564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RARC,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/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0/2 (0.00%)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6678920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RASP,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/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0/1 (0.00%)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9087520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RAHYS,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/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0/1 (0.00%)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7308087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RAUNC,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/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0/2 (0.00%)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0029216"/>
                  </a:ext>
                </a:extLst>
              </a:tr>
              <a:tr h="326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RAURET,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/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0/1 (0.00%)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1439548"/>
                  </a:ext>
                </a:extLst>
              </a:tr>
            </a:tbl>
          </a:graphicData>
        </a:graphic>
      </p:graphicFrame>
      <p:sp>
        <p:nvSpPr>
          <p:cNvPr id="5" name="TextBox 3">
            <a:extLst>
              <a:ext uri="{FF2B5EF4-FFF2-40B4-BE49-F238E27FC236}">
                <a16:creationId xmlns:a16="http://schemas.microsoft.com/office/drawing/2014/main" id="{BE748825-5127-0042-85B5-E6644772CED5}"/>
              </a:ext>
            </a:extLst>
          </p:cNvPr>
          <p:cNvSpPr txBox="1"/>
          <p:nvPr/>
        </p:nvSpPr>
        <p:spPr>
          <a:xfrm>
            <a:off x="6352139" y="3222079"/>
            <a:ext cx="49695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000">
                <a:solidFill>
                  <a:srgbClr val="404040"/>
                </a:solidFill>
              </a:defRPr>
            </a:pPr>
            <a:r>
              <a:rPr dirty="0"/>
              <a:t>† Initiation phase defined as the first five certified proctored cases at each center; post-initiation denotes subsequent certified proctored cases.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A6A699D-7387-4047-9380-5F048F4AC428}"/>
              </a:ext>
            </a:extLst>
          </p:cNvPr>
          <p:cNvSpPr txBox="1"/>
          <p:nvPr/>
        </p:nvSpPr>
        <p:spPr>
          <a:xfrm>
            <a:off x="5543551" y="665924"/>
            <a:ext cx="4827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u="sng" dirty="0" err="1"/>
              <a:t>Table</a:t>
            </a:r>
            <a:r>
              <a:rPr lang="it-IT" u="sng" dirty="0"/>
              <a:t> 2. </a:t>
            </a:r>
            <a:r>
              <a:rPr lang="it-IT" u="sng" dirty="0" err="1"/>
              <a:t>Perioperative</a:t>
            </a:r>
            <a:r>
              <a:rPr lang="it-IT" u="sng" dirty="0"/>
              <a:t> </a:t>
            </a:r>
            <a:r>
              <a:rPr lang="it-IT" u="sng" dirty="0" err="1"/>
              <a:t>safety</a:t>
            </a:r>
            <a:r>
              <a:rPr lang="it-IT" u="sng" dirty="0"/>
              <a:t> </a:t>
            </a:r>
            <a:r>
              <a:rPr lang="it-IT" u="sng" dirty="0" err="1"/>
              <a:t>outcomes</a:t>
            </a:r>
            <a:endParaRPr lang="it-IT" u="sng" dirty="0"/>
          </a:p>
          <a:p>
            <a:r>
              <a:rPr lang="it-IT" dirty="0"/>
              <a:t>	</a:t>
            </a:r>
            <a:r>
              <a:rPr lang="it-IT" u="sng" dirty="0"/>
              <a:t>(</a:t>
            </a:r>
            <a:r>
              <a:rPr lang="it-IT" u="sng" dirty="0" err="1"/>
              <a:t>primary</a:t>
            </a:r>
            <a:r>
              <a:rPr lang="it-IT" u="sng" dirty="0"/>
              <a:t> and </a:t>
            </a:r>
            <a:r>
              <a:rPr lang="it-IT" u="sng" dirty="0" err="1"/>
              <a:t>key</a:t>
            </a:r>
            <a:r>
              <a:rPr lang="it-IT" u="sng" dirty="0"/>
              <a:t> </a:t>
            </a:r>
            <a:r>
              <a:rPr lang="it-IT" u="sng" dirty="0" err="1"/>
              <a:t>secondary</a:t>
            </a:r>
            <a:r>
              <a:rPr lang="it-IT" u="sng" dirty="0"/>
              <a:t> </a:t>
            </a:r>
            <a:r>
              <a:rPr lang="it-IT" u="sng" dirty="0" err="1"/>
              <a:t>endpoints</a:t>
            </a:r>
            <a:r>
              <a:rPr lang="it-IT" u="sng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512077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237</Words>
  <Application>Microsoft Macintosh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6</cp:revision>
  <dcterms:created xsi:type="dcterms:W3CDTF">2026-01-04T11:36:44Z</dcterms:created>
  <dcterms:modified xsi:type="dcterms:W3CDTF">2026-02-25T10:49:44Z</dcterms:modified>
</cp:coreProperties>
</file>