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0"/>
  </p:normalViewPr>
  <p:slideViewPr>
    <p:cSldViewPr snapToGrid="0" snapToObjects="1">
      <p:cViewPr varScale="1">
        <p:scale>
          <a:sx n="107" d="100"/>
          <a:sy n="107" d="100"/>
        </p:scale>
        <p:origin x="73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5C761F-6DE6-2945-91D8-BDA8E6F977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971A946-527C-B544-9F85-5B5D27C7EC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B8D66E6-65EB-BF42-AEA1-290EAE464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DF6-AB99-0341-A0FB-2D34AC89200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EE143A1-9462-1F4B-9E35-7796F3343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DD58D8B-4978-4D49-8494-E4AA41BA6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06E6-1628-1C48-BFC1-C2230885C5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4007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1AB91D-F09E-FD41-B2FC-87C4DC4DD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AFB4B96-4CDA-314A-B7A0-0557EF74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FD6889-7AC6-124D-AABB-E72A40669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DF6-AB99-0341-A0FB-2D34AC89200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54A0610-1431-EE46-94B1-C41BDC0BD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674F89E-C31F-364D-973C-E2D41204D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06E6-1628-1C48-BFC1-C2230885C5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0329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36C0E51-706D-DA4D-BEBD-158EA35858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227BFFE-05F5-D04F-946E-5763D87303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8779B3B-C580-5241-9E3F-16EBCE173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DF6-AB99-0341-A0FB-2D34AC89200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C07261B-5A26-514F-B759-6731E1CAF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5C85FEE-5445-C646-8798-F1FF7FFC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06E6-1628-1C48-BFC1-C2230885C5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557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14BECA-90EF-0E4E-9AEF-203864B5E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8F5FA0-213F-8249-8634-153A422EC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A33A1BC-9F10-184A-802D-6BBF9031C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DF6-AB99-0341-A0FB-2D34AC89200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AD032A2-3121-E143-B14A-540F9A245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D1D9483-1C7A-664A-95BF-507A539B7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06E6-1628-1C48-BFC1-C2230885C5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7297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831651-8DB1-8941-B148-1C68CBA8E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A4F3095-AF45-E843-B2EC-A32520658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1A41B4-96CA-EF46-A89B-13B8E4521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DF6-AB99-0341-A0FB-2D34AC89200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FC35B0-DEA0-3E46-BFB6-EEB03EDC4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BAADB70-C9F5-F248-98E3-DD97CB0A0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06E6-1628-1C48-BFC1-C2230885C5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2234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3BAE71-D04C-044B-BECC-446EA3E75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CC7320-6B84-F74A-AA17-C47FCADC9C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3F277B5-0F52-4947-B409-5103AAEFF6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5614014-35D7-354E-9BC0-741CB9BC5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DF6-AB99-0341-A0FB-2D34AC89200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9F1D081-C4AC-7440-88F6-711A3B13F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16DDC4-6588-1B48-8E6A-FF8C04625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06E6-1628-1C48-BFC1-C2230885C5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849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BF7309-134F-BB4E-A246-DFDFF9537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AC0547B-FAE8-5346-8C95-D1D4FC41E3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1A6E31A-D253-564D-85C2-0EF0DC521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EF78B5B-B99E-E441-9E2F-5B8FD98654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CF8AFC8-C730-A745-AB69-3BD444B456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95CEB6C-2AFE-B842-9192-FC682480C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DF6-AB99-0341-A0FB-2D34AC89200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66C5102-8491-7148-AC9E-20B27DD56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C668B83-FB7C-3E45-80BB-2FB1B286D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06E6-1628-1C48-BFC1-C2230885C5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515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57FC73-4B4B-3F44-9C17-FF38D99C2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B01A3E6-630D-4C40-8047-38FAFFF53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DF6-AB99-0341-A0FB-2D34AC89200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C967943-8987-474C-B925-DA60371A2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D73F712-7616-924D-A45F-212EBD3E4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06E6-1628-1C48-BFC1-C2230885C5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6491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85C834B-FA55-DB4E-BBCD-B6505EE03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DF6-AB99-0341-A0FB-2D34AC89200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F47BE19-F1C5-3C47-A0C6-FA5CE2F54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1E848AB-E9DF-0344-923D-98B16F248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06E6-1628-1C48-BFC1-C2230885C5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4366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180D76-6EC9-4547-953D-3F0312E49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64ABE1-FFE8-6E4C-B390-82EA455CF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A4FDC35-23DD-C347-824C-3748B7AF79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8E4C88E-40DA-5C49-8082-B97CD8579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DF6-AB99-0341-A0FB-2D34AC89200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8010E65-E075-2146-9E89-58B6D288C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A3A8350-D86A-0E40-9D82-9A495CF74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06E6-1628-1C48-BFC1-C2230885C5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516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F13860-66C0-AB4C-9E63-6E0A2756A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ED6DE62-77B6-714C-AF14-9EAE32F995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8F279A8-AB1C-2642-98EE-827EDA67A0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EC4A433-6118-C04F-8D33-203976120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DF6-AB99-0341-A0FB-2D34AC89200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826CB0A-B6C6-C347-AE5D-94E9265A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0B3417A-69E5-ED47-847A-212A30ED5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F06E6-1628-1C48-BFC1-C2230885C5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261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C79096C-4474-334E-98CA-15D5F39BC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04C33DC-BEF7-1C40-9D1E-810A77719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FBE8453-FCB9-3945-9223-E1F5F31551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31DF6-AB99-0341-A0FB-2D34AC892007}" type="datetimeFigureOut">
              <a:rPr lang="it-IT" smtClean="0"/>
              <a:t>17/03/26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0FE81C4-BC4C-F240-866D-8754A8D67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9D71FF-944B-3645-ABC3-F63CBDFC7B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F06E6-1628-1C48-BFC1-C2230885C5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2758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FEBA74DE-6934-F94C-A441-A8D78E9CD3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514425"/>
              </p:ext>
            </p:extLst>
          </p:nvPr>
        </p:nvGraphicFramePr>
        <p:xfrm>
          <a:off x="291547" y="251792"/>
          <a:ext cx="6228523" cy="6327606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240157">
                  <a:extLst>
                    <a:ext uri="{9D8B030D-6E8A-4147-A177-3AD203B41FA5}">
                      <a16:colId xmlns:a16="http://schemas.microsoft.com/office/drawing/2014/main" val="1491669253"/>
                    </a:ext>
                  </a:extLst>
                </a:gridCol>
                <a:gridCol w="2988366">
                  <a:extLst>
                    <a:ext uri="{9D8B030D-6E8A-4147-A177-3AD203B41FA5}">
                      <a16:colId xmlns:a16="http://schemas.microsoft.com/office/drawing/2014/main" val="1247617733"/>
                    </a:ext>
                  </a:extLst>
                </a:gridCol>
              </a:tblGrid>
              <a:tr h="30750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/>
                        <a:t>CHARACTERISTIC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/>
                        <a:t>VALUE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7310110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err="1"/>
                        <a:t>Study</a:t>
                      </a:r>
                      <a:r>
                        <a:rPr lang="it-IT" sz="1000" dirty="0"/>
                        <a:t> </a:t>
                      </a:r>
                      <a:r>
                        <a:rPr lang="it-IT" sz="1000" dirty="0" err="1"/>
                        <a:t>period</a:t>
                      </a:r>
                      <a:endParaRPr lang="it-IT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2022-07-04 to 2026-02-18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3619090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err="1"/>
                        <a:t>Proctored</a:t>
                      </a:r>
                      <a:r>
                        <a:rPr lang="it-IT" sz="1000" dirty="0"/>
                        <a:t> </a:t>
                      </a:r>
                      <a:r>
                        <a:rPr lang="it-IT" sz="1000" dirty="0" err="1"/>
                        <a:t>cases</a:t>
                      </a:r>
                      <a:r>
                        <a:rPr lang="it-IT" sz="1000" dirty="0"/>
                        <a:t>, </a:t>
                      </a:r>
                      <a:r>
                        <a:rPr lang="it-IT" sz="1000" dirty="0" err="1"/>
                        <a:t>n</a:t>
                      </a:r>
                      <a:endParaRPr lang="it-IT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150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3411349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err="1"/>
                        <a:t>Proctoring</a:t>
                      </a:r>
                      <a:r>
                        <a:rPr lang="it-IT" sz="1000" dirty="0"/>
                        <a:t> </a:t>
                      </a:r>
                      <a:r>
                        <a:rPr lang="it-IT" sz="1000" dirty="0" err="1"/>
                        <a:t>days</a:t>
                      </a:r>
                      <a:r>
                        <a:rPr lang="it-IT" sz="1000" dirty="0"/>
                        <a:t>, </a:t>
                      </a:r>
                      <a:r>
                        <a:rPr lang="it-IT" sz="1000" dirty="0" err="1"/>
                        <a:t>n</a:t>
                      </a:r>
                      <a:endParaRPr lang="it-IT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112 (1 case/day: 74; 2 cases/day: 38)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0940299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Centers, </a:t>
                      </a:r>
                      <a:r>
                        <a:rPr lang="it-IT" sz="1000" dirty="0" err="1"/>
                        <a:t>n</a:t>
                      </a:r>
                      <a:endParaRPr lang="it-IT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9353202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err="1"/>
                        <a:t>Proctored</a:t>
                      </a:r>
                      <a:r>
                        <a:rPr lang="it-IT" sz="1000" dirty="0"/>
                        <a:t> </a:t>
                      </a:r>
                      <a:r>
                        <a:rPr lang="it-IT" sz="1000" dirty="0" err="1"/>
                        <a:t>surgeons</a:t>
                      </a:r>
                      <a:r>
                        <a:rPr lang="it-IT" sz="1000" dirty="0"/>
                        <a:t>, </a:t>
                      </a:r>
                      <a:r>
                        <a:rPr lang="it-IT" sz="1000" dirty="0" err="1"/>
                        <a:t>n</a:t>
                      </a:r>
                      <a:endParaRPr lang="it-IT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/>
                        <a:t>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5821255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Centers with ≥2 </a:t>
                      </a:r>
                      <a:r>
                        <a:rPr lang="it-IT" sz="1000" dirty="0" err="1"/>
                        <a:t>proctored</a:t>
                      </a:r>
                      <a:r>
                        <a:rPr lang="it-IT" sz="1000" dirty="0"/>
                        <a:t> </a:t>
                      </a:r>
                      <a:r>
                        <a:rPr lang="it-IT" sz="1000" dirty="0" err="1"/>
                        <a:t>surgeons</a:t>
                      </a:r>
                      <a:r>
                        <a:rPr lang="it-IT" sz="1000" dirty="0"/>
                        <a:t>, </a:t>
                      </a:r>
                      <a:r>
                        <a:rPr lang="it-IT" sz="1000" dirty="0" err="1"/>
                        <a:t>n</a:t>
                      </a:r>
                      <a:endParaRPr lang="it-IT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0549710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Cases per center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6 </a:t>
                      </a:r>
                      <a:r>
                        <a:rPr lang="it-IT" sz="1000" dirty="0"/>
                        <a:t>(</a:t>
                      </a:r>
                      <a:r>
                        <a:rPr sz="1000" dirty="0"/>
                        <a:t>1–30</a:t>
                      </a:r>
                      <a:r>
                        <a:rPr lang="it-IT" sz="1000" dirty="0"/>
                        <a:t>)</a:t>
                      </a:r>
                      <a:endParaRPr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351732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Cases per </a:t>
                      </a:r>
                      <a:r>
                        <a:rPr lang="it-IT" sz="1000" dirty="0" err="1"/>
                        <a:t>surgeon</a:t>
                      </a:r>
                      <a:endParaRPr lang="it-IT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6 </a:t>
                      </a:r>
                      <a:r>
                        <a:rPr lang="it-IT" sz="1000" dirty="0"/>
                        <a:t>(</a:t>
                      </a:r>
                      <a:r>
                        <a:rPr sz="1000" dirty="0"/>
                        <a:t>1–14</a:t>
                      </a:r>
                      <a:r>
                        <a:rPr lang="it-IT" sz="1000"/>
                        <a:t>)</a:t>
                      </a:r>
                      <a:endParaRPr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0463112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err="1"/>
                        <a:t>Distinct</a:t>
                      </a:r>
                      <a:r>
                        <a:rPr lang="it-IT" sz="1000" dirty="0"/>
                        <a:t> </a:t>
                      </a:r>
                      <a:r>
                        <a:rPr lang="it-IT" sz="1000" dirty="0" err="1"/>
                        <a:t>procedures</a:t>
                      </a:r>
                      <a:r>
                        <a:rPr lang="it-IT" sz="1000" dirty="0"/>
                        <a:t> per center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2 </a:t>
                      </a:r>
                      <a:r>
                        <a:rPr lang="it-IT" sz="1000" dirty="0"/>
                        <a:t>(</a:t>
                      </a:r>
                      <a:r>
                        <a:rPr sz="1000" dirty="0"/>
                        <a:t>1–6</a:t>
                      </a:r>
                      <a:r>
                        <a:rPr lang="it-IT" sz="1000" dirty="0"/>
                        <a:t>)</a:t>
                      </a:r>
                      <a:endParaRPr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0404881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err="1"/>
                        <a:t>Distinct</a:t>
                      </a:r>
                      <a:r>
                        <a:rPr lang="it-IT" sz="1000" dirty="0"/>
                        <a:t> </a:t>
                      </a:r>
                      <a:r>
                        <a:rPr lang="it-IT" sz="1000" dirty="0" err="1"/>
                        <a:t>procedures</a:t>
                      </a:r>
                      <a:r>
                        <a:rPr lang="it-IT" sz="1000" dirty="0"/>
                        <a:t> per </a:t>
                      </a:r>
                      <a:r>
                        <a:rPr lang="it-IT" sz="1000" dirty="0" err="1"/>
                        <a:t>surgeon</a:t>
                      </a:r>
                      <a:endParaRPr lang="it-IT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2 </a:t>
                      </a:r>
                      <a:r>
                        <a:rPr lang="it-IT" sz="1000" dirty="0"/>
                        <a:t>(</a:t>
                      </a:r>
                      <a:r>
                        <a:rPr sz="1000" dirty="0"/>
                        <a:t>1–5</a:t>
                      </a:r>
                      <a:r>
                        <a:rPr lang="it-IT" sz="1000" dirty="0"/>
                        <a:t>)</a:t>
                      </a:r>
                      <a:endParaRPr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1724347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da Vinci model,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Xi 121 (80.7%), X 29 (19.3%)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6493221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Dual console </a:t>
                      </a:r>
                      <a:r>
                        <a:rPr lang="it-IT" sz="1000" dirty="0" err="1"/>
                        <a:t>available</a:t>
                      </a:r>
                      <a:r>
                        <a:rPr lang="it-IT" sz="1000" dirty="0"/>
                        <a:t>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Yes 45 (30.0%), No 105 (70.0%)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0672527"/>
                  </a:ext>
                </a:extLst>
              </a:tr>
              <a:tr h="368573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Center </a:t>
                      </a:r>
                      <a:r>
                        <a:rPr lang="it-IT" sz="1000" dirty="0" err="1"/>
                        <a:t>type</a:t>
                      </a:r>
                      <a:r>
                        <a:rPr lang="it-IT" sz="1000" dirty="0"/>
                        <a:t>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Academic 2 (11.1%), Public hospital 6 (33.3%),</a:t>
                      </a:r>
                      <a:br>
                        <a:rPr sz="1000" dirty="0"/>
                      </a:br>
                      <a:r>
                        <a:rPr sz="1000" dirty="0"/>
                        <a:t>Teaching hospital* 9 (50.0%), Private clinic 1 (5.6%)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0636645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Age </a:t>
                      </a:r>
                      <a:r>
                        <a:rPr lang="it-IT" sz="1000" dirty="0" err="1"/>
                        <a:t>at</a:t>
                      </a:r>
                      <a:r>
                        <a:rPr lang="it-IT" sz="1000" dirty="0"/>
                        <a:t> first </a:t>
                      </a:r>
                      <a:r>
                        <a:rPr lang="it-IT" sz="1000" dirty="0" err="1"/>
                        <a:t>proctored</a:t>
                      </a:r>
                      <a:r>
                        <a:rPr lang="it-IT" sz="1000" dirty="0"/>
                        <a:t> case (</a:t>
                      </a:r>
                      <a:r>
                        <a:rPr lang="it-IT" sz="1000" dirty="0" err="1"/>
                        <a:t>years</a:t>
                      </a:r>
                      <a:r>
                        <a:rPr lang="it-IT" sz="10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52.2 </a:t>
                      </a:r>
                      <a:r>
                        <a:rPr lang="it-IT" sz="1000" dirty="0"/>
                        <a:t>(</a:t>
                      </a:r>
                      <a:r>
                        <a:rPr sz="1000" dirty="0"/>
                        <a:t>34.5–69.3</a:t>
                      </a:r>
                      <a:r>
                        <a:rPr lang="it-IT" sz="1000" dirty="0"/>
                        <a:t>)</a:t>
                      </a:r>
                      <a:endParaRPr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36582675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Position,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Chief 15 (60.0%), Consultant 10 (40.0%)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7473630"/>
                  </a:ext>
                </a:extLst>
              </a:tr>
              <a:tr h="368573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Baseline general </a:t>
                      </a:r>
                      <a:r>
                        <a:rPr lang="it-IT" sz="1000" dirty="0" err="1"/>
                        <a:t>robotic</a:t>
                      </a:r>
                      <a:r>
                        <a:rPr lang="it-IT" sz="1000" dirty="0"/>
                        <a:t> </a:t>
                      </a:r>
                      <a:r>
                        <a:rPr lang="it-IT" sz="1000" dirty="0" err="1"/>
                        <a:t>experience</a:t>
                      </a:r>
                      <a:r>
                        <a:rPr lang="it-IT" sz="1000" dirty="0"/>
                        <a:t>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/>
                        <a:t>0 9 (36.0%), 1–15 11 (44.0%),</a:t>
                      </a:r>
                      <a:br>
                        <a:rPr sz="1000"/>
                      </a:br>
                      <a:r>
                        <a:rPr sz="1000"/>
                        <a:t>16–29 1 (4.0%), &gt;30 4 (16.0%)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4394546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err="1"/>
                        <a:t>Initiation</a:t>
                      </a:r>
                      <a:r>
                        <a:rPr lang="it-IT" sz="1000" dirty="0"/>
                        <a:t> </a:t>
                      </a:r>
                      <a:r>
                        <a:rPr lang="it-IT" sz="1000" dirty="0" err="1"/>
                        <a:t>phase</a:t>
                      </a:r>
                      <a:r>
                        <a:rPr lang="it-IT" sz="1000" dirty="0"/>
                        <a:t> </a:t>
                      </a:r>
                      <a:r>
                        <a:rPr lang="it-IT" sz="1000" dirty="0" err="1"/>
                        <a:t>cases</a:t>
                      </a:r>
                      <a:r>
                        <a:rPr lang="it-IT" sz="1000" dirty="0"/>
                        <a:t>†,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/>
                        <a:t>80 (53.3%)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9380761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Post-</a:t>
                      </a:r>
                      <a:r>
                        <a:rPr lang="it-IT" sz="1000" dirty="0" err="1"/>
                        <a:t>initiation</a:t>
                      </a:r>
                      <a:r>
                        <a:rPr lang="it-IT" sz="1000" dirty="0"/>
                        <a:t> </a:t>
                      </a:r>
                      <a:r>
                        <a:rPr lang="it-IT" sz="1000" dirty="0" err="1"/>
                        <a:t>phase</a:t>
                      </a:r>
                      <a:r>
                        <a:rPr lang="it-IT" sz="1000" dirty="0"/>
                        <a:t> </a:t>
                      </a:r>
                      <a:r>
                        <a:rPr lang="it-IT" sz="1000" dirty="0" err="1"/>
                        <a:t>cases</a:t>
                      </a:r>
                      <a:r>
                        <a:rPr lang="it-IT" sz="1000" dirty="0"/>
                        <a:t>†, </a:t>
                      </a:r>
                      <a:r>
                        <a:rPr lang="it-IT" sz="1000" dirty="0" err="1"/>
                        <a:t>n</a:t>
                      </a:r>
                      <a:r>
                        <a:rPr lang="it-IT" sz="1000" dirty="0"/>
                        <a:t>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/>
                        <a:t>70 (46.7%)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5916250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err="1"/>
                        <a:t>Unique</a:t>
                      </a:r>
                      <a:r>
                        <a:rPr lang="it-IT" sz="1000" dirty="0"/>
                        <a:t> procedure </a:t>
                      </a:r>
                      <a:r>
                        <a:rPr lang="it-IT" sz="1000" dirty="0" err="1"/>
                        <a:t>types</a:t>
                      </a:r>
                      <a:r>
                        <a:rPr lang="it-IT" sz="1000" dirty="0"/>
                        <a:t>, </a:t>
                      </a:r>
                      <a:r>
                        <a:rPr lang="it-IT" sz="1000" dirty="0" err="1"/>
                        <a:t>n</a:t>
                      </a:r>
                      <a:endParaRPr lang="it-IT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9864655"/>
                  </a:ext>
                </a:extLst>
              </a:tr>
            </a:tbl>
          </a:graphicData>
        </a:graphic>
      </p:graphicFrame>
      <p:sp>
        <p:nvSpPr>
          <p:cNvPr id="5" name="TextBox 3">
            <a:extLst>
              <a:ext uri="{FF2B5EF4-FFF2-40B4-BE49-F238E27FC236}">
                <a16:creationId xmlns:a16="http://schemas.microsoft.com/office/drawing/2014/main" id="{438E5481-8B10-5447-B3BC-AAA3AB25D2DB}"/>
              </a:ext>
            </a:extLst>
          </p:cNvPr>
          <p:cNvSpPr txBox="1"/>
          <p:nvPr/>
        </p:nvSpPr>
        <p:spPr>
          <a:xfrm>
            <a:off x="7023652" y="2907763"/>
            <a:ext cx="496956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1000">
                <a:solidFill>
                  <a:srgbClr val="404040"/>
                </a:solidFill>
              </a:defRPr>
            </a:pPr>
            <a:r>
              <a:rPr dirty="0"/>
              <a:t>* Teaching hospital: public hospital embedded within a residency training network (trainees routinely present).</a:t>
            </a:r>
          </a:p>
          <a:p>
            <a:pPr algn="just">
              <a:defRPr sz="1000">
                <a:solidFill>
                  <a:srgbClr val="404040"/>
                </a:solidFill>
              </a:defRPr>
            </a:pPr>
            <a:r>
              <a:rPr dirty="0"/>
              <a:t>† Initiation phase defined as the first five certified proctored cases at each center; post-initiation denotes subsequent certified proctored cases.</a:t>
            </a:r>
          </a:p>
          <a:p>
            <a:pPr algn="just">
              <a:defRPr sz="1000">
                <a:solidFill>
                  <a:srgbClr val="404040"/>
                </a:solidFill>
              </a:defRPr>
            </a:pPr>
            <a:r>
              <a:rPr dirty="0"/>
              <a:t>Baseline general robotic experience and position are defined at the surgeon’s first certified proctored case within the registry.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4BF342A-20FD-7549-A692-70CDAA5E5657}"/>
              </a:ext>
            </a:extLst>
          </p:cNvPr>
          <p:cNvSpPr txBox="1"/>
          <p:nvPr/>
        </p:nvSpPr>
        <p:spPr>
          <a:xfrm>
            <a:off x="7001241" y="437322"/>
            <a:ext cx="50720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u="sng" dirty="0" err="1"/>
              <a:t>Table</a:t>
            </a:r>
            <a:r>
              <a:rPr lang="it-IT" u="sng" dirty="0"/>
              <a:t> 1. </a:t>
            </a:r>
            <a:r>
              <a:rPr lang="it-IT" u="sng" dirty="0" err="1"/>
              <a:t>Registry</a:t>
            </a:r>
            <a:r>
              <a:rPr lang="it-IT" u="sng" dirty="0"/>
              <a:t>, center and </a:t>
            </a:r>
            <a:r>
              <a:rPr lang="it-IT" u="sng" dirty="0" err="1"/>
              <a:t>surgeon</a:t>
            </a:r>
            <a:r>
              <a:rPr lang="it-IT" u="sng" dirty="0"/>
              <a:t> </a:t>
            </a:r>
            <a:r>
              <a:rPr lang="it-IT" u="sng" dirty="0" err="1"/>
              <a:t>characteristics</a:t>
            </a:r>
            <a:r>
              <a:rPr lang="it-IT" u="sng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854582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291</Words>
  <Application>Microsoft Macintosh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Microsoft Office User</cp:lastModifiedBy>
  <cp:revision>6</cp:revision>
  <cp:lastPrinted>2026-01-04T18:02:20Z</cp:lastPrinted>
  <dcterms:created xsi:type="dcterms:W3CDTF">2026-01-04T11:32:12Z</dcterms:created>
  <dcterms:modified xsi:type="dcterms:W3CDTF">2026-03-17T11:38:33Z</dcterms:modified>
</cp:coreProperties>
</file>