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4" r:id="rId2"/>
    <p:sldId id="265" r:id="rId3"/>
    <p:sldId id="266" r:id="rId4"/>
    <p:sldId id="267" r:id="rId5"/>
    <p:sldId id="275" r:id="rId6"/>
    <p:sldId id="268" r:id="rId7"/>
    <p:sldId id="269" r:id="rId8"/>
    <p:sldId id="270" r:id="rId9"/>
    <p:sldId id="271" r:id="rId10"/>
    <p:sldId id="272" r:id="rId11"/>
    <p:sldId id="276" r:id="rId12"/>
    <p:sldId id="273" r:id="rId13"/>
    <p:sldId id="274" r:id="rId1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65331-39B0-4092-893A-49A22504B4C9}" v="3" dt="2026-04-02T12:52:06.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7"/>
    <p:restoredTop sz="94718"/>
  </p:normalViewPr>
  <p:slideViewPr>
    <p:cSldViewPr snapToGrid="0" showGuides="1">
      <p:cViewPr>
        <p:scale>
          <a:sx n="66" d="100"/>
          <a:sy n="66" d="100"/>
        </p:scale>
        <p:origin x="1224" y="8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 Antczak" userId="92c4b2fe7d6af55a" providerId="LiveId" clId="{8F339CD5-78EE-4313-9166-17B82F09027B}"/>
    <pc:docChg chg="custSel modSld">
      <pc:chgData name="Philipp Antczak" userId="92c4b2fe7d6af55a" providerId="LiveId" clId="{8F339CD5-78EE-4313-9166-17B82F09027B}" dt="2026-04-02T14:02:07.003" v="104" actId="1076"/>
      <pc:docMkLst>
        <pc:docMk/>
      </pc:docMkLst>
      <pc:sldChg chg="addSp delSp modSp mod">
        <pc:chgData name="Philipp Antczak" userId="92c4b2fe7d6af55a" providerId="LiveId" clId="{8F339CD5-78EE-4313-9166-17B82F09027B}" dt="2026-04-02T12:40:23.957" v="18" actId="27614"/>
        <pc:sldMkLst>
          <pc:docMk/>
          <pc:sldMk cId="0" sldId="268"/>
        </pc:sldMkLst>
        <pc:spChg chg="del">
          <ac:chgData name="Philipp Antczak" userId="92c4b2fe7d6af55a" providerId="LiveId" clId="{8F339CD5-78EE-4313-9166-17B82F09027B}" dt="2026-04-02T12:39:54.374" v="14" actId="478"/>
          <ac:spMkLst>
            <pc:docMk/>
            <pc:sldMk cId="0" sldId="268"/>
            <ac:spMk id="215" creationId="{00000000-0000-0000-0000-000000000000}"/>
          </ac:spMkLst>
        </pc:spChg>
        <pc:spChg chg="del">
          <ac:chgData name="Philipp Antczak" userId="92c4b2fe7d6af55a" providerId="LiveId" clId="{8F339CD5-78EE-4313-9166-17B82F09027B}" dt="2026-04-02T12:39:54.374" v="14" actId="478"/>
          <ac:spMkLst>
            <pc:docMk/>
            <pc:sldMk cId="0" sldId="268"/>
            <ac:spMk id="216" creationId="{00000000-0000-0000-0000-000000000000}"/>
          </ac:spMkLst>
        </pc:spChg>
        <pc:spChg chg="del">
          <ac:chgData name="Philipp Antczak" userId="92c4b2fe7d6af55a" providerId="LiveId" clId="{8F339CD5-78EE-4313-9166-17B82F09027B}" dt="2026-04-02T12:39:54.374" v="14" actId="478"/>
          <ac:spMkLst>
            <pc:docMk/>
            <pc:sldMk cId="0" sldId="268"/>
            <ac:spMk id="217" creationId="{00000000-0000-0000-0000-000000000000}"/>
          </ac:spMkLst>
        </pc:spChg>
        <pc:picChg chg="del">
          <ac:chgData name="Philipp Antczak" userId="92c4b2fe7d6af55a" providerId="LiveId" clId="{8F339CD5-78EE-4313-9166-17B82F09027B}" dt="2026-04-02T12:39:51.725" v="13" actId="478"/>
          <ac:picMkLst>
            <pc:docMk/>
            <pc:sldMk cId="0" sldId="268"/>
            <ac:picMk id="3" creationId="{EC7FD870-BA1A-4552-97FA-FD9833EF7C24}"/>
          </ac:picMkLst>
        </pc:picChg>
        <pc:picChg chg="add mod">
          <ac:chgData name="Philipp Antczak" userId="92c4b2fe7d6af55a" providerId="LiveId" clId="{8F339CD5-78EE-4313-9166-17B82F09027B}" dt="2026-04-02T12:40:23.957" v="18" actId="27614"/>
          <ac:picMkLst>
            <pc:docMk/>
            <pc:sldMk cId="0" sldId="268"/>
            <ac:picMk id="4" creationId="{FCD4CCA8-A05B-F02F-D456-2C2A50A1DF03}"/>
          </ac:picMkLst>
        </pc:picChg>
      </pc:sldChg>
      <pc:sldChg chg="addSp delSp modSp mod">
        <pc:chgData name="Philipp Antczak" userId="92c4b2fe7d6af55a" providerId="LiveId" clId="{8F339CD5-78EE-4313-9166-17B82F09027B}" dt="2026-04-02T12:42:45.007" v="25" actId="27614"/>
        <pc:sldMkLst>
          <pc:docMk/>
          <pc:sldMk cId="0" sldId="269"/>
        </pc:sldMkLst>
        <pc:spChg chg="del">
          <ac:chgData name="Philipp Antczak" userId="92c4b2fe7d6af55a" providerId="LiveId" clId="{8F339CD5-78EE-4313-9166-17B82F09027B}" dt="2026-04-02T12:42:31.543" v="22" actId="478"/>
          <ac:spMkLst>
            <pc:docMk/>
            <pc:sldMk cId="0" sldId="269"/>
            <ac:spMk id="226" creationId="{00000000-0000-0000-0000-000000000000}"/>
          </ac:spMkLst>
        </pc:spChg>
        <pc:spChg chg="del">
          <ac:chgData name="Philipp Antczak" userId="92c4b2fe7d6af55a" providerId="LiveId" clId="{8F339CD5-78EE-4313-9166-17B82F09027B}" dt="2026-04-02T12:42:31.543" v="22" actId="478"/>
          <ac:spMkLst>
            <pc:docMk/>
            <pc:sldMk cId="0" sldId="269"/>
            <ac:spMk id="227" creationId="{00000000-0000-0000-0000-000000000000}"/>
          </ac:spMkLst>
        </pc:spChg>
        <pc:spChg chg="del">
          <ac:chgData name="Philipp Antczak" userId="92c4b2fe7d6af55a" providerId="LiveId" clId="{8F339CD5-78EE-4313-9166-17B82F09027B}" dt="2026-04-02T12:42:31.543" v="22" actId="478"/>
          <ac:spMkLst>
            <pc:docMk/>
            <pc:sldMk cId="0" sldId="269"/>
            <ac:spMk id="228" creationId="{00000000-0000-0000-0000-000000000000}"/>
          </ac:spMkLst>
        </pc:spChg>
        <pc:picChg chg="add mod">
          <ac:chgData name="Philipp Antczak" userId="92c4b2fe7d6af55a" providerId="LiveId" clId="{8F339CD5-78EE-4313-9166-17B82F09027B}" dt="2026-04-02T12:42:45.007" v="25" actId="27614"/>
          <ac:picMkLst>
            <pc:docMk/>
            <pc:sldMk cId="0" sldId="269"/>
            <ac:picMk id="3" creationId="{5F842BEB-3143-160E-2850-2F59A1D7817A}"/>
          </ac:picMkLst>
        </pc:picChg>
        <pc:picChg chg="del">
          <ac:chgData name="Philipp Antczak" userId="92c4b2fe7d6af55a" providerId="LiveId" clId="{8F339CD5-78EE-4313-9166-17B82F09027B}" dt="2026-04-02T12:42:22.669" v="19" actId="478"/>
          <ac:picMkLst>
            <pc:docMk/>
            <pc:sldMk cId="0" sldId="269"/>
            <ac:picMk id="4" creationId="{4EC73B1F-5006-A27F-B2F9-FA911D183B79}"/>
          </ac:picMkLst>
        </pc:picChg>
      </pc:sldChg>
      <pc:sldChg chg="addSp delSp modSp mod">
        <pc:chgData name="Philipp Antczak" userId="92c4b2fe7d6af55a" providerId="LiveId" clId="{8F339CD5-78EE-4313-9166-17B82F09027B}" dt="2026-04-02T12:43:45.683" v="33" actId="27614"/>
        <pc:sldMkLst>
          <pc:docMk/>
          <pc:sldMk cId="0" sldId="270"/>
        </pc:sldMkLst>
        <pc:spChg chg="del">
          <ac:chgData name="Philipp Antczak" userId="92c4b2fe7d6af55a" providerId="LiveId" clId="{8F339CD5-78EE-4313-9166-17B82F09027B}" dt="2026-04-02T12:43:20.508" v="27" actId="478"/>
          <ac:spMkLst>
            <pc:docMk/>
            <pc:sldMk cId="0" sldId="270"/>
            <ac:spMk id="234" creationId="{00000000-0000-0000-0000-000000000000}"/>
          </ac:spMkLst>
        </pc:spChg>
        <pc:spChg chg="del">
          <ac:chgData name="Philipp Antczak" userId="92c4b2fe7d6af55a" providerId="LiveId" clId="{8F339CD5-78EE-4313-9166-17B82F09027B}" dt="2026-04-02T12:43:20.508" v="27" actId="478"/>
          <ac:spMkLst>
            <pc:docMk/>
            <pc:sldMk cId="0" sldId="270"/>
            <ac:spMk id="235" creationId="{00000000-0000-0000-0000-000000000000}"/>
          </ac:spMkLst>
        </pc:spChg>
        <pc:spChg chg="del">
          <ac:chgData name="Philipp Antczak" userId="92c4b2fe7d6af55a" providerId="LiveId" clId="{8F339CD5-78EE-4313-9166-17B82F09027B}" dt="2026-04-02T12:43:20.508" v="27" actId="478"/>
          <ac:spMkLst>
            <pc:docMk/>
            <pc:sldMk cId="0" sldId="270"/>
            <ac:spMk id="236" creationId="{00000000-0000-0000-0000-000000000000}"/>
          </ac:spMkLst>
        </pc:spChg>
        <pc:spChg chg="del">
          <ac:chgData name="Philipp Antczak" userId="92c4b2fe7d6af55a" providerId="LiveId" clId="{8F339CD5-78EE-4313-9166-17B82F09027B}" dt="2026-04-02T12:43:20.508" v="27" actId="478"/>
          <ac:spMkLst>
            <pc:docMk/>
            <pc:sldMk cId="0" sldId="270"/>
            <ac:spMk id="237" creationId="{00000000-0000-0000-0000-000000000000}"/>
          </ac:spMkLst>
        </pc:spChg>
        <pc:picChg chg="add mod ord">
          <ac:chgData name="Philipp Antczak" userId="92c4b2fe7d6af55a" providerId="LiveId" clId="{8F339CD5-78EE-4313-9166-17B82F09027B}" dt="2026-04-02T12:43:45.683" v="33" actId="27614"/>
          <ac:picMkLst>
            <pc:docMk/>
            <pc:sldMk cId="0" sldId="270"/>
            <ac:picMk id="3" creationId="{4E487915-D59D-46A8-680F-D69EDDFB4A10}"/>
          </ac:picMkLst>
        </pc:picChg>
        <pc:picChg chg="del">
          <ac:chgData name="Philipp Antczak" userId="92c4b2fe7d6af55a" providerId="LiveId" clId="{8F339CD5-78EE-4313-9166-17B82F09027B}" dt="2026-04-02T12:43:17.031" v="26" actId="478"/>
          <ac:picMkLst>
            <pc:docMk/>
            <pc:sldMk cId="0" sldId="270"/>
            <ac:picMk id="7" creationId="{E8B80353-120B-42DE-B47E-D1F194EA29B0}"/>
          </ac:picMkLst>
        </pc:picChg>
        <pc:picChg chg="del">
          <ac:chgData name="Philipp Antczak" userId="92c4b2fe7d6af55a" providerId="LiveId" clId="{8F339CD5-78EE-4313-9166-17B82F09027B}" dt="2026-04-02T12:43:17.031" v="26" actId="478"/>
          <ac:picMkLst>
            <pc:docMk/>
            <pc:sldMk cId="0" sldId="270"/>
            <ac:picMk id="9" creationId="{2069FBF9-FE4B-4EF1-B0B9-84B481C55650}"/>
          </ac:picMkLst>
        </pc:picChg>
        <pc:picChg chg="del">
          <ac:chgData name="Philipp Antczak" userId="92c4b2fe7d6af55a" providerId="LiveId" clId="{8F339CD5-78EE-4313-9166-17B82F09027B}" dt="2026-04-02T12:43:17.031" v="26" actId="478"/>
          <ac:picMkLst>
            <pc:docMk/>
            <pc:sldMk cId="0" sldId="270"/>
            <ac:picMk id="16" creationId="{B679A3C8-33C3-46BF-AEFB-AD6EB8F3DF51}"/>
          </ac:picMkLst>
        </pc:picChg>
      </pc:sldChg>
      <pc:sldChg chg="addSp delSp modSp mod">
        <pc:chgData name="Philipp Antczak" userId="92c4b2fe7d6af55a" providerId="LiveId" clId="{8F339CD5-78EE-4313-9166-17B82F09027B}" dt="2026-04-02T12:53:05.310" v="65" actId="1076"/>
        <pc:sldMkLst>
          <pc:docMk/>
          <pc:sldMk cId="0" sldId="271"/>
        </pc:sldMkLst>
        <pc:spChg chg="del">
          <ac:chgData name="Philipp Antczak" userId="92c4b2fe7d6af55a" providerId="LiveId" clId="{8F339CD5-78EE-4313-9166-17B82F09027B}" dt="2026-04-02T12:52:15.446" v="51" actId="478"/>
          <ac:spMkLst>
            <pc:docMk/>
            <pc:sldMk cId="0" sldId="271"/>
            <ac:spMk id="2" creationId="{90C63747-248D-68B4-6B01-4C892040F576}"/>
          </ac:spMkLst>
        </pc:spChg>
        <pc:spChg chg="del">
          <ac:chgData name="Philipp Antczak" userId="92c4b2fe7d6af55a" providerId="LiveId" clId="{8F339CD5-78EE-4313-9166-17B82F09027B}" dt="2026-04-02T12:52:15.446" v="51" actId="478"/>
          <ac:spMkLst>
            <pc:docMk/>
            <pc:sldMk cId="0" sldId="271"/>
            <ac:spMk id="3" creationId="{F501D917-3236-2003-4023-6BC7FFABAD17}"/>
          </ac:spMkLst>
        </pc:spChg>
        <pc:spChg chg="del">
          <ac:chgData name="Philipp Antczak" userId="92c4b2fe7d6af55a" providerId="LiveId" clId="{8F339CD5-78EE-4313-9166-17B82F09027B}" dt="2026-04-02T12:52:12.682" v="50" actId="478"/>
          <ac:spMkLst>
            <pc:docMk/>
            <pc:sldMk cId="0" sldId="271"/>
            <ac:spMk id="10" creationId="{7FC9B30D-C2A4-7C40-6A5A-FAEA53352CA3}"/>
          </ac:spMkLst>
        </pc:spChg>
        <pc:spChg chg="del">
          <ac:chgData name="Philipp Antczak" userId="92c4b2fe7d6af55a" providerId="LiveId" clId="{8F339CD5-78EE-4313-9166-17B82F09027B}" dt="2026-04-02T12:52:12.682" v="50" actId="478"/>
          <ac:spMkLst>
            <pc:docMk/>
            <pc:sldMk cId="0" sldId="271"/>
            <ac:spMk id="11" creationId="{533D9510-8B07-B2E3-AEC8-160108A13392}"/>
          </ac:spMkLst>
        </pc:spChg>
        <pc:spChg chg="mod">
          <ac:chgData name="Philipp Antczak" userId="92c4b2fe7d6af55a" providerId="LiveId" clId="{8F339CD5-78EE-4313-9166-17B82F09027B}" dt="2026-04-02T12:52:56.638" v="62" actId="14100"/>
          <ac:spMkLst>
            <pc:docMk/>
            <pc:sldMk cId="0" sldId="271"/>
            <ac:spMk id="244" creationId="{00000000-0000-0000-0000-000000000000}"/>
          </ac:spMkLst>
        </pc:spChg>
        <pc:spChg chg="del">
          <ac:chgData name="Philipp Antczak" userId="92c4b2fe7d6af55a" providerId="LiveId" clId="{8F339CD5-78EE-4313-9166-17B82F09027B}" dt="2026-04-02T12:52:18.753" v="52" actId="478"/>
          <ac:spMkLst>
            <pc:docMk/>
            <pc:sldMk cId="0" sldId="271"/>
            <ac:spMk id="245" creationId="{00000000-0000-0000-0000-000000000000}"/>
          </ac:spMkLst>
        </pc:spChg>
        <pc:spChg chg="del">
          <ac:chgData name="Philipp Antczak" userId="92c4b2fe7d6af55a" providerId="LiveId" clId="{8F339CD5-78EE-4313-9166-17B82F09027B}" dt="2026-04-02T12:52:18.753" v="52" actId="478"/>
          <ac:spMkLst>
            <pc:docMk/>
            <pc:sldMk cId="0" sldId="271"/>
            <ac:spMk id="246" creationId="{00000000-0000-0000-0000-000000000000}"/>
          </ac:spMkLst>
        </pc:spChg>
        <pc:spChg chg="del">
          <ac:chgData name="Philipp Antczak" userId="92c4b2fe7d6af55a" providerId="LiveId" clId="{8F339CD5-78EE-4313-9166-17B82F09027B}" dt="2026-04-02T12:52:18.753" v="52" actId="478"/>
          <ac:spMkLst>
            <pc:docMk/>
            <pc:sldMk cId="0" sldId="271"/>
            <ac:spMk id="247" creationId="{00000000-0000-0000-0000-000000000000}"/>
          </ac:spMkLst>
        </pc:spChg>
        <pc:spChg chg="del">
          <ac:chgData name="Philipp Antczak" userId="92c4b2fe7d6af55a" providerId="LiveId" clId="{8F339CD5-78EE-4313-9166-17B82F09027B}" dt="2026-04-02T12:52:18.753" v="52" actId="478"/>
          <ac:spMkLst>
            <pc:docMk/>
            <pc:sldMk cId="0" sldId="271"/>
            <ac:spMk id="248" creationId="{00000000-0000-0000-0000-000000000000}"/>
          </ac:spMkLst>
        </pc:spChg>
        <pc:picChg chg="del mod">
          <ac:chgData name="Philipp Antczak" userId="92c4b2fe7d6af55a" providerId="LiveId" clId="{8F339CD5-78EE-4313-9166-17B82F09027B}" dt="2026-04-02T12:52:08.358" v="49" actId="478"/>
          <ac:picMkLst>
            <pc:docMk/>
            <pc:sldMk cId="0" sldId="271"/>
            <ac:picMk id="5" creationId="{91F44C06-B60B-BE8E-CDEB-839300B38D91}"/>
          </ac:picMkLst>
        </pc:picChg>
        <pc:picChg chg="add mod">
          <ac:chgData name="Philipp Antczak" userId="92c4b2fe7d6af55a" providerId="LiveId" clId="{8F339CD5-78EE-4313-9166-17B82F09027B}" dt="2026-04-02T12:53:05.310" v="65" actId="1076"/>
          <ac:picMkLst>
            <pc:docMk/>
            <pc:sldMk cId="0" sldId="271"/>
            <ac:picMk id="6" creationId="{538357B6-3312-94A4-0D02-E4C3C2BD6966}"/>
          </ac:picMkLst>
        </pc:picChg>
      </pc:sldChg>
      <pc:sldChg chg="addSp delSp modSp mod">
        <pc:chgData name="Philipp Antczak" userId="92c4b2fe7d6af55a" providerId="LiveId" clId="{8F339CD5-78EE-4313-9166-17B82F09027B}" dt="2026-04-02T14:02:07.003" v="104" actId="1076"/>
        <pc:sldMkLst>
          <pc:docMk/>
          <pc:sldMk cId="0" sldId="274"/>
        </pc:sldMkLst>
        <pc:spChg chg="mod">
          <ac:chgData name="Philipp Antczak" userId="92c4b2fe7d6af55a" providerId="LiveId" clId="{8F339CD5-78EE-4313-9166-17B82F09027B}" dt="2026-04-02T14:02:07.003" v="104" actId="1076"/>
          <ac:spMkLst>
            <pc:docMk/>
            <pc:sldMk cId="0" sldId="274"/>
            <ac:spMk id="284" creationId="{00000000-0000-0000-0000-000000000000}"/>
          </ac:spMkLst>
        </pc:spChg>
        <pc:spChg chg="del">
          <ac:chgData name="Philipp Antczak" userId="92c4b2fe7d6af55a" providerId="LiveId" clId="{8F339CD5-78EE-4313-9166-17B82F09027B}" dt="2026-04-02T14:01:20.383" v="79" actId="478"/>
          <ac:spMkLst>
            <pc:docMk/>
            <pc:sldMk cId="0" sldId="274"/>
            <ac:spMk id="287" creationId="{00000000-0000-0000-0000-000000000000}"/>
          </ac:spMkLst>
        </pc:spChg>
        <pc:spChg chg="del">
          <ac:chgData name="Philipp Antczak" userId="92c4b2fe7d6af55a" providerId="LiveId" clId="{8F339CD5-78EE-4313-9166-17B82F09027B}" dt="2026-04-02T14:01:22.299" v="80" actId="478"/>
          <ac:spMkLst>
            <pc:docMk/>
            <pc:sldMk cId="0" sldId="274"/>
            <ac:spMk id="288" creationId="{00000000-0000-0000-0000-000000000000}"/>
          </ac:spMkLst>
        </pc:spChg>
        <pc:picChg chg="add mod">
          <ac:chgData name="Philipp Antczak" userId="92c4b2fe7d6af55a" providerId="LiveId" clId="{8F339CD5-78EE-4313-9166-17B82F09027B}" dt="2026-04-02T14:01:56.876" v="101" actId="27614"/>
          <ac:picMkLst>
            <pc:docMk/>
            <pc:sldMk cId="0" sldId="274"/>
            <ac:picMk id="3" creationId="{7AEB5CA0-5CBC-728B-7E36-0468339FCF6D}"/>
          </ac:picMkLst>
        </pc:picChg>
        <pc:picChg chg="del">
          <ac:chgData name="Philipp Antczak" userId="92c4b2fe7d6af55a" providerId="LiveId" clId="{8F339CD5-78EE-4313-9166-17B82F09027B}" dt="2026-04-02T14:01:16.619" v="78" actId="478"/>
          <ac:picMkLst>
            <pc:docMk/>
            <pc:sldMk cId="0" sldId="274"/>
            <ac:picMk id="4" creationId="{B3AA66A3-5D42-4521-B1CD-3946909FD282}"/>
          </ac:picMkLst>
        </pc:picChg>
      </pc:sldChg>
      <pc:sldChg chg="addSp delSp modSp mod">
        <pc:chgData name="Philipp Antczak" userId="92c4b2fe7d6af55a" providerId="LiveId" clId="{8F339CD5-78EE-4313-9166-17B82F09027B}" dt="2026-04-02T12:38:00.910" v="12" actId="27614"/>
        <pc:sldMkLst>
          <pc:docMk/>
          <pc:sldMk cId="2009672949" sldId="275"/>
        </pc:sldMkLst>
        <pc:spChg chg="mod">
          <ac:chgData name="Philipp Antczak" userId="92c4b2fe7d6af55a" providerId="LiveId" clId="{8F339CD5-78EE-4313-9166-17B82F09027B}" dt="2026-04-02T12:37:54.439" v="11" actId="1076"/>
          <ac:spMkLst>
            <pc:docMk/>
            <pc:sldMk cId="2009672949" sldId="275"/>
            <ac:spMk id="2" creationId="{CF2DC5AE-1832-5266-44D5-B3FD6962BE06}"/>
          </ac:spMkLst>
        </pc:spChg>
        <pc:spChg chg="del">
          <ac:chgData name="Philipp Antczak" userId="92c4b2fe7d6af55a" providerId="LiveId" clId="{8F339CD5-78EE-4313-9166-17B82F09027B}" dt="2026-04-02T12:37:10.091" v="2" actId="478"/>
          <ac:spMkLst>
            <pc:docMk/>
            <pc:sldMk cId="2009672949" sldId="275"/>
            <ac:spMk id="3" creationId="{6622D4E3-6D4D-18FC-611F-F9C1C557EF1C}"/>
          </ac:spMkLst>
        </pc:spChg>
        <pc:spChg chg="del">
          <ac:chgData name="Philipp Antczak" userId="92c4b2fe7d6af55a" providerId="LiveId" clId="{8F339CD5-78EE-4313-9166-17B82F09027B}" dt="2026-04-02T12:37:10.091" v="2" actId="478"/>
          <ac:spMkLst>
            <pc:docMk/>
            <pc:sldMk cId="2009672949" sldId="275"/>
            <ac:spMk id="4" creationId="{AEA7DF33-A655-984C-3B15-A25937B6B308}"/>
          </ac:spMkLst>
        </pc:spChg>
        <pc:spChg chg="del">
          <ac:chgData name="Philipp Antczak" userId="92c4b2fe7d6af55a" providerId="LiveId" clId="{8F339CD5-78EE-4313-9166-17B82F09027B}" dt="2026-04-02T12:37:10.091" v="2" actId="478"/>
          <ac:spMkLst>
            <pc:docMk/>
            <pc:sldMk cId="2009672949" sldId="275"/>
            <ac:spMk id="5" creationId="{37F8952E-6E65-54A3-D1BE-9AC84A3E343F}"/>
          </ac:spMkLst>
        </pc:spChg>
        <pc:spChg chg="del">
          <ac:chgData name="Philipp Antczak" userId="92c4b2fe7d6af55a" providerId="LiveId" clId="{8F339CD5-78EE-4313-9166-17B82F09027B}" dt="2026-04-02T12:37:10.091" v="2" actId="478"/>
          <ac:spMkLst>
            <pc:docMk/>
            <pc:sldMk cId="2009672949" sldId="275"/>
            <ac:spMk id="6" creationId="{3823BE6B-604F-2F6B-BAE0-305589E77EA7}"/>
          </ac:spMkLst>
        </pc:spChg>
        <pc:spChg chg="del">
          <ac:chgData name="Philipp Antczak" userId="92c4b2fe7d6af55a" providerId="LiveId" clId="{8F339CD5-78EE-4313-9166-17B82F09027B}" dt="2026-04-02T12:37:10.091" v="2" actId="478"/>
          <ac:spMkLst>
            <pc:docMk/>
            <pc:sldMk cId="2009672949" sldId="275"/>
            <ac:spMk id="7" creationId="{E5BF5AF4-06C7-EBFC-CCDA-97FF4441C646}"/>
          </ac:spMkLst>
        </pc:spChg>
        <pc:spChg chg="del">
          <ac:chgData name="Philipp Antczak" userId="92c4b2fe7d6af55a" providerId="LiveId" clId="{8F339CD5-78EE-4313-9166-17B82F09027B}" dt="2026-04-02T12:37:10.091" v="2" actId="478"/>
          <ac:spMkLst>
            <pc:docMk/>
            <pc:sldMk cId="2009672949" sldId="275"/>
            <ac:spMk id="12" creationId="{857BE894-E142-46C3-D005-B8ECD1726B8C}"/>
          </ac:spMkLst>
        </pc:spChg>
        <pc:picChg chg="del">
          <ac:chgData name="Philipp Antczak" userId="92c4b2fe7d6af55a" providerId="LiveId" clId="{8F339CD5-78EE-4313-9166-17B82F09027B}" dt="2026-04-02T12:37:04.111" v="0" actId="478"/>
          <ac:picMkLst>
            <pc:docMk/>
            <pc:sldMk cId="2009672949" sldId="275"/>
            <ac:picMk id="8" creationId="{D1022A90-C24D-6105-AB29-DC346BED8514}"/>
          </ac:picMkLst>
        </pc:picChg>
        <pc:picChg chg="del">
          <ac:chgData name="Philipp Antczak" userId="92c4b2fe7d6af55a" providerId="LiveId" clId="{8F339CD5-78EE-4313-9166-17B82F09027B}" dt="2026-04-02T12:37:04.111" v="0" actId="478"/>
          <ac:picMkLst>
            <pc:docMk/>
            <pc:sldMk cId="2009672949" sldId="275"/>
            <ac:picMk id="9" creationId="{FB396ABA-0B30-F065-1420-4D9ACCDED495}"/>
          </ac:picMkLst>
        </pc:picChg>
        <pc:picChg chg="del">
          <ac:chgData name="Philipp Antczak" userId="92c4b2fe7d6af55a" providerId="LiveId" clId="{8F339CD5-78EE-4313-9166-17B82F09027B}" dt="2026-04-02T12:37:04.111" v="0" actId="478"/>
          <ac:picMkLst>
            <pc:docMk/>
            <pc:sldMk cId="2009672949" sldId="275"/>
            <ac:picMk id="11" creationId="{DCA748B2-6501-6980-C723-340F0C319847}"/>
          </ac:picMkLst>
        </pc:picChg>
        <pc:picChg chg="add mod ord">
          <ac:chgData name="Philipp Antczak" userId="92c4b2fe7d6af55a" providerId="LiveId" clId="{8F339CD5-78EE-4313-9166-17B82F09027B}" dt="2026-04-02T12:38:00.910" v="12" actId="27614"/>
          <ac:picMkLst>
            <pc:docMk/>
            <pc:sldMk cId="2009672949" sldId="275"/>
            <ac:picMk id="13" creationId="{31E9B428-10F5-5ADD-D9F0-59D86A7E0202}"/>
          </ac:picMkLst>
        </pc:picChg>
        <pc:picChg chg="del">
          <ac:chgData name="Philipp Antczak" userId="92c4b2fe7d6af55a" providerId="LiveId" clId="{8F339CD5-78EE-4313-9166-17B82F09027B}" dt="2026-04-02T12:37:06.629" v="1" actId="478"/>
          <ac:picMkLst>
            <pc:docMk/>
            <pc:sldMk cId="2009672949" sldId="275"/>
            <ac:picMk id="1026" creationId="{1C5452F5-7355-2E09-D3C6-E82D484824F6}"/>
          </ac:picMkLst>
        </pc:picChg>
      </pc:sldChg>
      <pc:sldChg chg="addSp delSp modSp mod">
        <pc:chgData name="Philipp Antczak" userId="92c4b2fe7d6af55a" providerId="LiveId" clId="{8F339CD5-78EE-4313-9166-17B82F09027B}" dt="2026-04-02T13:59:18.721" v="77" actId="1076"/>
        <pc:sldMkLst>
          <pc:docMk/>
          <pc:sldMk cId="3606626465" sldId="276"/>
        </pc:sldMkLst>
        <pc:spChg chg="mod">
          <ac:chgData name="Philipp Antczak" userId="92c4b2fe7d6af55a" providerId="LiveId" clId="{8F339CD5-78EE-4313-9166-17B82F09027B}" dt="2026-04-02T13:59:18.721" v="77" actId="1076"/>
          <ac:spMkLst>
            <pc:docMk/>
            <pc:sldMk cId="3606626465" sldId="276"/>
            <ac:spMk id="3" creationId="{DE7409BE-4111-9043-19D2-E122942D8119}"/>
          </ac:spMkLst>
        </pc:spChg>
        <pc:spChg chg="del">
          <ac:chgData name="Philipp Antczak" userId="92c4b2fe7d6af55a" providerId="LiveId" clId="{8F339CD5-78EE-4313-9166-17B82F09027B}" dt="2026-04-02T13:58:56.093" v="69" actId="478"/>
          <ac:spMkLst>
            <pc:docMk/>
            <pc:sldMk cId="3606626465" sldId="276"/>
            <ac:spMk id="4" creationId="{237C25CA-53DC-A0B5-3322-4214165C4C60}"/>
          </ac:spMkLst>
        </pc:spChg>
        <pc:spChg chg="del">
          <ac:chgData name="Philipp Antczak" userId="92c4b2fe7d6af55a" providerId="LiveId" clId="{8F339CD5-78EE-4313-9166-17B82F09027B}" dt="2026-04-02T13:58:56.093" v="69" actId="478"/>
          <ac:spMkLst>
            <pc:docMk/>
            <pc:sldMk cId="3606626465" sldId="276"/>
            <ac:spMk id="5" creationId="{42205721-564F-E5B3-DD70-FF4A2C8A54D1}"/>
          </ac:spMkLst>
        </pc:spChg>
        <pc:spChg chg="del">
          <ac:chgData name="Philipp Antczak" userId="92c4b2fe7d6af55a" providerId="LiveId" clId="{8F339CD5-78EE-4313-9166-17B82F09027B}" dt="2026-04-02T13:58:56.093" v="69" actId="478"/>
          <ac:spMkLst>
            <pc:docMk/>
            <pc:sldMk cId="3606626465" sldId="276"/>
            <ac:spMk id="6" creationId="{D5458BA9-2529-66E6-33A6-6897BD91D37C}"/>
          </ac:spMkLst>
        </pc:spChg>
        <pc:picChg chg="del">
          <ac:chgData name="Philipp Antczak" userId="92c4b2fe7d6af55a" providerId="LiveId" clId="{8F339CD5-78EE-4313-9166-17B82F09027B}" dt="2026-04-02T13:58:45.606" v="66" actId="478"/>
          <ac:picMkLst>
            <pc:docMk/>
            <pc:sldMk cId="3606626465" sldId="276"/>
            <ac:picMk id="2" creationId="{456BFC37-4228-3D74-095E-2DB1D7D35A8F}"/>
          </ac:picMkLst>
        </pc:picChg>
        <pc:picChg chg="add mod">
          <ac:chgData name="Philipp Antczak" userId="92c4b2fe7d6af55a" providerId="LiveId" clId="{8F339CD5-78EE-4313-9166-17B82F09027B}" dt="2026-04-02T13:59:14.337" v="74" actId="27614"/>
          <ac:picMkLst>
            <pc:docMk/>
            <pc:sldMk cId="3606626465" sldId="276"/>
            <ac:picMk id="8" creationId="{5705DDD4-616F-83E4-9CAB-94A24AC47E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448E4-4FD9-4B4A-8087-334D06D335BE}" type="datetimeFigureOut">
              <a:rPr lang="en-DE" smtClean="0"/>
              <a:t>04/02/2026</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6D2AB-D07F-1448-9456-6649BAFF2489}" type="slidenum">
              <a:rPr lang="en-DE" smtClean="0"/>
              <a:t>‹#›</a:t>
            </a:fld>
            <a:endParaRPr lang="en-DE"/>
          </a:p>
        </p:txBody>
      </p:sp>
    </p:spTree>
    <p:extLst>
      <p:ext uri="{BB962C8B-B14F-4D97-AF65-F5344CB8AC3E}">
        <p14:creationId xmlns:p14="http://schemas.microsoft.com/office/powerpoint/2010/main" val="305601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2735-BA47-8DA0-4375-152F8B2309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BA815C9A-713F-94B6-DA45-C334B428D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3C0F25CA-7785-6740-B1F3-6F682A0043FA}"/>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C1669D90-D38B-71A3-4C87-6B6A764A8365}"/>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68693D9-9C03-42B2-4C80-C12BEBDA5CF0}"/>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50534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758B-5C71-2830-953C-AB72CFC24CB0}"/>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E39E20D8-3C3C-DC9A-BE3D-106B299E52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56104C6D-EDFE-B303-2A7D-5E75975B52EC}"/>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C3F0F2EE-5DF8-111E-703D-3EE79849E7C0}"/>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C917F7E-CD93-AD94-1E7D-E19344C13BDC}"/>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125403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FC3F7-943D-0990-0701-AA3FDE2627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CBB855C5-7107-5847-9FC6-44B142E236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7B3AC2C8-0604-22E3-60EE-E3CF8F88E386}"/>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76937886-2D17-3551-48EF-16E47F29357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E1407AA-3E17-44E5-0839-F3C80402E5D0}"/>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1340426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BC7A-DB84-7F92-6A65-90F099638331}"/>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BEF184D3-4B3D-2CF1-8D1E-5D69864174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ACED4B8C-0AA2-0798-934B-115E34F1F20A}"/>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AAE2A546-12E8-8F7D-A1E1-0A1C98DD9BA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C63DDD1-377D-BABF-CD18-726EF5F82F2B}"/>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301127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E058-232E-B308-AE68-B4A2E2761F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5BE2F225-0661-9283-5E8E-7AED6007A9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D2AF11-C181-F579-033C-0E9A4791F493}"/>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E21B69F0-3FDC-8208-0F94-EA02AE55236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4DAE4076-9A1D-CC29-D225-EF25A7D81E84}"/>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315518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72E5-667D-D52C-6440-11BC31BCECD5}"/>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4F1785F6-79F7-FFD7-3F4B-D01A5E311FB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184CD8B7-5AF6-A071-C7F7-3BB232423B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6E4370FF-8611-3D4C-D5D9-2C840212FEFA}"/>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6" name="Footer Placeholder 5">
            <a:extLst>
              <a:ext uri="{FF2B5EF4-FFF2-40B4-BE49-F238E27FC236}">
                <a16:creationId xmlns:a16="http://schemas.microsoft.com/office/drawing/2014/main" id="{E22687CA-9B81-93E8-877C-636F97462C78}"/>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4F38EB52-6BB9-C357-BCE1-0FCABADC96B4}"/>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89264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FE7F-7645-C336-60A6-515ABB790526}"/>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91E4B72D-A67F-0EB6-8103-A114C2B84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345F8D-BD7A-474D-6929-32687600E09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5C302436-A8E8-497A-FE29-2B5C14265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484467-CA62-097A-91CC-F6C265EAA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7B44E23B-B6A0-5A96-28E5-AFCA80D19DE9}"/>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8" name="Footer Placeholder 7">
            <a:extLst>
              <a:ext uri="{FF2B5EF4-FFF2-40B4-BE49-F238E27FC236}">
                <a16:creationId xmlns:a16="http://schemas.microsoft.com/office/drawing/2014/main" id="{6D315919-2060-9BE9-D3FA-FD4A93F0D04B}"/>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BE10F0DB-16A7-EA74-3AC5-E29CFBD34C7D}"/>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236903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CC9A-74AC-B4EE-721D-96C652598538}"/>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CD343AAC-DBE6-4E40-42E8-32825C7DB7AE}"/>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4" name="Footer Placeholder 3">
            <a:extLst>
              <a:ext uri="{FF2B5EF4-FFF2-40B4-BE49-F238E27FC236}">
                <a16:creationId xmlns:a16="http://schemas.microsoft.com/office/drawing/2014/main" id="{5A374FAB-8DD6-18ED-A496-8213C1AC549D}"/>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5BDA1379-0C73-78DE-A950-067CE4F96238}"/>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158560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5C0E6-6EB5-3A76-DA07-730D85CCE3A9}"/>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3" name="Footer Placeholder 2">
            <a:extLst>
              <a:ext uri="{FF2B5EF4-FFF2-40B4-BE49-F238E27FC236}">
                <a16:creationId xmlns:a16="http://schemas.microsoft.com/office/drawing/2014/main" id="{0420ACE5-4F2E-D905-F115-E09C126D8890}"/>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07CC99A9-1082-28A9-7DE0-59530AF66177}"/>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163090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F5DA-D5AF-1988-7101-DABC7BFD37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FD760EA9-D8E9-2678-B35D-51400D0B8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148AE733-BDD5-24EE-373E-132D275DB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88E464-CA69-B2B0-19A4-3FD36BCCC911}"/>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6" name="Footer Placeholder 5">
            <a:extLst>
              <a:ext uri="{FF2B5EF4-FFF2-40B4-BE49-F238E27FC236}">
                <a16:creationId xmlns:a16="http://schemas.microsoft.com/office/drawing/2014/main" id="{509FED8F-4207-28A7-9DBC-7A6F2C642D9F}"/>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330F6F7-5D90-DF14-B002-C638D4303D71}"/>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241524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8791-0DF6-64C3-F8DA-5AA1771435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323C9301-F86B-F258-3999-CDF28F7F7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8B2E6A19-0EC2-61A8-B43A-9EFC572C2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0040F5-A5B5-C963-FE1C-F7DC15091D80}"/>
              </a:ext>
            </a:extLst>
          </p:cNvPr>
          <p:cNvSpPr>
            <a:spLocks noGrp="1"/>
          </p:cNvSpPr>
          <p:nvPr>
            <p:ph type="dt" sz="half" idx="10"/>
          </p:nvPr>
        </p:nvSpPr>
        <p:spPr/>
        <p:txBody>
          <a:bodyPr/>
          <a:lstStyle/>
          <a:p>
            <a:fld id="{F568DBE7-60BA-4A4C-B709-C5B17F20F4C8}" type="datetimeFigureOut">
              <a:rPr lang="en-DE" smtClean="0"/>
              <a:t>04/02/2026</a:t>
            </a:fld>
            <a:endParaRPr lang="en-DE"/>
          </a:p>
        </p:txBody>
      </p:sp>
      <p:sp>
        <p:nvSpPr>
          <p:cNvPr id="6" name="Footer Placeholder 5">
            <a:extLst>
              <a:ext uri="{FF2B5EF4-FFF2-40B4-BE49-F238E27FC236}">
                <a16:creationId xmlns:a16="http://schemas.microsoft.com/office/drawing/2014/main" id="{F74A2193-F1C3-75BB-6381-6E08250FCEC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F7541EB-7E31-4E3E-D5C1-265E46738BA3}"/>
              </a:ext>
            </a:extLst>
          </p:cNvPr>
          <p:cNvSpPr>
            <a:spLocks noGrp="1"/>
          </p:cNvSpPr>
          <p:nvPr>
            <p:ph type="sldNum" sz="quarter" idx="12"/>
          </p:nvPr>
        </p:nvSpPr>
        <p:spPr/>
        <p:txBody>
          <a:bodyPr/>
          <a:lstStyle/>
          <a:p>
            <a:fld id="{41A36B7B-B531-B148-AD5B-BBE3613FDD43}" type="slidenum">
              <a:rPr lang="en-DE" smtClean="0"/>
              <a:t>‹#›</a:t>
            </a:fld>
            <a:endParaRPr lang="en-DE"/>
          </a:p>
        </p:txBody>
      </p:sp>
    </p:spTree>
    <p:extLst>
      <p:ext uri="{BB962C8B-B14F-4D97-AF65-F5344CB8AC3E}">
        <p14:creationId xmlns:p14="http://schemas.microsoft.com/office/powerpoint/2010/main" val="368708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D8DE9-A6D3-CD7C-3541-CE28F0C0F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204D79F7-726C-6DD8-24B4-1C4CDBC4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2E1C09A5-3506-D518-97F8-03C474423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8DBE7-60BA-4A4C-B709-C5B17F20F4C8}" type="datetimeFigureOut">
              <a:rPr lang="en-DE" smtClean="0"/>
              <a:t>04/02/2026</a:t>
            </a:fld>
            <a:endParaRPr lang="en-DE"/>
          </a:p>
        </p:txBody>
      </p:sp>
      <p:sp>
        <p:nvSpPr>
          <p:cNvPr id="5" name="Footer Placeholder 4">
            <a:extLst>
              <a:ext uri="{FF2B5EF4-FFF2-40B4-BE49-F238E27FC236}">
                <a16:creationId xmlns:a16="http://schemas.microsoft.com/office/drawing/2014/main" id="{76341692-46AF-3F41-C536-506307411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104FEE0B-E264-F38B-3F14-E7A4608C9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36B7B-B531-B148-AD5B-BBE3613FDD43}" type="slidenum">
              <a:rPr lang="en-DE" smtClean="0"/>
              <a:t>‹#›</a:t>
            </a:fld>
            <a:endParaRPr lang="en-DE"/>
          </a:p>
        </p:txBody>
      </p:sp>
    </p:spTree>
    <p:extLst>
      <p:ext uri="{BB962C8B-B14F-4D97-AF65-F5344CB8AC3E}">
        <p14:creationId xmlns:p14="http://schemas.microsoft.com/office/powerpoint/2010/main" val="1915609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3389/fmed.2024.1430676"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txBox="1"/>
          <p:nvPr/>
        </p:nvSpPr>
        <p:spPr>
          <a:xfrm>
            <a:off x="765352" y="1345261"/>
            <a:ext cx="25683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Aptos" panose="020B0004020202020204" pitchFamily="34" charset="0"/>
                <a:ea typeface="Calibri"/>
                <a:cs typeface="Calibri"/>
                <a:sym typeface="Calibri"/>
              </a:rPr>
              <a:t>Supplemental</a:t>
            </a:r>
            <a:r>
              <a:rPr lang="de-DE" sz="1800" b="1" dirty="0">
                <a:solidFill>
                  <a:schemeClr val="dk1"/>
                </a:solidFill>
                <a:latin typeface="Aptos" panose="020B0004020202020204" pitchFamily="34" charset="0"/>
                <a:ea typeface="Calibri"/>
                <a:cs typeface="Calibri"/>
                <a:sym typeface="Calibri"/>
              </a:rPr>
              <a:t> </a:t>
            </a:r>
            <a:r>
              <a:rPr lang="de-DE" sz="1800" b="1" dirty="0" err="1">
                <a:solidFill>
                  <a:schemeClr val="dk1"/>
                </a:solidFill>
                <a:latin typeface="Aptos" panose="020B0004020202020204" pitchFamily="34" charset="0"/>
                <a:ea typeface="Calibri"/>
                <a:cs typeface="Calibri"/>
                <a:sym typeface="Calibri"/>
              </a:rPr>
              <a:t>Figures</a:t>
            </a:r>
            <a:endParaRPr b="1" dirty="0">
              <a:latin typeface="Aptos" panose="020B0004020202020204" pitchFamily="34" charset="0"/>
            </a:endParaRPr>
          </a:p>
        </p:txBody>
      </p:sp>
      <p:sp>
        <p:nvSpPr>
          <p:cNvPr id="3" name="TextBox 2">
            <a:extLst>
              <a:ext uri="{FF2B5EF4-FFF2-40B4-BE49-F238E27FC236}">
                <a16:creationId xmlns:a16="http://schemas.microsoft.com/office/drawing/2014/main" id="{0AFC300E-7084-E93D-9BB3-340347B0B5A2}"/>
              </a:ext>
            </a:extLst>
          </p:cNvPr>
          <p:cNvSpPr txBox="1"/>
          <p:nvPr/>
        </p:nvSpPr>
        <p:spPr>
          <a:xfrm>
            <a:off x="765352" y="282271"/>
            <a:ext cx="8152447" cy="674928"/>
          </a:xfrm>
          <a:prstGeom prst="rect">
            <a:avLst/>
          </a:prstGeom>
          <a:noFill/>
        </p:spPr>
        <p:txBody>
          <a:bodyPr wrap="square">
            <a:spAutoFit/>
          </a:bodyPr>
          <a:lstStyle/>
          <a:p>
            <a:pPr algn="just">
              <a:lnSpc>
                <a:spcPct val="107000"/>
              </a:lnSpc>
              <a:spcAft>
                <a:spcPts val="800"/>
              </a:spcAft>
              <a:buNone/>
            </a:pPr>
            <a:r>
              <a:rPr lang="en-DE" sz="1800" b="1" dirty="0">
                <a:effectLst/>
                <a:latin typeface="Aptos" panose="020B0004020202020204" pitchFamily="34" charset="0"/>
                <a:ea typeface="Aptos" panose="020B0004020202020204" pitchFamily="34" charset="0"/>
                <a:cs typeface="Aptos" panose="020B0004020202020204" pitchFamily="34" charset="0"/>
              </a:rPr>
              <a:t>MEDA-PKD: A Dynamic, Real-Time Analytics Platform for Precision Care in Autosomal Dominant Polycystic Kidney Disease</a:t>
            </a:r>
            <a:endParaRPr lang="en-DE" sz="1600" b="1"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14483B3D-AB86-1B50-37A5-ECF2B6D57469}"/>
              </a:ext>
            </a:extLst>
          </p:cNvPr>
          <p:cNvSpPr txBox="1"/>
          <p:nvPr/>
        </p:nvSpPr>
        <p:spPr>
          <a:xfrm>
            <a:off x="765352" y="2102614"/>
            <a:ext cx="10378898" cy="5016758"/>
          </a:xfrm>
          <a:prstGeom prst="rect">
            <a:avLst/>
          </a:prstGeom>
          <a:noFill/>
        </p:spPr>
        <p:txBody>
          <a:bodyPr wrap="square">
            <a:spAutoFit/>
          </a:bodyPr>
          <a:lstStyle/>
          <a:p>
            <a:pPr marL="0" marR="0" lvl="0" indent="0" algn="l" rtl="0">
              <a:lnSpc>
                <a:spcPct val="150000"/>
              </a:lnSpc>
              <a:spcBef>
                <a:spcPts val="0"/>
              </a:spcBef>
              <a:spcAft>
                <a:spcPts val="0"/>
              </a:spcAft>
              <a:buNone/>
            </a:pPr>
            <a:r>
              <a:rPr lang="de-DE" sz="1600" dirty="0" err="1">
                <a:solidFill>
                  <a:schemeClr val="dk1"/>
                </a:solidFill>
                <a:latin typeface="Calibri"/>
                <a:ea typeface="Calibri"/>
                <a:cs typeface="Calibri"/>
                <a:sym typeface="Calibri"/>
              </a:rPr>
              <a:t>Suppl</a:t>
            </a:r>
            <a:r>
              <a:rPr lang="de-DE" sz="1600" dirty="0">
                <a:solidFill>
                  <a:schemeClr val="dk1"/>
                </a:solidFill>
                <a:latin typeface="Calibri"/>
                <a:ea typeface="Calibri"/>
                <a:cs typeface="Calibri"/>
                <a:sym typeface="Calibri"/>
              </a:rPr>
              <a:t>. Fig. 1: Outline </a:t>
            </a:r>
            <a:r>
              <a:rPr lang="de-DE" sz="1600" dirty="0" err="1">
                <a:solidFill>
                  <a:schemeClr val="dk1"/>
                </a:solidFill>
                <a:latin typeface="Calibri"/>
                <a:ea typeface="Calibri"/>
                <a:cs typeface="Calibri"/>
                <a:sym typeface="Calibri"/>
              </a:rPr>
              <a:t>of</a:t>
            </a:r>
            <a:r>
              <a:rPr lang="de-DE" sz="1600" dirty="0">
                <a:solidFill>
                  <a:schemeClr val="dk1"/>
                </a:solidFill>
                <a:latin typeface="Calibri"/>
                <a:ea typeface="Calibri"/>
                <a:cs typeface="Calibri"/>
                <a:sym typeface="Calibri"/>
              </a:rPr>
              <a:t> </a:t>
            </a:r>
            <a:r>
              <a:rPr lang="de-DE" sz="1600" dirty="0" err="1">
                <a:solidFill>
                  <a:schemeClr val="dk1"/>
                </a:solidFill>
                <a:latin typeface="Calibri"/>
                <a:ea typeface="Calibri"/>
                <a:cs typeface="Calibri"/>
                <a:sym typeface="Calibri"/>
              </a:rPr>
              <a:t>the</a:t>
            </a:r>
            <a:r>
              <a:rPr lang="de-DE" sz="1600" dirty="0">
                <a:solidFill>
                  <a:schemeClr val="dk1"/>
                </a:solidFill>
                <a:latin typeface="Calibri"/>
                <a:ea typeface="Calibri"/>
                <a:cs typeface="Calibri"/>
                <a:sym typeface="Calibri"/>
              </a:rPr>
              <a:t> </a:t>
            </a:r>
            <a:r>
              <a:rPr lang="de-DE" sz="1600" dirty="0" err="1">
                <a:solidFill>
                  <a:schemeClr val="dk1"/>
                </a:solidFill>
                <a:latin typeface="Calibri"/>
                <a:ea typeface="Calibri"/>
                <a:cs typeface="Calibri"/>
                <a:sym typeface="Calibri"/>
              </a:rPr>
              <a:t>technical</a:t>
            </a:r>
            <a:r>
              <a:rPr lang="de-DE" sz="1600" dirty="0">
                <a:solidFill>
                  <a:schemeClr val="dk1"/>
                </a:solidFill>
                <a:latin typeface="Calibri"/>
                <a:ea typeface="Calibri"/>
                <a:cs typeface="Calibri"/>
                <a:sym typeface="Calibri"/>
              </a:rPr>
              <a:t> </a:t>
            </a:r>
            <a:r>
              <a:rPr lang="de-DE" sz="1600" dirty="0" err="1">
                <a:solidFill>
                  <a:schemeClr val="dk1"/>
                </a:solidFill>
                <a:latin typeface="Calibri"/>
                <a:ea typeface="Calibri"/>
                <a:cs typeface="Calibri"/>
                <a:sym typeface="Calibri"/>
              </a:rPr>
              <a:t>infrastructure</a:t>
            </a:r>
            <a:r>
              <a:rPr lang="de-DE" sz="1600" dirty="0">
                <a:solidFill>
                  <a:schemeClr val="dk1"/>
                </a:solidFill>
                <a:latin typeface="Calibri"/>
                <a:ea typeface="Calibri"/>
                <a:cs typeface="Calibri"/>
                <a:sym typeface="Calibri"/>
              </a:rPr>
              <a:t> and </a:t>
            </a:r>
            <a:r>
              <a:rPr lang="de-DE" sz="1600" dirty="0" err="1">
                <a:solidFill>
                  <a:schemeClr val="dk1"/>
                </a:solidFill>
                <a:latin typeface="Calibri"/>
                <a:ea typeface="Calibri"/>
                <a:cs typeface="Calibri"/>
                <a:sym typeface="Calibri"/>
              </a:rPr>
              <a:t>data</a:t>
            </a:r>
            <a:r>
              <a:rPr lang="de-DE" sz="1600" dirty="0">
                <a:solidFill>
                  <a:schemeClr val="dk1"/>
                </a:solidFill>
                <a:latin typeface="Calibri"/>
                <a:ea typeface="Calibri"/>
                <a:cs typeface="Calibri"/>
                <a:sym typeface="Calibri"/>
              </a:rPr>
              <a:t> </a:t>
            </a:r>
            <a:r>
              <a:rPr lang="de-DE" sz="1600" dirty="0" err="1">
                <a:solidFill>
                  <a:schemeClr val="dk1"/>
                </a:solidFill>
                <a:latin typeface="Calibri"/>
                <a:ea typeface="Calibri"/>
                <a:cs typeface="Calibri"/>
                <a:sym typeface="Calibri"/>
              </a:rPr>
              <a:t>sources</a:t>
            </a:r>
            <a:r>
              <a:rPr lang="de-DE" sz="1600" dirty="0">
                <a:solidFill>
                  <a:schemeClr val="dk1"/>
                </a:solidFill>
                <a:latin typeface="Calibri"/>
                <a:ea typeface="Calibri"/>
                <a:cs typeface="Calibri"/>
                <a:sym typeface="Calibri"/>
              </a:rPr>
              <a:t> </a:t>
            </a:r>
            <a:r>
              <a:rPr lang="de-DE" sz="1600" dirty="0" err="1">
                <a:solidFill>
                  <a:schemeClr val="dk1"/>
                </a:solidFill>
                <a:latin typeface="Calibri"/>
                <a:ea typeface="Calibri"/>
                <a:cs typeface="Calibri"/>
                <a:sym typeface="Calibri"/>
              </a:rPr>
              <a:t>underlying</a:t>
            </a:r>
            <a:r>
              <a:rPr lang="de-DE" sz="1600" dirty="0">
                <a:solidFill>
                  <a:schemeClr val="dk1"/>
                </a:solidFill>
                <a:latin typeface="Calibri"/>
                <a:ea typeface="Calibri"/>
                <a:cs typeface="Calibri"/>
                <a:sym typeface="Calibri"/>
              </a:rPr>
              <a:t> MEDA-PKD</a:t>
            </a:r>
          </a:p>
          <a:p>
            <a:pPr lvl="0">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2: Filters </a:t>
            </a:r>
            <a:r>
              <a:rPr lang="de-DE" sz="1600" dirty="0" err="1">
                <a:solidFill>
                  <a:schemeClr val="dk1"/>
                </a:solidFill>
                <a:ea typeface="Calibri"/>
                <a:cs typeface="Calibri"/>
                <a:sym typeface="Calibri"/>
              </a:rPr>
              <a:t>available</a:t>
            </a:r>
            <a:r>
              <a:rPr lang="de-DE" sz="1600" dirty="0">
                <a:solidFill>
                  <a:schemeClr val="dk1"/>
                </a:solidFill>
                <a:ea typeface="Calibri"/>
                <a:cs typeface="Calibri"/>
                <a:sym typeface="Calibri"/>
              </a:rPr>
              <a:t> in </a:t>
            </a:r>
            <a:r>
              <a:rPr lang="de-DE" sz="1600" dirty="0" err="1">
                <a:solidFill>
                  <a:schemeClr val="dk1"/>
                </a:solidFill>
                <a:ea typeface="Calibri"/>
                <a:cs typeface="Calibri"/>
                <a:sym typeface="Calibri"/>
              </a:rPr>
              <a:t>the</a:t>
            </a:r>
            <a:r>
              <a:rPr lang="de-DE" sz="1600" dirty="0">
                <a:solidFill>
                  <a:schemeClr val="dk1"/>
                </a:solidFill>
                <a:ea typeface="Calibri"/>
                <a:cs typeface="Calibri"/>
                <a:sym typeface="Calibri"/>
              </a:rPr>
              <a:t> online </a:t>
            </a:r>
            <a:r>
              <a:rPr lang="de-DE" sz="1600" dirty="0" err="1">
                <a:solidFill>
                  <a:schemeClr val="dk1"/>
                </a:solidFill>
                <a:ea typeface="Calibri"/>
                <a:cs typeface="Calibri"/>
                <a:sym typeface="Calibri"/>
              </a:rPr>
              <a:t>tool</a:t>
            </a:r>
            <a:endParaRPr lang="de-DE" sz="1600" dirty="0">
              <a:solidFill>
                <a:schemeClr val="dk1"/>
              </a:solidFill>
              <a:ea typeface="Calibri"/>
              <a:cs typeface="Calibri"/>
              <a:sym typeface="Calibri"/>
            </a:endParaRP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3: </a:t>
            </a:r>
            <a:r>
              <a:rPr lang="de-DE" sz="1600" dirty="0" err="1">
                <a:solidFill>
                  <a:schemeClr val="dk1"/>
                </a:solidFill>
                <a:ea typeface="Calibri"/>
                <a:cs typeface="Calibri"/>
                <a:sym typeface="Calibri"/>
              </a:rPr>
              <a:t>Cohort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statistics</a:t>
            </a:r>
            <a:r>
              <a:rPr lang="de-DE" sz="1600" dirty="0">
                <a:solidFill>
                  <a:schemeClr val="dk1"/>
                </a:solidFill>
                <a:ea typeface="Calibri"/>
                <a:cs typeface="Calibri"/>
                <a:sym typeface="Calibri"/>
              </a:rPr>
              <a:t> </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4: Supplements </a:t>
            </a:r>
            <a:r>
              <a:rPr lang="de-DE" sz="1600" dirty="0" err="1">
                <a:solidFill>
                  <a:schemeClr val="dk1"/>
                </a:solidFill>
                <a:ea typeface="Calibri"/>
                <a:cs typeface="Calibri"/>
                <a:sym typeface="Calibri"/>
              </a:rPr>
              <a:t>to</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baseline</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characteristics</a:t>
            </a:r>
            <a:r>
              <a:rPr lang="de-DE" sz="1600" dirty="0">
                <a:solidFill>
                  <a:schemeClr val="dk1"/>
                </a:solidFill>
                <a:ea typeface="Calibri"/>
                <a:cs typeface="Calibri"/>
                <a:sym typeface="Calibri"/>
              </a:rPr>
              <a:t> and </a:t>
            </a:r>
            <a:r>
              <a:rPr lang="de-DE" sz="1600" dirty="0" err="1">
                <a:solidFill>
                  <a:schemeClr val="dk1"/>
                </a:solidFill>
                <a:ea typeface="Calibri"/>
                <a:cs typeface="Calibri"/>
                <a:sym typeface="Calibri"/>
              </a:rPr>
              <a:t>extrarenal</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manifestations</a:t>
            </a:r>
            <a:endParaRPr lang="de-DE" sz="1600" dirty="0">
              <a:solidFill>
                <a:schemeClr val="dk1"/>
              </a:solidFill>
              <a:ea typeface="Calibri"/>
              <a:cs typeface="Calibri"/>
              <a:sym typeface="Calibri"/>
            </a:endParaRP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5: Dashboard Family </a:t>
            </a:r>
            <a:r>
              <a:rPr lang="de-DE" sz="1600" dirty="0" err="1">
                <a:solidFill>
                  <a:schemeClr val="dk1"/>
                </a:solidFill>
                <a:ea typeface="Calibri"/>
                <a:cs typeface="Calibri"/>
                <a:sym typeface="Calibri"/>
              </a:rPr>
              <a:t>History</a:t>
            </a:r>
            <a:endParaRPr lang="de-DE" sz="1600" dirty="0">
              <a:solidFill>
                <a:schemeClr val="dk1"/>
              </a:solidFill>
              <a:ea typeface="Calibri"/>
              <a:cs typeface="Calibri"/>
              <a:sym typeface="Calibri"/>
            </a:endParaRP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6: Dashboard “</a:t>
            </a:r>
            <a:r>
              <a:rPr lang="de-DE" sz="1600" dirty="0" err="1">
                <a:solidFill>
                  <a:schemeClr val="dk1"/>
                </a:solidFill>
                <a:ea typeface="Calibri"/>
                <a:cs typeface="Calibri"/>
                <a:sym typeface="Calibri"/>
              </a:rPr>
              <a:t>Medication</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providing</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information</a:t>
            </a:r>
            <a:r>
              <a:rPr lang="de-DE" sz="1600" dirty="0">
                <a:solidFill>
                  <a:schemeClr val="dk1"/>
                </a:solidFill>
                <a:ea typeface="Calibri"/>
                <a:cs typeface="Calibri"/>
                <a:sym typeface="Calibri"/>
              </a:rPr>
              <a:t> on </a:t>
            </a:r>
            <a:r>
              <a:rPr lang="de-DE" sz="1600" dirty="0" err="1">
                <a:solidFill>
                  <a:schemeClr val="dk1"/>
                </a:solidFill>
                <a:ea typeface="Calibri"/>
                <a:cs typeface="Calibri"/>
                <a:sym typeface="Calibri"/>
              </a:rPr>
              <a:t>usage</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of</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the</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most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important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drug</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classes</a:t>
            </a:r>
            <a:r>
              <a:rPr lang="de-DE" sz="1600" dirty="0">
                <a:solidFill>
                  <a:schemeClr val="dk1"/>
                </a:solidFill>
                <a:ea typeface="Calibri"/>
                <a:cs typeface="Calibri"/>
                <a:sym typeface="Calibri"/>
              </a:rPr>
              <a:t> in ADPKD.</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7: Dashboard “Lifestyle“ </a:t>
            </a:r>
            <a:r>
              <a:rPr lang="de-DE" sz="1600" dirty="0" err="1">
                <a:solidFill>
                  <a:schemeClr val="dk1"/>
                </a:solidFill>
                <a:ea typeface="Calibri"/>
                <a:cs typeface="Calibri"/>
                <a:sym typeface="Calibri"/>
              </a:rPr>
              <a:t>providing</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information</a:t>
            </a:r>
            <a:r>
              <a:rPr lang="de-DE" sz="1600" dirty="0">
                <a:solidFill>
                  <a:schemeClr val="dk1"/>
                </a:solidFill>
                <a:ea typeface="Calibri"/>
                <a:cs typeface="Calibri"/>
                <a:sym typeface="Calibri"/>
              </a:rPr>
              <a:t> on </a:t>
            </a:r>
            <a:r>
              <a:rPr lang="de-DE" sz="1600" dirty="0" err="1">
                <a:solidFill>
                  <a:schemeClr val="dk1"/>
                </a:solidFill>
                <a:ea typeface="Calibri"/>
                <a:cs typeface="Calibri"/>
                <a:sym typeface="Calibri"/>
              </a:rPr>
              <a:t>smoking</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coffee</a:t>
            </a:r>
            <a:r>
              <a:rPr lang="de-DE" sz="1600" dirty="0">
                <a:solidFill>
                  <a:schemeClr val="dk1"/>
                </a:solidFill>
                <a:ea typeface="Calibri"/>
                <a:cs typeface="Calibri"/>
                <a:sym typeface="Calibri"/>
              </a:rPr>
              <a:t> and </a:t>
            </a:r>
            <a:r>
              <a:rPr lang="de-DE" sz="1600" dirty="0" err="1">
                <a:solidFill>
                  <a:schemeClr val="dk1"/>
                </a:solidFill>
                <a:ea typeface="Calibri"/>
                <a:cs typeface="Calibri"/>
                <a:sym typeface="Calibri"/>
              </a:rPr>
              <a:t>alcohol</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consumption</a:t>
            </a:r>
            <a:r>
              <a:rPr lang="de-DE" sz="1600" dirty="0">
                <a:solidFill>
                  <a:schemeClr val="dk1"/>
                </a:solidFill>
                <a:ea typeface="Calibri"/>
                <a:cs typeface="Calibri"/>
                <a:sym typeface="Calibri"/>
              </a:rPr>
              <a:t>.</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8: Total </a:t>
            </a:r>
            <a:r>
              <a:rPr lang="de-DE" sz="1600" dirty="0" err="1">
                <a:solidFill>
                  <a:schemeClr val="dk1"/>
                </a:solidFill>
                <a:ea typeface="Calibri"/>
                <a:cs typeface="Calibri"/>
                <a:sym typeface="Calibri"/>
              </a:rPr>
              <a:t>kidney</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volume</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arterial</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hypertension</a:t>
            </a:r>
            <a:r>
              <a:rPr lang="de-DE" sz="1600" dirty="0">
                <a:solidFill>
                  <a:schemeClr val="dk1"/>
                </a:solidFill>
                <a:ea typeface="Calibri"/>
                <a:cs typeface="Calibri"/>
                <a:sym typeface="Calibri"/>
              </a:rPr>
              <a:t> and </a:t>
            </a:r>
            <a:r>
              <a:rPr lang="de-DE" sz="1600" dirty="0" err="1">
                <a:solidFill>
                  <a:schemeClr val="dk1"/>
                </a:solidFill>
                <a:ea typeface="Calibri"/>
                <a:cs typeface="Calibri"/>
                <a:sym typeface="Calibri"/>
              </a:rPr>
              <a:t>urological</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complications</a:t>
            </a:r>
            <a:r>
              <a:rPr lang="de-DE" sz="1600" dirty="0">
                <a:solidFill>
                  <a:schemeClr val="dk1"/>
                </a:solidFill>
                <a:ea typeface="Calibri"/>
                <a:cs typeface="Calibri"/>
                <a:sym typeface="Calibri"/>
              </a:rPr>
              <a:t>. </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9: Individual </a:t>
            </a:r>
            <a:r>
              <a:rPr lang="de-DE" sz="1600" dirty="0" err="1">
                <a:solidFill>
                  <a:schemeClr val="dk1"/>
                </a:solidFill>
                <a:ea typeface="Calibri"/>
                <a:cs typeface="Calibri"/>
                <a:sym typeface="Calibri"/>
              </a:rPr>
              <a:t>patient</a:t>
            </a:r>
            <a:r>
              <a:rPr lang="de-DE" sz="1600" dirty="0">
                <a:solidFill>
                  <a:schemeClr val="dk1"/>
                </a:solidFill>
                <a:ea typeface="Calibri"/>
                <a:cs typeface="Calibri"/>
                <a:sym typeface="Calibri"/>
              </a:rPr>
              <a:t>-level </a:t>
            </a:r>
            <a:r>
              <a:rPr lang="de-DE" sz="1600" dirty="0" err="1">
                <a:solidFill>
                  <a:schemeClr val="dk1"/>
                </a:solidFill>
                <a:ea typeface="Calibri"/>
                <a:cs typeface="Calibri"/>
                <a:sym typeface="Calibri"/>
              </a:rPr>
              <a:t>eGFR</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trajectories</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including</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treatment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effects</a:t>
            </a:r>
            <a:r>
              <a:rPr lang="de-DE" sz="1600" dirty="0">
                <a:solidFill>
                  <a:schemeClr val="dk1"/>
                </a:solidFill>
                <a:ea typeface="Calibri"/>
                <a:cs typeface="Calibri"/>
                <a:sym typeface="Calibri"/>
              </a:rPr>
              <a:t>.</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10: Treatment </a:t>
            </a:r>
            <a:r>
              <a:rPr lang="de-DE" sz="1600" dirty="0" err="1">
                <a:solidFill>
                  <a:schemeClr val="dk1"/>
                </a:solidFill>
                <a:ea typeface="Calibri"/>
                <a:cs typeface="Calibri"/>
                <a:sym typeface="Calibri"/>
              </a:rPr>
              <a:t>effect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of</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tolvaptan</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by</a:t>
            </a:r>
            <a:r>
              <a:rPr lang="de-DE" sz="1600" dirty="0">
                <a:solidFill>
                  <a:schemeClr val="dk1"/>
                </a:solidFill>
                <a:ea typeface="Calibri"/>
                <a:cs typeface="Calibri"/>
                <a:sym typeface="Calibri"/>
              </a:rPr>
              <a:t> sex.</a:t>
            </a: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11: The </a:t>
            </a:r>
            <a:r>
              <a:rPr lang="de-DE" sz="1600" dirty="0" err="1">
                <a:solidFill>
                  <a:schemeClr val="dk1"/>
                </a:solidFill>
                <a:ea typeface="Calibri"/>
                <a:cs typeface="Calibri"/>
                <a:sym typeface="Calibri"/>
              </a:rPr>
              <a:t>impact</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of</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tolvaptan</a:t>
            </a:r>
            <a:r>
              <a:rPr lang="de-DE" sz="1600" dirty="0">
                <a:solidFill>
                  <a:schemeClr val="dk1"/>
                </a:solidFill>
                <a:ea typeface="Calibri"/>
                <a:cs typeface="Calibri"/>
                <a:sym typeface="Calibri"/>
              </a:rPr>
              <a:t> on </a:t>
            </a:r>
            <a:r>
              <a:rPr lang="de-DE" sz="1600" dirty="0" err="1">
                <a:solidFill>
                  <a:schemeClr val="dk1"/>
                </a:solidFill>
                <a:ea typeface="Calibri"/>
                <a:cs typeface="Calibri"/>
                <a:sym typeface="Calibri"/>
              </a:rPr>
              <a:t>quality</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of</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life</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as</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assessed</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by</a:t>
            </a:r>
            <a:r>
              <a:rPr lang="de-DE" sz="1600" dirty="0">
                <a:solidFill>
                  <a:schemeClr val="dk1"/>
                </a:solidFill>
                <a:ea typeface="Calibri"/>
                <a:cs typeface="Calibri"/>
                <a:sym typeface="Calibri"/>
              </a:rPr>
              <a:t> </a:t>
            </a:r>
            <a:r>
              <a:rPr lang="de-DE" sz="1600" dirty="0" err="1">
                <a:solidFill>
                  <a:schemeClr val="dk1"/>
                </a:solidFill>
                <a:ea typeface="Calibri"/>
                <a:cs typeface="Calibri"/>
                <a:sym typeface="Calibri"/>
              </a:rPr>
              <a:t>the</a:t>
            </a:r>
            <a:r>
              <a:rPr lang="de-DE" sz="1600" dirty="0">
                <a:solidFill>
                  <a:schemeClr val="dk1"/>
                </a:solidFill>
                <a:ea typeface="Calibri"/>
                <a:cs typeface="Calibri"/>
                <a:sym typeface="Calibri"/>
              </a:rPr>
              <a:t> SF-12 </a:t>
            </a:r>
            <a:r>
              <a:rPr lang="de-DE" sz="1600" dirty="0" err="1">
                <a:solidFill>
                  <a:schemeClr val="dk1"/>
                </a:solidFill>
                <a:ea typeface="Calibri"/>
                <a:cs typeface="Calibri"/>
                <a:sym typeface="Calibri"/>
              </a:rPr>
              <a:t>questionnaire</a:t>
            </a:r>
            <a:endParaRPr lang="de-DE" sz="1600" dirty="0">
              <a:solidFill>
                <a:schemeClr val="dk1"/>
              </a:solidFill>
              <a:ea typeface="Calibri"/>
              <a:cs typeface="Calibri"/>
              <a:sym typeface="Calibri"/>
            </a:endParaRPr>
          </a:p>
          <a:p>
            <a:pPr>
              <a:lnSpc>
                <a:spcPct val="150000"/>
              </a:lnSpc>
            </a:pPr>
            <a:r>
              <a:rPr lang="de-DE" sz="1600" dirty="0" err="1">
                <a:solidFill>
                  <a:schemeClr val="dk1"/>
                </a:solidFill>
                <a:ea typeface="Calibri"/>
                <a:cs typeface="Calibri"/>
                <a:sym typeface="Calibri"/>
              </a:rPr>
              <a:t>Suppl</a:t>
            </a:r>
            <a:r>
              <a:rPr lang="de-DE" sz="1600" dirty="0">
                <a:solidFill>
                  <a:schemeClr val="dk1"/>
                </a:solidFill>
                <a:ea typeface="Calibri"/>
                <a:cs typeface="Calibri"/>
                <a:sym typeface="Calibri"/>
              </a:rPr>
              <a:t>. Fig. 12: Dashboard „Lab Values“</a:t>
            </a:r>
            <a:endParaRPr lang="de-DE" sz="1600" dirty="0"/>
          </a:p>
          <a:p>
            <a:endParaRPr lang="de-DE" sz="1600" b="1" dirty="0">
              <a:solidFill>
                <a:schemeClr val="dk1"/>
              </a:solidFill>
              <a:ea typeface="Calibri"/>
              <a:cs typeface="Calibri"/>
              <a:sym typeface="Calibri"/>
            </a:endParaRPr>
          </a:p>
          <a:p>
            <a:endParaRPr lang="de-DE"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p:nvPr/>
        </p:nvSpPr>
        <p:spPr>
          <a:xfrm>
            <a:off x="182384" y="4481199"/>
            <a:ext cx="12144478"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9: Individual </a:t>
            </a:r>
            <a:r>
              <a:rPr lang="de-DE" sz="1800" b="1" dirty="0" err="1">
                <a:solidFill>
                  <a:schemeClr val="dk1"/>
                </a:solidFill>
                <a:latin typeface="Calibri"/>
                <a:ea typeface="Calibri"/>
                <a:cs typeface="Calibri"/>
                <a:sym typeface="Calibri"/>
              </a:rPr>
              <a:t>patient</a:t>
            </a:r>
            <a:r>
              <a:rPr lang="de-DE" sz="1800" b="1" dirty="0">
                <a:solidFill>
                  <a:schemeClr val="dk1"/>
                </a:solidFill>
                <a:latin typeface="Calibri"/>
                <a:ea typeface="Calibri"/>
                <a:cs typeface="Calibri"/>
                <a:sym typeface="Calibri"/>
              </a:rPr>
              <a:t>-level </a:t>
            </a:r>
            <a:r>
              <a:rPr lang="de-DE" sz="1800" b="1" dirty="0" err="1">
                <a:solidFill>
                  <a:schemeClr val="dk1"/>
                </a:solidFill>
                <a:latin typeface="Calibri"/>
                <a:ea typeface="Calibri"/>
                <a:cs typeface="Calibri"/>
                <a:sym typeface="Calibri"/>
              </a:rPr>
              <a:t>eGFR</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trajectories</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including</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treatment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effects</a:t>
            </a:r>
            <a:r>
              <a:rPr lang="de-DE" sz="1800" b="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MEDA dual </a:t>
            </a:r>
            <a:r>
              <a:rPr lang="de-DE" sz="1800" dirty="0" err="1">
                <a:solidFill>
                  <a:schemeClr val="dk1"/>
                </a:solidFill>
                <a:latin typeface="Calibri"/>
                <a:ea typeface="Calibri"/>
                <a:cs typeface="Calibri"/>
                <a:sym typeface="Calibri"/>
              </a:rPr>
              <a:t>authentication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log-in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using</a:t>
            </a:r>
            <a:r>
              <a:rPr lang="de-DE" sz="1800" dirty="0">
                <a:solidFill>
                  <a:schemeClr val="dk1"/>
                </a:solidFill>
                <a:latin typeface="Calibri"/>
                <a:ea typeface="Calibri"/>
                <a:cs typeface="Calibri"/>
                <a:sym typeface="Calibri"/>
              </a:rPr>
              <a:t> Microsoft Authenticator </a:t>
            </a:r>
            <a:r>
              <a:rPr lang="de-DE" sz="1800" dirty="0" err="1">
                <a:solidFill>
                  <a:schemeClr val="dk1"/>
                </a:solidFill>
                <a:latin typeface="Calibri"/>
                <a:ea typeface="Calibri"/>
                <a:cs typeface="Calibri"/>
                <a:sym typeface="Calibri"/>
              </a:rPr>
              <a:t>allows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study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centers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view</a:t>
            </a:r>
            <a:r>
              <a:rPr lang="de-DE" sz="1800" dirty="0">
                <a:solidFill>
                  <a:schemeClr val="dk1"/>
                </a:solidFill>
                <a:latin typeface="Calibri"/>
                <a:ea typeface="Calibri"/>
                <a:cs typeface="Calibri"/>
                <a:sym typeface="Calibri"/>
              </a:rPr>
              <a:t> individual </a:t>
            </a:r>
            <a:r>
              <a:rPr lang="de-DE" sz="1800" dirty="0" err="1">
                <a:solidFill>
                  <a:schemeClr val="dk1"/>
                </a:solidFill>
                <a:latin typeface="Calibri"/>
                <a:ea typeface="Calibri"/>
                <a:cs typeface="Calibri"/>
                <a:sym typeface="Calibri"/>
              </a:rPr>
              <a:t>patient</a:t>
            </a:r>
            <a:r>
              <a:rPr lang="de-DE" sz="1800" dirty="0">
                <a:solidFill>
                  <a:schemeClr val="dk1"/>
                </a:solidFill>
                <a:latin typeface="Calibri"/>
                <a:ea typeface="Calibri"/>
                <a:cs typeface="Calibri"/>
                <a:sym typeface="Calibri"/>
              </a:rPr>
              <a:t>-level </a:t>
            </a:r>
            <a:r>
              <a:rPr lang="de-DE" sz="1800" dirty="0" err="1">
                <a:solidFill>
                  <a:schemeClr val="dk1"/>
                </a:solidFill>
                <a:latin typeface="Calibri"/>
                <a:ea typeface="Calibri"/>
                <a:cs typeface="Calibri"/>
                <a:sym typeface="Calibri"/>
              </a:rPr>
              <a:t>data</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their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patients</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a:solidFill>
                  <a:schemeClr val="dk1"/>
                </a:solidFill>
                <a:latin typeface="Calibri"/>
                <a:ea typeface="Calibri"/>
                <a:cs typeface="Calibri"/>
                <a:sym typeface="Calibri"/>
              </a:rPr>
              <a:t>In </a:t>
            </a:r>
            <a:r>
              <a:rPr lang="de-DE" sz="1800" dirty="0" err="1">
                <a:solidFill>
                  <a:schemeClr val="dk1"/>
                </a:solidFill>
                <a:latin typeface="Calibri"/>
                <a:ea typeface="Calibri"/>
                <a:cs typeface="Calibri"/>
                <a:sym typeface="Calibri"/>
              </a:rPr>
              <a:t>this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regard</a:t>
            </a:r>
            <a:r>
              <a:rPr lang="de-DE" sz="1800" dirty="0">
                <a:solidFill>
                  <a:schemeClr val="dk1"/>
                </a:solidFill>
                <a:latin typeface="Calibri"/>
                <a:ea typeface="Calibri"/>
                <a:cs typeface="Calibri"/>
                <a:sym typeface="Calibri"/>
              </a:rPr>
              <a:t>, individual </a:t>
            </a:r>
            <a:r>
              <a:rPr lang="de-DE" sz="1800" dirty="0" err="1">
                <a:solidFill>
                  <a:schemeClr val="dk1"/>
                </a:solidFill>
                <a:latin typeface="Calibri"/>
                <a:ea typeface="Calibri"/>
                <a:cs typeface="Calibri"/>
                <a:sym typeface="Calibri"/>
              </a:rPr>
              <a:t>eGFR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slopes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an </a:t>
            </a:r>
            <a:r>
              <a:rPr lang="de-DE" sz="1800" dirty="0" err="1">
                <a:solidFill>
                  <a:schemeClr val="dk1"/>
                </a:solidFill>
                <a:latin typeface="Calibri"/>
                <a:ea typeface="Calibri"/>
                <a:cs typeface="Calibri"/>
                <a:sym typeface="Calibri"/>
              </a:rPr>
              <a:t>important</a:t>
            </a:r>
            <a:r>
              <a:rPr lang="de-DE" sz="1800" dirty="0">
                <a:solidFill>
                  <a:schemeClr val="dk1"/>
                </a:solidFill>
                <a:latin typeface="Calibri"/>
                <a:ea typeface="Calibri"/>
                <a:cs typeface="Calibri"/>
                <a:sym typeface="Calibri"/>
              </a:rPr>
              <a:t> feature, e.g.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assess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progression</a:t>
            </a:r>
            <a:r>
              <a:rPr lang="de-DE" sz="1800" dirty="0">
                <a:solidFill>
                  <a:schemeClr val="dk1"/>
                </a:solidFill>
                <a:latin typeface="Calibri"/>
                <a:ea typeface="Calibri"/>
                <a:cs typeface="Calibri"/>
                <a:sym typeface="Calibri"/>
              </a:rPr>
              <a:t> and potential </a:t>
            </a:r>
            <a:r>
              <a:rPr lang="de-DE" sz="1800" dirty="0" err="1">
                <a:solidFill>
                  <a:schemeClr val="dk1"/>
                </a:solidFill>
                <a:latin typeface="Calibri"/>
                <a:ea typeface="Calibri"/>
                <a:cs typeface="Calibri"/>
                <a:sym typeface="Calibri"/>
              </a:rPr>
              <a:t>future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onset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kidney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failure</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err="1">
                <a:solidFill>
                  <a:schemeClr val="dk1"/>
                </a:solidFill>
                <a:latin typeface="Calibri"/>
                <a:ea typeface="Calibri"/>
                <a:cs typeface="Calibri"/>
                <a:sym typeface="Calibri"/>
              </a:rPr>
              <a:t>Besides</a:t>
            </a:r>
            <a:r>
              <a:rPr lang="de-DE" sz="1800" dirty="0">
                <a:solidFill>
                  <a:schemeClr val="dk1"/>
                </a:solidFill>
                <a:latin typeface="Calibri"/>
                <a:ea typeface="Calibri"/>
                <a:cs typeface="Calibri"/>
                <a:sym typeface="Calibri"/>
              </a:rPr>
              <a:t>, MEDA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visualize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periods</a:t>
            </a:r>
            <a:r>
              <a:rPr lang="de-DE" sz="1800" dirty="0">
                <a:solidFill>
                  <a:schemeClr val="dk1"/>
                </a:solidFill>
                <a:latin typeface="Calibri"/>
                <a:ea typeface="Calibri"/>
                <a:cs typeface="Calibri"/>
                <a:sym typeface="Calibri"/>
              </a:rPr>
              <a:t> on and off </a:t>
            </a:r>
            <a:r>
              <a:rPr lang="de-DE" sz="1800" dirty="0" err="1">
                <a:solidFill>
                  <a:schemeClr val="dk1"/>
                </a:solidFill>
                <a:latin typeface="Calibri"/>
                <a:ea typeface="Calibri"/>
                <a:cs typeface="Calibri"/>
                <a:sym typeface="Calibri"/>
              </a:rPr>
              <a:t>treatment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before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during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shown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depict</a:t>
            </a:r>
            <a:r>
              <a:rPr lang="de-DE" sz="1800" dirty="0">
                <a:solidFill>
                  <a:schemeClr val="dk1"/>
                </a:solidFill>
                <a:latin typeface="Calibri"/>
                <a:ea typeface="Calibri"/>
                <a:cs typeface="Calibri"/>
                <a:sym typeface="Calibri"/>
              </a:rPr>
              <a:t> individual </a:t>
            </a:r>
            <a:r>
              <a:rPr lang="de-DE" sz="1800" dirty="0" err="1">
                <a:solidFill>
                  <a:schemeClr val="dk1"/>
                </a:solidFill>
                <a:latin typeface="Calibri"/>
                <a:ea typeface="Calibri"/>
                <a:cs typeface="Calibri"/>
                <a:sym typeface="Calibri"/>
              </a:rPr>
              <a:t>treatment</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response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Creatinine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values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which</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treatment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status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unknown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shown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other</a:t>
            </a:r>
            <a:r>
              <a:rPr lang="de-DE" sz="1800" dirty="0">
                <a:solidFill>
                  <a:schemeClr val="dk1"/>
                </a:solidFill>
                <a:latin typeface="Calibri"/>
                <a:ea typeface="Calibri"/>
                <a:cs typeface="Calibri"/>
                <a:sym typeface="Calibri"/>
              </a:rPr>
              <a:t>“.</a:t>
            </a:r>
            <a:endParaRPr dirty="0"/>
          </a:p>
        </p:txBody>
      </p:sp>
      <p:sp>
        <p:nvSpPr>
          <p:cNvPr id="256" name="Google Shape;256;p17"/>
          <p:cNvSpPr txBox="1"/>
          <p:nvPr/>
        </p:nvSpPr>
        <p:spPr>
          <a:xfrm>
            <a:off x="182384" y="237891"/>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a:t>
            </a:r>
            <a:endParaRPr/>
          </a:p>
        </p:txBody>
      </p:sp>
      <p:sp>
        <p:nvSpPr>
          <p:cNvPr id="257" name="Google Shape;257;p17"/>
          <p:cNvSpPr txBox="1"/>
          <p:nvPr/>
        </p:nvSpPr>
        <p:spPr>
          <a:xfrm>
            <a:off x="4216359" y="237891"/>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a:t>
            </a:r>
            <a:endParaRPr/>
          </a:p>
        </p:txBody>
      </p:sp>
      <p:pic>
        <p:nvPicPr>
          <p:cNvPr id="258" name="Google Shape;258;p17"/>
          <p:cNvPicPr preferRelativeResize="0"/>
          <p:nvPr/>
        </p:nvPicPr>
        <p:blipFill rotWithShape="1">
          <a:blip r:embed="rId3">
            <a:alphaModFix/>
          </a:blip>
          <a:srcRect b="63874"/>
          <a:stretch/>
        </p:blipFill>
        <p:spPr>
          <a:xfrm>
            <a:off x="4534075" y="1974563"/>
            <a:ext cx="7357110" cy="1750292"/>
          </a:xfrm>
          <a:prstGeom prst="rect">
            <a:avLst/>
          </a:prstGeom>
          <a:noFill/>
          <a:ln>
            <a:noFill/>
          </a:ln>
        </p:spPr>
      </p:pic>
      <p:pic>
        <p:nvPicPr>
          <p:cNvPr id="259" name="Google Shape;259;p17"/>
          <p:cNvPicPr preferRelativeResize="0"/>
          <p:nvPr/>
        </p:nvPicPr>
        <p:blipFill rotWithShape="1">
          <a:blip r:embed="rId3">
            <a:alphaModFix/>
          </a:blip>
          <a:srcRect t="36642" b="31954"/>
          <a:stretch/>
        </p:blipFill>
        <p:spPr>
          <a:xfrm>
            <a:off x="4534075" y="345476"/>
            <a:ext cx="7357110" cy="1521502"/>
          </a:xfrm>
          <a:prstGeom prst="rect">
            <a:avLst/>
          </a:prstGeom>
          <a:noFill/>
          <a:ln>
            <a:noFill/>
          </a:ln>
        </p:spPr>
      </p:pic>
      <p:sp>
        <p:nvSpPr>
          <p:cNvPr id="260" name="Google Shape;260;p17"/>
          <p:cNvSpPr txBox="1"/>
          <p:nvPr/>
        </p:nvSpPr>
        <p:spPr>
          <a:xfrm>
            <a:off x="4216359" y="2181958"/>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C</a:t>
            </a:r>
            <a:endParaRPr/>
          </a:p>
        </p:txBody>
      </p:sp>
      <p:pic>
        <p:nvPicPr>
          <p:cNvPr id="261" name="Google Shape;261;p17"/>
          <p:cNvPicPr preferRelativeResize="0"/>
          <p:nvPr/>
        </p:nvPicPr>
        <p:blipFill rotWithShape="1">
          <a:blip r:embed="rId4">
            <a:alphaModFix/>
          </a:blip>
          <a:srcRect/>
          <a:stretch/>
        </p:blipFill>
        <p:spPr>
          <a:xfrm>
            <a:off x="1212627" y="2423349"/>
            <a:ext cx="2527300" cy="1993900"/>
          </a:xfrm>
          <a:prstGeom prst="rect">
            <a:avLst/>
          </a:prstGeom>
          <a:noFill/>
          <a:ln>
            <a:noFill/>
          </a:ln>
        </p:spPr>
      </p:pic>
      <p:pic>
        <p:nvPicPr>
          <p:cNvPr id="262" name="Google Shape;262;p17"/>
          <p:cNvPicPr preferRelativeResize="0"/>
          <p:nvPr/>
        </p:nvPicPr>
        <p:blipFill rotWithShape="1">
          <a:blip r:embed="rId5">
            <a:alphaModFix/>
          </a:blip>
          <a:srcRect/>
          <a:stretch/>
        </p:blipFill>
        <p:spPr>
          <a:xfrm>
            <a:off x="1243857" y="3774"/>
            <a:ext cx="2451100" cy="2387600"/>
          </a:xfrm>
          <a:prstGeom prst="rect">
            <a:avLst/>
          </a:prstGeom>
          <a:noFill/>
          <a:ln>
            <a:noFill/>
          </a:ln>
        </p:spPr>
      </p:pic>
      <p:sp>
        <p:nvSpPr>
          <p:cNvPr id="263" name="Google Shape;263;p17"/>
          <p:cNvSpPr txBox="1"/>
          <p:nvPr/>
        </p:nvSpPr>
        <p:spPr>
          <a:xfrm>
            <a:off x="404739" y="1073202"/>
            <a:ext cx="7720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Step 1</a:t>
            </a:r>
            <a:endParaRPr/>
          </a:p>
        </p:txBody>
      </p:sp>
      <p:sp>
        <p:nvSpPr>
          <p:cNvPr id="264" name="Google Shape;264;p17"/>
          <p:cNvSpPr txBox="1"/>
          <p:nvPr/>
        </p:nvSpPr>
        <p:spPr>
          <a:xfrm>
            <a:off x="404739" y="3276556"/>
            <a:ext cx="7720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Step 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5;p17">
            <a:extLst>
              <a:ext uri="{FF2B5EF4-FFF2-40B4-BE49-F238E27FC236}">
                <a16:creationId xmlns:a16="http://schemas.microsoft.com/office/drawing/2014/main" id="{DE7409BE-4111-9043-19D2-E122942D8119}"/>
              </a:ext>
            </a:extLst>
          </p:cNvPr>
          <p:cNvSpPr txBox="1"/>
          <p:nvPr/>
        </p:nvSpPr>
        <p:spPr>
          <a:xfrm>
            <a:off x="7504104" y="1879666"/>
            <a:ext cx="468789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a:t>
            </a:r>
            <a:r>
              <a:rPr lang="de-DE" b="1" dirty="0">
                <a:solidFill>
                  <a:schemeClr val="dk1"/>
                </a:solidFill>
                <a:latin typeface="Calibri"/>
                <a:ea typeface="Calibri"/>
                <a:cs typeface="Calibri"/>
                <a:sym typeface="Calibri"/>
              </a:rPr>
              <a:t>10</a:t>
            </a:r>
            <a:r>
              <a:rPr lang="de-DE" sz="1800" b="1" dirty="0">
                <a:solidFill>
                  <a:schemeClr val="dk1"/>
                </a:solidFill>
                <a:latin typeface="Calibri"/>
                <a:ea typeface="Calibri"/>
                <a:cs typeface="Calibri"/>
                <a:sym typeface="Calibri"/>
              </a:rPr>
              <a:t>: Treatment </a:t>
            </a:r>
            <a:r>
              <a:rPr lang="de-DE" sz="1800" b="1" dirty="0" err="1">
                <a:solidFill>
                  <a:schemeClr val="dk1"/>
                </a:solidFill>
                <a:latin typeface="Calibri"/>
                <a:ea typeface="Calibri"/>
                <a:cs typeface="Calibri"/>
                <a:sym typeface="Calibri"/>
              </a:rPr>
              <a:t>effect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of</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tolvaptan</a:t>
            </a:r>
            <a:r>
              <a:rPr lang="de-DE" b="1" dirty="0">
                <a:solidFill>
                  <a:schemeClr val="dk1"/>
                </a:solidFill>
                <a:latin typeface="Calibri"/>
                <a:ea typeface="Calibri"/>
                <a:cs typeface="Calibri"/>
                <a:sym typeface="Calibri"/>
              </a:rPr>
              <a:t> </a:t>
            </a:r>
            <a:r>
              <a:rPr lang="de-DE" b="1" dirty="0" err="1">
                <a:solidFill>
                  <a:schemeClr val="dk1"/>
                </a:solidFill>
                <a:latin typeface="Calibri"/>
                <a:ea typeface="Calibri"/>
                <a:cs typeface="Calibri"/>
                <a:sym typeface="Calibri"/>
              </a:rPr>
              <a:t>by</a:t>
            </a:r>
            <a:r>
              <a:rPr lang="de-DE" b="1" dirty="0">
                <a:solidFill>
                  <a:schemeClr val="dk1"/>
                </a:solidFill>
                <a:latin typeface="Calibri"/>
                <a:ea typeface="Calibri"/>
                <a:cs typeface="Calibri"/>
                <a:sym typeface="Calibri"/>
              </a:rPr>
              <a:t> sex.</a:t>
            </a:r>
            <a:endParaRPr dirty="0"/>
          </a:p>
          <a:p>
            <a:pPr lvl="0">
              <a:buClr>
                <a:schemeClr val="dk1"/>
              </a:buClr>
              <a:buSzPts val="1200"/>
            </a:pPr>
            <a:r>
              <a:rPr lang="de-DE" b="1" dirty="0"/>
              <a:t>A</a:t>
            </a:r>
            <a:r>
              <a:rPr lang="de-DE" dirty="0"/>
              <a:t> Longitudinal </a:t>
            </a:r>
            <a:r>
              <a:rPr lang="de-DE" dirty="0" err="1"/>
              <a:t>paired</a:t>
            </a:r>
            <a:r>
              <a:rPr lang="de-DE" dirty="0"/>
              <a:t> </a:t>
            </a:r>
            <a:r>
              <a:rPr lang="de-DE" dirty="0" err="1"/>
              <a:t>analysis</a:t>
            </a:r>
            <a:r>
              <a:rPr lang="de-DE" dirty="0"/>
              <a:t> </a:t>
            </a:r>
            <a:r>
              <a:rPr lang="de-DE" dirty="0" err="1"/>
              <a:t>of</a:t>
            </a:r>
            <a:r>
              <a:rPr lang="de-DE" dirty="0"/>
              <a:t> </a:t>
            </a:r>
            <a:r>
              <a:rPr lang="de-DE" dirty="0" err="1"/>
              <a:t>eGFR</a:t>
            </a:r>
            <a:r>
              <a:rPr lang="de-DE" dirty="0"/>
              <a:t> </a:t>
            </a:r>
            <a:r>
              <a:rPr lang="de-DE" dirty="0" err="1"/>
              <a:t>slopes</a:t>
            </a:r>
            <a:r>
              <a:rPr lang="de-DE" dirty="0"/>
              <a:t> </a:t>
            </a:r>
            <a:r>
              <a:rPr lang="de-DE" dirty="0" err="1"/>
              <a:t>before</a:t>
            </a:r>
            <a:r>
              <a:rPr lang="de-DE" dirty="0"/>
              <a:t> and on </a:t>
            </a:r>
            <a:r>
              <a:rPr lang="de-DE" dirty="0" err="1"/>
              <a:t>tolvaptan</a:t>
            </a:r>
            <a:r>
              <a:rPr lang="de-DE" dirty="0"/>
              <a:t> in male </a:t>
            </a:r>
            <a:r>
              <a:rPr lang="de-DE" dirty="0" err="1"/>
              <a:t>patients</a:t>
            </a:r>
            <a:r>
              <a:rPr lang="de-DE" dirty="0"/>
              <a:t> </a:t>
            </a:r>
            <a:r>
              <a:rPr lang="de-DE" dirty="0" err="1"/>
              <a:t>only</a:t>
            </a:r>
            <a:r>
              <a:rPr lang="de-DE" dirty="0"/>
              <a:t> (</a:t>
            </a:r>
            <a:r>
              <a:rPr lang="de-DE" dirty="0" err="1"/>
              <a:t>using</a:t>
            </a:r>
            <a:r>
              <a:rPr lang="de-DE" dirty="0"/>
              <a:t> all </a:t>
            </a:r>
            <a:r>
              <a:rPr lang="de-DE" dirty="0" err="1"/>
              <a:t>eGFR</a:t>
            </a:r>
            <a:r>
              <a:rPr lang="de-DE" dirty="0"/>
              <a:t> </a:t>
            </a:r>
            <a:r>
              <a:rPr lang="de-DE" dirty="0" err="1"/>
              <a:t>values</a:t>
            </a:r>
            <a:r>
              <a:rPr lang="de-DE" dirty="0"/>
              <a:t> </a:t>
            </a:r>
            <a:r>
              <a:rPr lang="de-DE" dirty="0" err="1"/>
              <a:t>available</a:t>
            </a:r>
            <a:r>
              <a:rPr lang="de-DE" dirty="0"/>
              <a:t>)</a:t>
            </a:r>
          </a:p>
          <a:p>
            <a:pPr lvl="0">
              <a:buClr>
                <a:schemeClr val="dk1"/>
              </a:buClr>
              <a:buSzPts val="1200"/>
            </a:pPr>
            <a:r>
              <a:rPr lang="de-DE" b="1" dirty="0"/>
              <a:t>B</a:t>
            </a:r>
            <a:r>
              <a:rPr lang="de-DE" dirty="0"/>
              <a:t> Longitudinal </a:t>
            </a:r>
            <a:r>
              <a:rPr lang="de-DE" dirty="0" err="1"/>
              <a:t>paired</a:t>
            </a:r>
            <a:r>
              <a:rPr lang="de-DE" dirty="0"/>
              <a:t> </a:t>
            </a:r>
            <a:r>
              <a:rPr lang="de-DE" dirty="0" err="1"/>
              <a:t>analysis</a:t>
            </a:r>
            <a:r>
              <a:rPr lang="de-DE" dirty="0"/>
              <a:t> </a:t>
            </a:r>
            <a:r>
              <a:rPr lang="de-DE" dirty="0" err="1"/>
              <a:t>of</a:t>
            </a:r>
            <a:r>
              <a:rPr lang="de-DE" dirty="0"/>
              <a:t> </a:t>
            </a:r>
            <a:r>
              <a:rPr lang="de-DE" dirty="0" err="1"/>
              <a:t>eGFR</a:t>
            </a:r>
            <a:r>
              <a:rPr lang="de-DE" dirty="0"/>
              <a:t> </a:t>
            </a:r>
            <a:r>
              <a:rPr lang="de-DE" dirty="0" err="1"/>
              <a:t>slopes</a:t>
            </a:r>
            <a:r>
              <a:rPr lang="de-DE" dirty="0"/>
              <a:t> </a:t>
            </a:r>
            <a:r>
              <a:rPr lang="de-DE" dirty="0" err="1"/>
              <a:t>before</a:t>
            </a:r>
            <a:r>
              <a:rPr lang="de-DE" dirty="0"/>
              <a:t> and on </a:t>
            </a:r>
            <a:r>
              <a:rPr lang="de-DE" dirty="0" err="1"/>
              <a:t>tolvaptan</a:t>
            </a:r>
            <a:r>
              <a:rPr lang="de-DE" dirty="0"/>
              <a:t> in </a:t>
            </a:r>
            <a:r>
              <a:rPr lang="de-DE" dirty="0" err="1"/>
              <a:t>female</a:t>
            </a:r>
            <a:r>
              <a:rPr lang="de-DE" dirty="0"/>
              <a:t> </a:t>
            </a:r>
            <a:r>
              <a:rPr lang="de-DE" dirty="0" err="1"/>
              <a:t>patients</a:t>
            </a:r>
            <a:r>
              <a:rPr lang="de-DE" dirty="0"/>
              <a:t> </a:t>
            </a:r>
            <a:r>
              <a:rPr lang="de-DE" dirty="0" err="1"/>
              <a:t>only</a:t>
            </a:r>
            <a:r>
              <a:rPr lang="de-DE" dirty="0"/>
              <a:t> (</a:t>
            </a:r>
            <a:r>
              <a:rPr lang="de-DE" dirty="0" err="1"/>
              <a:t>using</a:t>
            </a:r>
            <a:r>
              <a:rPr lang="de-DE" dirty="0"/>
              <a:t> all </a:t>
            </a:r>
            <a:r>
              <a:rPr lang="de-DE" dirty="0" err="1"/>
              <a:t>eGFR</a:t>
            </a:r>
            <a:r>
              <a:rPr lang="de-DE" dirty="0"/>
              <a:t> </a:t>
            </a:r>
            <a:r>
              <a:rPr lang="de-DE" dirty="0" err="1"/>
              <a:t>values</a:t>
            </a:r>
            <a:r>
              <a:rPr lang="de-DE" dirty="0"/>
              <a:t> </a:t>
            </a:r>
            <a:r>
              <a:rPr lang="de-DE" dirty="0" err="1"/>
              <a:t>available</a:t>
            </a:r>
            <a:r>
              <a:rPr lang="de-DE" dirty="0"/>
              <a:t>)</a:t>
            </a:r>
          </a:p>
        </p:txBody>
      </p:sp>
      <p:pic>
        <p:nvPicPr>
          <p:cNvPr id="8" name="Picture 7" descr="The image displays a scatter plot comparing two sets of data, each with multiple points, labeled with their mean, median, minimum, maximum, interquartile range (IQR), and standard deviation (SD). The x-axis represents time intervals (before and during), and the y-axis shows the values for a particular variable, which may be related to the effects of a substance or treatment (possibly tolvaptan). Each data set has a different range and distribution, suggesting variations in the impact or concentration levels over time.&#10;&#10;AI-generated content may be incorrect.">
            <a:extLst>
              <a:ext uri="{FF2B5EF4-FFF2-40B4-BE49-F238E27FC236}">
                <a16:creationId xmlns:a16="http://schemas.microsoft.com/office/drawing/2014/main" id="{5705DDD4-616F-83E4-9CAB-94A24AC47E7B}"/>
              </a:ext>
            </a:extLst>
          </p:cNvPr>
          <p:cNvPicPr>
            <a:picLocks noChangeAspect="1"/>
          </p:cNvPicPr>
          <p:nvPr/>
        </p:nvPicPr>
        <p:blipFill>
          <a:blip r:embed="rId2"/>
          <a:stretch>
            <a:fillRect/>
          </a:stretch>
        </p:blipFill>
        <p:spPr>
          <a:xfrm>
            <a:off x="0" y="472075"/>
            <a:ext cx="7315214" cy="5486411"/>
          </a:xfrm>
          <a:prstGeom prst="rect">
            <a:avLst/>
          </a:prstGeom>
        </p:spPr>
      </p:pic>
    </p:spTree>
    <p:extLst>
      <p:ext uri="{BB962C8B-B14F-4D97-AF65-F5344CB8AC3E}">
        <p14:creationId xmlns:p14="http://schemas.microsoft.com/office/powerpoint/2010/main" val="360662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 name="Grafik 1">
            <a:extLst>
              <a:ext uri="{FF2B5EF4-FFF2-40B4-BE49-F238E27FC236}">
                <a16:creationId xmlns:a16="http://schemas.microsoft.com/office/drawing/2014/main" id="{1BB95587-D9A5-4454-8EC7-BFF83BAF75B5}"/>
              </a:ext>
            </a:extLst>
          </p:cNvPr>
          <p:cNvPicPr>
            <a:picLocks noChangeAspect="1"/>
          </p:cNvPicPr>
          <p:nvPr/>
        </p:nvPicPr>
        <p:blipFill>
          <a:blip r:embed="rId3"/>
          <a:stretch>
            <a:fillRect/>
          </a:stretch>
        </p:blipFill>
        <p:spPr>
          <a:xfrm>
            <a:off x="162303" y="598597"/>
            <a:ext cx="7371814" cy="5913608"/>
          </a:xfrm>
          <a:prstGeom prst="rect">
            <a:avLst/>
          </a:prstGeom>
        </p:spPr>
      </p:pic>
      <p:sp>
        <p:nvSpPr>
          <p:cNvPr id="270" name="Google Shape;270;p18"/>
          <p:cNvSpPr txBox="1"/>
          <p:nvPr/>
        </p:nvSpPr>
        <p:spPr>
          <a:xfrm>
            <a:off x="7939745" y="598597"/>
            <a:ext cx="4069871"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11: The </a:t>
            </a:r>
            <a:r>
              <a:rPr lang="de-DE" sz="1800" b="1" dirty="0" err="1">
                <a:solidFill>
                  <a:schemeClr val="dk1"/>
                </a:solidFill>
                <a:latin typeface="Calibri"/>
                <a:ea typeface="Calibri"/>
                <a:cs typeface="Calibri"/>
                <a:sym typeface="Calibri"/>
              </a:rPr>
              <a:t>impact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of</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tolvaptan</a:t>
            </a:r>
            <a:r>
              <a:rPr lang="de-DE" sz="1800" b="1" dirty="0">
                <a:solidFill>
                  <a:schemeClr val="dk1"/>
                </a:solidFill>
                <a:latin typeface="Calibri"/>
                <a:ea typeface="Calibri"/>
                <a:cs typeface="Calibri"/>
                <a:sym typeface="Calibri"/>
              </a:rPr>
              <a:t> on </a:t>
            </a:r>
            <a:r>
              <a:rPr lang="de-DE" sz="1800" b="1" dirty="0" err="1">
                <a:solidFill>
                  <a:schemeClr val="dk1"/>
                </a:solidFill>
                <a:latin typeface="Calibri"/>
                <a:ea typeface="Calibri"/>
                <a:cs typeface="Calibri"/>
                <a:sym typeface="Calibri"/>
              </a:rPr>
              <a:t>quality</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of</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life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as</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assessed</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by</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the</a:t>
            </a:r>
            <a:r>
              <a:rPr lang="de-DE" sz="1800" b="1" dirty="0">
                <a:solidFill>
                  <a:schemeClr val="dk1"/>
                </a:solidFill>
                <a:latin typeface="Calibri"/>
                <a:ea typeface="Calibri"/>
                <a:cs typeface="Calibri"/>
                <a:sym typeface="Calibri"/>
              </a:rPr>
              <a:t> SF-12 </a:t>
            </a:r>
            <a:r>
              <a:rPr lang="de-DE" sz="1800" b="1" dirty="0" err="1">
                <a:solidFill>
                  <a:schemeClr val="dk1"/>
                </a:solidFill>
                <a:latin typeface="Calibri"/>
                <a:ea typeface="Calibri"/>
                <a:cs typeface="Calibri"/>
                <a:sym typeface="Calibri"/>
              </a:rPr>
              <a:t>questionnaire</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err="1">
                <a:solidFill>
                  <a:schemeClr val="dk1"/>
                </a:solidFill>
                <a:latin typeface="Calibri"/>
                <a:ea typeface="Calibri"/>
                <a:cs typeface="Calibri"/>
                <a:sym typeface="Calibri"/>
              </a:rPr>
              <a:t>Physical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health</a:t>
            </a:r>
            <a:r>
              <a:rPr lang="de-DE" sz="1800" dirty="0">
                <a:solidFill>
                  <a:schemeClr val="dk1"/>
                </a:solidFill>
                <a:latin typeface="Calibri"/>
                <a:ea typeface="Calibri"/>
                <a:cs typeface="Calibri"/>
                <a:sym typeface="Calibri"/>
              </a:rPr>
              <a:t> score </a:t>
            </a:r>
            <a:r>
              <a:rPr lang="de-DE" sz="1800" dirty="0" err="1">
                <a:solidFill>
                  <a:schemeClr val="dk1"/>
                </a:solidFill>
                <a:latin typeface="Calibri"/>
                <a:ea typeface="Calibri"/>
                <a:cs typeface="Calibri"/>
                <a:sym typeface="Calibri"/>
              </a:rPr>
              <a:t>using</a:t>
            </a:r>
            <a:r>
              <a:rPr lang="de-DE" sz="1800" dirty="0">
                <a:solidFill>
                  <a:schemeClr val="dk1"/>
                </a:solidFill>
                <a:latin typeface="Calibri"/>
                <a:ea typeface="Calibri"/>
                <a:cs typeface="Calibri"/>
                <a:sym typeface="Calibri"/>
              </a:rPr>
              <a:t> all </a:t>
            </a:r>
            <a:r>
              <a:rPr lang="de-DE" sz="1800" dirty="0" err="1">
                <a:solidFill>
                  <a:schemeClr val="dk1"/>
                </a:solidFill>
                <a:latin typeface="Calibri"/>
                <a:ea typeface="Calibri"/>
                <a:cs typeface="Calibri"/>
                <a:sym typeface="Calibri"/>
              </a:rPr>
              <a:t>questionnaires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filled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while</a:t>
            </a:r>
            <a:r>
              <a:rPr lang="de-DE" sz="1800" dirty="0">
                <a:solidFill>
                  <a:schemeClr val="dk1"/>
                </a:solidFill>
                <a:latin typeface="Calibri"/>
                <a:ea typeface="Calibri"/>
                <a:cs typeface="Calibri"/>
                <a:sym typeface="Calibri"/>
              </a:rPr>
              <a:t> off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a:solidFill>
                  <a:schemeClr val="dk1"/>
                </a:solidFill>
                <a:latin typeface="Calibri"/>
                <a:ea typeface="Calibri"/>
                <a:cs typeface="Calibri"/>
                <a:sym typeface="Calibri"/>
              </a:rPr>
              <a:t>Mental </a:t>
            </a:r>
            <a:r>
              <a:rPr lang="de-DE" sz="1800" dirty="0" err="1">
                <a:solidFill>
                  <a:schemeClr val="dk1"/>
                </a:solidFill>
                <a:latin typeface="Calibri"/>
                <a:ea typeface="Calibri"/>
                <a:cs typeface="Calibri"/>
                <a:sym typeface="Calibri"/>
              </a:rPr>
              <a:t>health</a:t>
            </a:r>
            <a:r>
              <a:rPr lang="de-DE" sz="1800" dirty="0">
                <a:solidFill>
                  <a:schemeClr val="dk1"/>
                </a:solidFill>
                <a:latin typeface="Calibri"/>
                <a:ea typeface="Calibri"/>
                <a:cs typeface="Calibri"/>
                <a:sym typeface="Calibri"/>
              </a:rPr>
              <a:t> score </a:t>
            </a:r>
            <a:r>
              <a:rPr lang="de-DE" sz="1800" dirty="0" err="1">
                <a:solidFill>
                  <a:schemeClr val="dk1"/>
                </a:solidFill>
                <a:latin typeface="Calibri"/>
                <a:ea typeface="Calibri"/>
                <a:cs typeface="Calibri"/>
                <a:sym typeface="Calibri"/>
              </a:rPr>
              <a:t>using</a:t>
            </a:r>
            <a:r>
              <a:rPr lang="de-DE" sz="1800" dirty="0">
                <a:solidFill>
                  <a:schemeClr val="dk1"/>
                </a:solidFill>
                <a:latin typeface="Calibri"/>
                <a:ea typeface="Calibri"/>
                <a:cs typeface="Calibri"/>
                <a:sym typeface="Calibri"/>
              </a:rPr>
              <a:t> all </a:t>
            </a:r>
            <a:r>
              <a:rPr lang="de-DE" sz="1800" dirty="0" err="1">
                <a:solidFill>
                  <a:schemeClr val="dk1"/>
                </a:solidFill>
                <a:latin typeface="Calibri"/>
                <a:ea typeface="Calibri"/>
                <a:cs typeface="Calibri"/>
                <a:sym typeface="Calibri"/>
              </a:rPr>
              <a:t>questionnaires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filled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while</a:t>
            </a:r>
            <a:r>
              <a:rPr lang="de-DE" sz="1800" dirty="0">
                <a:solidFill>
                  <a:schemeClr val="dk1"/>
                </a:solidFill>
                <a:latin typeface="Calibri"/>
                <a:ea typeface="Calibri"/>
                <a:cs typeface="Calibri"/>
                <a:sym typeface="Calibri"/>
              </a:rPr>
              <a:t> off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err="1">
                <a:solidFill>
                  <a:schemeClr val="dk1"/>
                </a:solidFill>
                <a:latin typeface="Calibri"/>
                <a:ea typeface="Calibri"/>
                <a:cs typeface="Calibri"/>
                <a:sym typeface="Calibri"/>
              </a:rPr>
              <a:t>Physical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health</a:t>
            </a:r>
            <a:r>
              <a:rPr lang="de-DE" sz="1800" dirty="0">
                <a:solidFill>
                  <a:schemeClr val="dk1"/>
                </a:solidFill>
                <a:latin typeface="Calibri"/>
                <a:ea typeface="Calibri"/>
                <a:cs typeface="Calibri"/>
                <a:sym typeface="Calibri"/>
              </a:rPr>
              <a:t> score </a:t>
            </a:r>
            <a:r>
              <a:rPr lang="de-DE" sz="1800" dirty="0" err="1">
                <a:solidFill>
                  <a:schemeClr val="dk1"/>
                </a:solidFill>
                <a:latin typeface="Calibri"/>
                <a:ea typeface="Calibri"/>
                <a:cs typeface="Calibri"/>
                <a:sym typeface="Calibri"/>
              </a:rPr>
              <a:t>comparing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first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questionnaire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filled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patients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never</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compared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first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questionnaire</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patients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ever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took</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tolvaptan</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D </a:t>
            </a:r>
            <a:r>
              <a:rPr lang="de-DE" sz="1800" dirty="0">
                <a:solidFill>
                  <a:schemeClr val="dk1"/>
                </a:solidFill>
                <a:latin typeface="Calibri"/>
                <a:ea typeface="Calibri"/>
                <a:cs typeface="Calibri"/>
                <a:sym typeface="Calibri"/>
              </a:rPr>
              <a:t>Mental </a:t>
            </a:r>
            <a:r>
              <a:rPr lang="de-DE" sz="1800" dirty="0" err="1">
                <a:solidFill>
                  <a:schemeClr val="dk1"/>
                </a:solidFill>
                <a:latin typeface="Calibri"/>
                <a:ea typeface="Calibri"/>
                <a:cs typeface="Calibri"/>
                <a:sym typeface="Calibri"/>
              </a:rPr>
              <a:t>health</a:t>
            </a:r>
            <a:r>
              <a:rPr lang="de-DE" sz="1800" dirty="0">
                <a:solidFill>
                  <a:schemeClr val="dk1"/>
                </a:solidFill>
                <a:latin typeface="Calibri"/>
                <a:ea typeface="Calibri"/>
                <a:cs typeface="Calibri"/>
                <a:sym typeface="Calibri"/>
              </a:rPr>
              <a:t> score </a:t>
            </a:r>
            <a:r>
              <a:rPr lang="de-DE" sz="1800" dirty="0" err="1">
                <a:solidFill>
                  <a:schemeClr val="dk1"/>
                </a:solidFill>
                <a:latin typeface="Calibri"/>
                <a:ea typeface="Calibri"/>
                <a:cs typeface="Calibri"/>
                <a:sym typeface="Calibri"/>
              </a:rPr>
              <a:t>as</a:t>
            </a:r>
            <a:r>
              <a:rPr lang="de-DE" sz="1800" dirty="0">
                <a:solidFill>
                  <a:schemeClr val="dk1"/>
                </a:solidFill>
                <a:latin typeface="Calibri"/>
                <a:ea typeface="Calibri"/>
                <a:cs typeface="Calibri"/>
                <a:sym typeface="Calibri"/>
              </a:rPr>
              <a:t> in C</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dirty="0">
                <a:solidFill>
                  <a:schemeClr val="dk1"/>
                </a:solidFill>
                <a:latin typeface="Calibri"/>
                <a:ea typeface="Calibri"/>
                <a:cs typeface="Calibri"/>
                <a:sym typeface="Calibri"/>
              </a:rPr>
              <a:t>Green-</a:t>
            </a:r>
            <a:r>
              <a:rPr lang="de-DE" sz="1800" dirty="0" err="1">
                <a:solidFill>
                  <a:schemeClr val="dk1"/>
                </a:solidFill>
                <a:latin typeface="Calibri"/>
                <a:ea typeface="Calibri"/>
                <a:cs typeface="Calibri"/>
                <a:sym typeface="Calibri"/>
              </a:rPr>
              <a:t>shaded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depicts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distribution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normal </a:t>
            </a:r>
            <a:r>
              <a:rPr lang="de-DE" sz="1800" dirty="0" err="1">
                <a:solidFill>
                  <a:schemeClr val="dk1"/>
                </a:solidFill>
                <a:latin typeface="Calibri"/>
                <a:ea typeface="Calibri"/>
                <a:cs typeface="Calibri"/>
                <a:sym typeface="Calibri"/>
              </a:rPr>
              <a:t>population</a:t>
            </a:r>
            <a:r>
              <a:rPr lang="de-DE" sz="1800" dirty="0">
                <a:solidFill>
                  <a:schemeClr val="dk1"/>
                </a:solidFill>
                <a:latin typeface="Calibri"/>
                <a:ea typeface="Calibri"/>
                <a:cs typeface="Calibri"/>
                <a:sym typeface="Calibri"/>
              </a:rPr>
              <a:t>.</a:t>
            </a:r>
            <a:endParaRPr dirty="0"/>
          </a:p>
        </p:txBody>
      </p:sp>
      <p:sp>
        <p:nvSpPr>
          <p:cNvPr id="271" name="Google Shape;271;p18"/>
          <p:cNvSpPr txBox="1"/>
          <p:nvPr/>
        </p:nvSpPr>
        <p:spPr>
          <a:xfrm>
            <a:off x="182384" y="237891"/>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A</a:t>
            </a:r>
            <a:endParaRPr dirty="0"/>
          </a:p>
        </p:txBody>
      </p:sp>
      <p:sp>
        <p:nvSpPr>
          <p:cNvPr id="272" name="Google Shape;272;p18"/>
          <p:cNvSpPr txBox="1"/>
          <p:nvPr/>
        </p:nvSpPr>
        <p:spPr>
          <a:xfrm>
            <a:off x="4216359" y="237891"/>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a:t>
            </a:r>
            <a:endParaRPr/>
          </a:p>
        </p:txBody>
      </p:sp>
      <p:sp>
        <p:nvSpPr>
          <p:cNvPr id="273" name="Google Shape;273;p18"/>
          <p:cNvSpPr txBox="1"/>
          <p:nvPr/>
        </p:nvSpPr>
        <p:spPr>
          <a:xfrm>
            <a:off x="134442" y="3187102"/>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C</a:t>
            </a:r>
            <a:endParaRPr/>
          </a:p>
        </p:txBody>
      </p:sp>
      <p:sp>
        <p:nvSpPr>
          <p:cNvPr id="278" name="Google Shape;278;p18"/>
          <p:cNvSpPr txBox="1"/>
          <p:nvPr/>
        </p:nvSpPr>
        <p:spPr>
          <a:xfrm>
            <a:off x="4216359" y="3187102"/>
            <a:ext cx="3273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D</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9"/>
          <p:cNvSpPr txBox="1"/>
          <p:nvPr/>
        </p:nvSpPr>
        <p:spPr>
          <a:xfrm>
            <a:off x="56497" y="5550006"/>
            <a:ext cx="127773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12: Dashboard „Lab Values“</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a:t>
            </a:r>
            <a:r>
              <a:rPr lang="de-DE" b="1" dirty="0">
                <a:solidFill>
                  <a:schemeClr val="dk1"/>
                </a:solidFill>
                <a:latin typeface="Calibri"/>
                <a:ea typeface="Calibri"/>
                <a:cs typeface="Calibri"/>
                <a:sym typeface="Calibri"/>
              </a:rPr>
              <a:t>D</a:t>
            </a:r>
            <a:r>
              <a:rPr lang="de-DE" sz="1800" b="1" dirty="0">
                <a:solidFill>
                  <a:schemeClr val="dk1"/>
                </a:solidFill>
                <a:latin typeface="Calibri"/>
                <a:ea typeface="Calibri"/>
                <a:cs typeface="Calibri"/>
                <a:sym typeface="Calibri"/>
              </a:rPr>
              <a:t> </a:t>
            </a:r>
            <a:r>
              <a:rPr lang="de-DE" sz="1800" dirty="0">
                <a:solidFill>
                  <a:schemeClr val="dk1"/>
                </a:solidFill>
                <a:latin typeface="Calibri"/>
                <a:ea typeface="Calibri"/>
                <a:cs typeface="Calibri"/>
                <a:sym typeface="Calibri"/>
              </a:rPr>
              <a:t>Standard </a:t>
            </a:r>
            <a:r>
              <a:rPr lang="de-DE" sz="1800" dirty="0" err="1">
                <a:solidFill>
                  <a:schemeClr val="dk1"/>
                </a:solidFill>
                <a:latin typeface="Calibri"/>
                <a:ea typeface="Calibri"/>
                <a:cs typeface="Calibri"/>
                <a:sym typeface="Calibri"/>
              </a:rPr>
              <a:t>parameters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always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shown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dashboard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urine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volume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urine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osmolarity</a:t>
            </a:r>
            <a:r>
              <a:rPr lang="de-DE" sz="1800" dirty="0">
                <a:solidFill>
                  <a:schemeClr val="dk1"/>
                </a:solidFill>
                <a:latin typeface="Calibri"/>
                <a:ea typeface="Calibri"/>
                <a:cs typeface="Calibri"/>
                <a:sym typeface="Calibri"/>
              </a:rPr>
              <a:t>, ASAT and ALAT and </a:t>
            </a:r>
            <a:r>
              <a:rPr lang="de-DE" sz="1800" dirty="0" err="1">
                <a:solidFill>
                  <a:schemeClr val="dk1"/>
                </a:solidFill>
                <a:latin typeface="Calibri"/>
                <a:ea typeface="Calibri"/>
                <a:cs typeface="Calibri"/>
                <a:sym typeface="Calibri"/>
              </a:rPr>
              <a:t>their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relation</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status</a:t>
            </a:r>
            <a:r>
              <a:rPr lang="de-DE" sz="1800" dirty="0">
                <a:solidFill>
                  <a:schemeClr val="dk1"/>
                </a:solidFill>
                <a:latin typeface="Calibri"/>
                <a:ea typeface="Calibri"/>
                <a:cs typeface="Calibri"/>
                <a:sym typeface="Calibri"/>
              </a:rPr>
              <a:t> at time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measurement</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b="1" dirty="0">
                <a:solidFill>
                  <a:schemeClr val="dk1"/>
                </a:solidFill>
                <a:latin typeface="Calibri"/>
                <a:ea typeface="Calibri"/>
                <a:cs typeface="Calibri"/>
                <a:sym typeface="Calibri"/>
              </a:rPr>
              <a:t>E-G</a:t>
            </a:r>
            <a:r>
              <a:rPr lang="de-DE" sz="1800" dirty="0">
                <a:solidFill>
                  <a:schemeClr val="dk1"/>
                </a:solidFill>
                <a:latin typeface="Calibri"/>
                <a:ea typeface="Calibri"/>
                <a:cs typeface="Calibri"/>
                <a:sym typeface="Calibri"/>
              </a:rPr>
              <a:t> The </a:t>
            </a:r>
            <a:r>
              <a:rPr lang="de-DE" sz="1800" dirty="0" err="1">
                <a:solidFill>
                  <a:schemeClr val="dk1"/>
                </a:solidFill>
                <a:latin typeface="Calibri"/>
                <a:ea typeface="Calibri"/>
                <a:cs typeface="Calibri"/>
                <a:sym typeface="Calibri"/>
              </a:rPr>
              <a:t>user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select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any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212 </a:t>
            </a:r>
            <a:r>
              <a:rPr lang="de-DE" sz="1800" dirty="0" err="1">
                <a:solidFill>
                  <a:schemeClr val="dk1"/>
                </a:solidFill>
                <a:latin typeface="Calibri"/>
                <a:ea typeface="Calibri"/>
                <a:cs typeface="Calibri"/>
                <a:sym typeface="Calibri"/>
              </a:rPr>
              <a:t>routine</a:t>
            </a:r>
            <a:r>
              <a:rPr lang="de-DE" sz="1800" dirty="0">
                <a:solidFill>
                  <a:schemeClr val="dk1"/>
                </a:solidFill>
                <a:latin typeface="Calibri"/>
                <a:ea typeface="Calibri"/>
                <a:cs typeface="Calibri"/>
                <a:sym typeface="Calibri"/>
              </a:rPr>
              <a:t> lab variables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visualize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their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relation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sex, Mayo Imaging Class and CKD </a:t>
            </a:r>
            <a:r>
              <a:rPr lang="de-DE" sz="1800" dirty="0" err="1">
                <a:solidFill>
                  <a:schemeClr val="dk1"/>
                </a:solidFill>
                <a:latin typeface="Calibri"/>
                <a:ea typeface="Calibri"/>
                <a:cs typeface="Calibri"/>
                <a:sym typeface="Calibri"/>
              </a:rPr>
              <a:t>stage</a:t>
            </a:r>
            <a:r>
              <a:rPr lang="de-DE" sz="1800" dirty="0">
                <a:solidFill>
                  <a:schemeClr val="dk1"/>
                </a:solidFill>
                <a:latin typeface="Calibri"/>
                <a:ea typeface="Calibri"/>
                <a:cs typeface="Calibri"/>
                <a:sym typeface="Calibri"/>
              </a:rPr>
              <a:t>.</a:t>
            </a:r>
            <a:endParaRPr dirty="0"/>
          </a:p>
        </p:txBody>
      </p:sp>
      <p:pic>
        <p:nvPicPr>
          <p:cNvPr id="3" name="Picture 2" descr="The image is a cluster dendrogram displaying the genetic variation among different species, with each branch representing a distinct cluster and colored to differentiate between them.&#10;&#10;AI-generated content may be incorrect.">
            <a:extLst>
              <a:ext uri="{FF2B5EF4-FFF2-40B4-BE49-F238E27FC236}">
                <a16:creationId xmlns:a16="http://schemas.microsoft.com/office/drawing/2014/main" id="{7AEB5CA0-5CBC-728B-7E36-0468339FCF6D}"/>
              </a:ext>
            </a:extLst>
          </p:cNvPr>
          <p:cNvPicPr>
            <a:picLocks noChangeAspect="1"/>
          </p:cNvPicPr>
          <p:nvPr/>
        </p:nvPicPr>
        <p:blipFill>
          <a:blip r:embed="rId3"/>
          <a:stretch>
            <a:fillRect/>
          </a:stretch>
        </p:blipFill>
        <p:spPr>
          <a:xfrm>
            <a:off x="1371600" y="0"/>
            <a:ext cx="9592626" cy="55956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p:nvPr/>
        </p:nvSpPr>
        <p:spPr>
          <a:xfrm>
            <a:off x="152400" y="5292002"/>
            <a:ext cx="118872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1: Outline </a:t>
            </a:r>
            <a:r>
              <a:rPr lang="de-DE" sz="1800" b="1" dirty="0" err="1">
                <a:solidFill>
                  <a:schemeClr val="dk1"/>
                </a:solidFill>
                <a:latin typeface="Calibri"/>
                <a:ea typeface="Calibri"/>
                <a:cs typeface="Calibri"/>
                <a:sym typeface="Calibri"/>
              </a:rPr>
              <a:t>of</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the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technical</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infrastructure</a:t>
            </a:r>
            <a:r>
              <a:rPr lang="de-DE" sz="1800" b="1" dirty="0">
                <a:solidFill>
                  <a:schemeClr val="dk1"/>
                </a:solidFill>
                <a:latin typeface="Calibri"/>
                <a:ea typeface="Calibri"/>
                <a:cs typeface="Calibri"/>
                <a:sym typeface="Calibri"/>
              </a:rPr>
              <a:t> and </a:t>
            </a:r>
            <a:r>
              <a:rPr lang="de-DE" sz="1800" b="1" dirty="0" err="1">
                <a:solidFill>
                  <a:schemeClr val="dk1"/>
                </a:solidFill>
                <a:latin typeface="Calibri"/>
                <a:ea typeface="Calibri"/>
                <a:cs typeface="Calibri"/>
                <a:sym typeface="Calibri"/>
              </a:rPr>
              <a:t>data</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sources</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underlying</a:t>
            </a:r>
            <a:r>
              <a:rPr lang="de-DE" sz="1800" b="1" dirty="0">
                <a:solidFill>
                  <a:schemeClr val="dk1"/>
                </a:solidFill>
                <a:latin typeface="Calibri"/>
                <a:ea typeface="Calibri"/>
                <a:cs typeface="Calibri"/>
                <a:sym typeface="Calibri"/>
              </a:rPr>
              <a:t> MEDA-PKD</a:t>
            </a:r>
            <a:endParaRPr dirty="0"/>
          </a:p>
          <a:p>
            <a:pPr marL="0" marR="0" lvl="0" indent="0" algn="l" rtl="0">
              <a:spcBef>
                <a:spcPts val="0"/>
              </a:spcBef>
              <a:spcAft>
                <a:spcPts val="0"/>
              </a:spcAft>
              <a:buNone/>
            </a:pPr>
            <a:r>
              <a:rPr lang="de-DE" dirty="0">
                <a:solidFill>
                  <a:schemeClr val="dk1"/>
                </a:solidFill>
                <a:latin typeface="Calibri"/>
                <a:ea typeface="Calibri"/>
                <a:cs typeface="Calibri"/>
                <a:sym typeface="Calibri"/>
              </a:rPr>
              <a:t>Graph </a:t>
            </a:r>
            <a:r>
              <a:rPr lang="de-DE" dirty="0" err="1">
                <a:solidFill>
                  <a:schemeClr val="dk1"/>
                </a:solidFill>
                <a:latin typeface="Calibri"/>
                <a:ea typeface="Calibri"/>
                <a:cs typeface="Calibri"/>
                <a:sym typeface="Calibri"/>
              </a:rPr>
              <a:t>modified</a:t>
            </a:r>
            <a:r>
              <a:rPr lang="de-DE" dirty="0">
                <a:solidFill>
                  <a:schemeClr val="dk1"/>
                </a:solidFill>
                <a:latin typeface="Calibri"/>
                <a:ea typeface="Calibri"/>
                <a:cs typeface="Calibri"/>
                <a:sym typeface="Calibri"/>
              </a:rPr>
              <a:t> and </a:t>
            </a:r>
            <a:r>
              <a:rPr lang="de-DE" dirty="0" err="1">
                <a:solidFill>
                  <a:schemeClr val="dk1"/>
                </a:solidFill>
                <a:latin typeface="Calibri"/>
                <a:ea typeface="Calibri"/>
                <a:cs typeface="Calibri"/>
                <a:sym typeface="Calibri"/>
              </a:rPr>
              <a:t>updated</a:t>
            </a:r>
            <a:r>
              <a:rPr lang="de-DE" dirty="0">
                <a:solidFill>
                  <a:schemeClr val="dk1"/>
                </a:solidFill>
                <a:latin typeface="Calibri"/>
                <a:ea typeface="Calibri"/>
                <a:cs typeface="Calibri"/>
                <a:sym typeface="Calibri"/>
              </a:rPr>
              <a:t> </a:t>
            </a:r>
            <a:r>
              <a:rPr lang="de-DE" dirty="0" err="1">
                <a:solidFill>
                  <a:schemeClr val="dk1"/>
                </a:solidFill>
                <a:latin typeface="Calibri"/>
                <a:ea typeface="Calibri"/>
                <a:cs typeface="Calibri"/>
                <a:sym typeface="Calibri"/>
              </a:rPr>
              <a:t>from</a:t>
            </a:r>
            <a:r>
              <a:rPr lang="de-DE" dirty="0">
                <a:solidFill>
                  <a:schemeClr val="dk1"/>
                </a:solidFill>
                <a:latin typeface="Calibri"/>
                <a:ea typeface="Calibri"/>
                <a:cs typeface="Calibri"/>
                <a:sym typeface="Calibri"/>
              </a:rPr>
              <a:t> Schmidt et al. Frontiers in Medicine 2024, </a:t>
            </a:r>
            <a:r>
              <a:rPr lang="de-DE"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https://doi.org/10.3389/fmed.2024.1430676</a:t>
            </a:r>
            <a:r>
              <a:rPr lang="de-DE" dirty="0">
                <a:solidFill>
                  <a:schemeClr val="dk1"/>
                </a:solidFill>
                <a:latin typeface="Calibri"/>
                <a:ea typeface="Calibri"/>
                <a:cs typeface="Calibri"/>
                <a:sym typeface="Calibri"/>
              </a:rPr>
              <a:t> </a:t>
            </a:r>
          </a:p>
          <a:p>
            <a:pPr marL="0" marR="0" lvl="0" indent="0" algn="l" rtl="0">
              <a:spcBef>
                <a:spcPts val="0"/>
              </a:spcBef>
              <a:spcAft>
                <a:spcPts val="0"/>
              </a:spcAft>
              <a:buNone/>
            </a:pPr>
            <a:r>
              <a:rPr lang="de-DE" dirty="0">
                <a:solidFill>
                  <a:schemeClr val="dk1"/>
                </a:solidFill>
                <a:latin typeface="Calibri"/>
                <a:cs typeface="Calibri"/>
                <a:sym typeface="Calibri"/>
              </a:rPr>
              <a:t>MEDA </a:t>
            </a:r>
            <a:r>
              <a:rPr lang="de-DE" dirty="0" err="1">
                <a:solidFill>
                  <a:schemeClr val="dk1"/>
                </a:solidFill>
                <a:latin typeface="Calibri"/>
                <a:cs typeface="Calibri"/>
                <a:sym typeface="Calibri"/>
              </a:rPr>
              <a:t>unifies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various</a:t>
            </a:r>
            <a:r>
              <a:rPr lang="de-DE" dirty="0">
                <a:solidFill>
                  <a:schemeClr val="dk1"/>
                </a:solidFill>
                <a:latin typeface="Calibri"/>
                <a:cs typeface="Calibri"/>
                <a:sym typeface="Calibri"/>
              </a:rPr>
              <a:t> internal and external </a:t>
            </a:r>
            <a:r>
              <a:rPr lang="de-DE" dirty="0" err="1">
                <a:solidFill>
                  <a:schemeClr val="dk1"/>
                </a:solidFill>
                <a:latin typeface="Calibri"/>
                <a:cs typeface="Calibri"/>
                <a:sym typeface="Calibri"/>
              </a:rPr>
              <a:t>datasources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into</a:t>
            </a:r>
            <a:r>
              <a:rPr lang="de-DE" dirty="0">
                <a:solidFill>
                  <a:schemeClr val="dk1"/>
                </a:solidFill>
                <a:latin typeface="Calibri"/>
                <a:cs typeface="Calibri"/>
                <a:sym typeface="Calibri"/>
              </a:rPr>
              <a:t> a </a:t>
            </a:r>
            <a:r>
              <a:rPr lang="de-DE" dirty="0" err="1">
                <a:solidFill>
                  <a:schemeClr val="dk1"/>
                </a:solidFill>
                <a:latin typeface="Calibri"/>
                <a:cs typeface="Calibri"/>
                <a:sym typeface="Calibri"/>
              </a:rPr>
              <a:t>normalized</a:t>
            </a:r>
            <a:r>
              <a:rPr lang="de-DE" dirty="0">
                <a:solidFill>
                  <a:schemeClr val="dk1"/>
                </a:solidFill>
                <a:latin typeface="Calibri"/>
                <a:cs typeface="Calibri"/>
                <a:sym typeface="Calibri"/>
              </a:rPr>
              <a:t> PostgreSQL </a:t>
            </a:r>
            <a:r>
              <a:rPr lang="de-DE" dirty="0" err="1">
                <a:solidFill>
                  <a:schemeClr val="dk1"/>
                </a:solidFill>
                <a:latin typeface="Calibri"/>
                <a:cs typeface="Calibri"/>
                <a:sym typeface="Calibri"/>
              </a:rPr>
              <a:t>database</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as</a:t>
            </a:r>
            <a:r>
              <a:rPr lang="de-DE" dirty="0">
                <a:solidFill>
                  <a:schemeClr val="dk1"/>
                </a:solidFill>
                <a:latin typeface="Calibri"/>
                <a:cs typeface="Calibri"/>
                <a:sym typeface="Calibri"/>
              </a:rPr>
              <a:t> a </a:t>
            </a:r>
            <a:r>
              <a:rPr lang="de-DE" dirty="0" err="1">
                <a:solidFill>
                  <a:schemeClr val="dk1"/>
                </a:solidFill>
                <a:latin typeface="Calibri"/>
                <a:cs typeface="Calibri"/>
                <a:sym typeface="Calibri"/>
              </a:rPr>
              <a:t>basis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for</a:t>
            </a:r>
            <a:r>
              <a:rPr lang="de-DE" dirty="0">
                <a:solidFill>
                  <a:schemeClr val="dk1"/>
                </a:solidFill>
                <a:latin typeface="Calibri"/>
                <a:cs typeface="Calibri"/>
                <a:sym typeface="Calibri"/>
              </a:rPr>
              <a:t> Shiny-</a:t>
            </a:r>
            <a:r>
              <a:rPr lang="de-DE" dirty="0" err="1">
                <a:solidFill>
                  <a:schemeClr val="dk1"/>
                </a:solidFill>
                <a:latin typeface="Calibri"/>
                <a:cs typeface="Calibri"/>
                <a:sym typeface="Calibri"/>
              </a:rPr>
              <a:t>driven</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visualization</a:t>
            </a:r>
            <a:r>
              <a:rPr lang="de-DE" dirty="0">
                <a:solidFill>
                  <a:schemeClr val="dk1"/>
                </a:solidFill>
                <a:latin typeface="Calibri"/>
                <a:cs typeface="Calibri"/>
                <a:sym typeface="Calibri"/>
              </a:rPr>
              <a:t> and </a:t>
            </a:r>
            <a:r>
              <a:rPr lang="de-DE" dirty="0" err="1">
                <a:solidFill>
                  <a:schemeClr val="dk1"/>
                </a:solidFill>
                <a:latin typeface="Calibri"/>
                <a:cs typeface="Calibri"/>
                <a:sym typeface="Calibri"/>
              </a:rPr>
              <a:t>analysis</a:t>
            </a:r>
            <a:r>
              <a:rPr lang="de-DE" dirty="0">
                <a:solidFill>
                  <a:schemeClr val="dk1"/>
                </a:solidFill>
                <a:latin typeface="Calibri"/>
                <a:cs typeface="Calibri"/>
                <a:sym typeface="Calibri"/>
              </a:rPr>
              <a:t>. This </a:t>
            </a:r>
            <a:r>
              <a:rPr lang="de-DE" dirty="0" err="1">
                <a:solidFill>
                  <a:schemeClr val="dk1"/>
                </a:solidFill>
                <a:latin typeface="Calibri"/>
                <a:cs typeface="Calibri"/>
                <a:sym typeface="Calibri"/>
              </a:rPr>
              <a:t>process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is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automated</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through</a:t>
            </a:r>
            <a:r>
              <a:rPr lang="de-DE" dirty="0">
                <a:solidFill>
                  <a:schemeClr val="dk1"/>
                </a:solidFill>
                <a:latin typeface="Calibri"/>
                <a:cs typeface="Calibri"/>
                <a:sym typeface="Calibri"/>
              </a:rPr>
              <a:t> Jenkins. Additional </a:t>
            </a:r>
            <a:r>
              <a:rPr lang="de-DE" dirty="0" err="1">
                <a:solidFill>
                  <a:schemeClr val="dk1"/>
                </a:solidFill>
                <a:latin typeface="Calibri"/>
                <a:cs typeface="Calibri"/>
                <a:sym typeface="Calibri"/>
              </a:rPr>
              <a:t>datasources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can</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be</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integrated</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into</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this</a:t>
            </a:r>
            <a:r>
              <a:rPr lang="de-DE" dirty="0">
                <a:solidFill>
                  <a:schemeClr val="dk1"/>
                </a:solidFill>
                <a:latin typeface="Calibri"/>
                <a:cs typeface="Calibri"/>
                <a:sym typeface="Calibri"/>
              </a:rPr>
              <a:t> </a:t>
            </a:r>
            <a:r>
              <a:rPr lang="de-DE" dirty="0" err="1">
                <a:solidFill>
                  <a:schemeClr val="dk1"/>
                </a:solidFill>
                <a:latin typeface="Calibri"/>
                <a:cs typeface="Calibri"/>
                <a:sym typeface="Calibri"/>
              </a:rPr>
              <a:t>workflow</a:t>
            </a:r>
            <a:r>
              <a:rPr lang="de-DE" dirty="0">
                <a:solidFill>
                  <a:schemeClr val="dk1"/>
                </a:solidFill>
                <a:latin typeface="Calibri"/>
                <a:cs typeface="Calibri"/>
                <a:sym typeface="Calibri"/>
              </a:rPr>
              <a:t> at </a:t>
            </a:r>
            <a:r>
              <a:rPr lang="de-DE" dirty="0" err="1">
                <a:solidFill>
                  <a:schemeClr val="dk1"/>
                </a:solidFill>
                <a:latin typeface="Calibri"/>
                <a:cs typeface="Calibri"/>
                <a:sym typeface="Calibri"/>
              </a:rPr>
              <a:t>any</a:t>
            </a:r>
            <a:r>
              <a:rPr lang="de-DE" dirty="0">
                <a:solidFill>
                  <a:schemeClr val="dk1"/>
                </a:solidFill>
                <a:latin typeface="Calibri"/>
                <a:cs typeface="Calibri"/>
                <a:sym typeface="Calibri"/>
              </a:rPr>
              <a:t> time.</a:t>
            </a:r>
            <a:endParaRPr dirty="0"/>
          </a:p>
        </p:txBody>
      </p:sp>
      <p:pic>
        <p:nvPicPr>
          <p:cNvPr id="2" name="Picture 1">
            <a:extLst>
              <a:ext uri="{FF2B5EF4-FFF2-40B4-BE49-F238E27FC236}">
                <a16:creationId xmlns:a16="http://schemas.microsoft.com/office/drawing/2014/main" id="{C78ADB3C-B0E7-ADBF-DEAE-8491661926CC}"/>
              </a:ext>
            </a:extLst>
          </p:cNvPr>
          <p:cNvPicPr>
            <a:picLocks noChangeAspect="1"/>
          </p:cNvPicPr>
          <p:nvPr/>
        </p:nvPicPr>
        <p:blipFill>
          <a:blip r:embed="rId4"/>
          <a:stretch>
            <a:fillRect/>
          </a:stretch>
        </p:blipFill>
        <p:spPr>
          <a:xfrm>
            <a:off x="1651652" y="311198"/>
            <a:ext cx="8888696" cy="49007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p:nvPr/>
        </p:nvSpPr>
        <p:spPr>
          <a:xfrm>
            <a:off x="456475" y="4225036"/>
            <a:ext cx="11281200"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2: Filters </a:t>
            </a:r>
            <a:r>
              <a:rPr lang="de-DE" sz="1800" b="1" dirty="0" err="1">
                <a:solidFill>
                  <a:schemeClr val="dk1"/>
                </a:solidFill>
                <a:latin typeface="Calibri"/>
                <a:ea typeface="Calibri"/>
                <a:cs typeface="Calibri"/>
                <a:sym typeface="Calibri"/>
              </a:rPr>
              <a:t>available</a:t>
            </a:r>
            <a:r>
              <a:rPr lang="de-DE" sz="1800" b="1" dirty="0">
                <a:solidFill>
                  <a:schemeClr val="dk1"/>
                </a:solidFill>
                <a:latin typeface="Calibri"/>
                <a:ea typeface="Calibri"/>
                <a:cs typeface="Calibri"/>
                <a:sym typeface="Calibri"/>
              </a:rPr>
              <a:t> in </a:t>
            </a:r>
            <a:r>
              <a:rPr lang="de-DE" sz="1800" b="1" dirty="0" err="1">
                <a:solidFill>
                  <a:schemeClr val="dk1"/>
                </a:solidFill>
                <a:latin typeface="Calibri"/>
                <a:ea typeface="Calibri"/>
                <a:cs typeface="Calibri"/>
                <a:sym typeface="Calibri"/>
              </a:rPr>
              <a:t>the</a:t>
            </a:r>
            <a:r>
              <a:rPr lang="de-DE" sz="1800" b="1" dirty="0">
                <a:solidFill>
                  <a:schemeClr val="dk1"/>
                </a:solidFill>
                <a:latin typeface="Calibri"/>
                <a:ea typeface="Calibri"/>
                <a:cs typeface="Calibri"/>
                <a:sym typeface="Calibri"/>
              </a:rPr>
              <a:t> online </a:t>
            </a:r>
            <a:r>
              <a:rPr lang="de-DE" sz="1800" b="1" dirty="0" err="1">
                <a:solidFill>
                  <a:schemeClr val="dk1"/>
                </a:solidFill>
                <a:latin typeface="Calibri"/>
                <a:ea typeface="Calibri"/>
                <a:cs typeface="Calibri"/>
                <a:sym typeface="Calibri"/>
              </a:rPr>
              <a:t>tool</a:t>
            </a:r>
            <a:r>
              <a:rPr lang="de-DE" sz="1800" b="1" dirty="0">
                <a:solidFill>
                  <a:schemeClr val="dk1"/>
                </a:solidFill>
                <a:latin typeface="Calibri"/>
                <a:ea typeface="Calibri"/>
                <a:cs typeface="Calibri"/>
                <a:sym typeface="Calibri"/>
              </a:rPr>
              <a:t> </a:t>
            </a:r>
            <a:br>
              <a:rPr lang="de-DE" sz="1800" b="1" dirty="0">
                <a:solidFill>
                  <a:schemeClr val="dk1"/>
                </a:solidFill>
                <a:latin typeface="Calibri"/>
                <a:ea typeface="Calibri"/>
                <a:cs typeface="Calibri"/>
                <a:sym typeface="Calibri"/>
              </a:rPr>
            </a:b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MEDA-PKD </a:t>
            </a:r>
            <a:r>
              <a:rPr lang="de-DE" sz="1800" dirty="0" err="1">
                <a:solidFill>
                  <a:schemeClr val="dk1"/>
                </a:solidFill>
                <a:latin typeface="Calibri"/>
                <a:ea typeface="Calibri"/>
                <a:cs typeface="Calibri"/>
                <a:sym typeface="Calibri"/>
              </a:rPr>
              <a:t>provides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several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dashboards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containing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specific</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sets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information</a:t>
            </a:r>
            <a:r>
              <a:rPr lang="de-DE" sz="1800" dirty="0">
                <a:solidFill>
                  <a:schemeClr val="dk1"/>
                </a:solidFill>
                <a:latin typeface="Calibri"/>
                <a:ea typeface="Calibri"/>
                <a:cs typeface="Calibri"/>
                <a:sym typeface="Calibri"/>
              </a:rPr>
              <a:t>. All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visualizations</a:t>
            </a:r>
            <a:r>
              <a:rPr lang="de-DE"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updated</a:t>
            </a:r>
            <a:r>
              <a:rPr lang="de-DE" sz="1800" dirty="0">
                <a:solidFill>
                  <a:schemeClr val="dk1"/>
                </a:solidFill>
                <a:latin typeface="Calibri"/>
                <a:ea typeface="Calibri"/>
                <a:cs typeface="Calibri"/>
                <a:sym typeface="Calibri"/>
              </a:rPr>
              <a:t> in a real-time </a:t>
            </a:r>
            <a:r>
              <a:rPr lang="de-DE" sz="1800" dirty="0" err="1">
                <a:solidFill>
                  <a:schemeClr val="dk1"/>
                </a:solidFill>
                <a:latin typeface="Calibri"/>
                <a:ea typeface="Calibri"/>
                <a:cs typeface="Calibri"/>
                <a:sym typeface="Calibri"/>
              </a:rPr>
              <a:t>manner</a:t>
            </a:r>
            <a:r>
              <a:rPr lang="de-DE" sz="1800" dirty="0">
                <a:solidFill>
                  <a:schemeClr val="dk1"/>
                </a:solidFill>
                <a:latin typeface="Calibri"/>
                <a:ea typeface="Calibri"/>
                <a:cs typeface="Calibri"/>
                <a:sym typeface="Calibri"/>
              </a:rPr>
              <a:t> upon </a:t>
            </a:r>
            <a:r>
              <a:rPr lang="de-DE" sz="1800" dirty="0" err="1">
                <a:solidFill>
                  <a:schemeClr val="dk1"/>
                </a:solidFill>
                <a:latin typeface="Calibri"/>
                <a:ea typeface="Calibri"/>
                <a:cs typeface="Calibri"/>
                <a:sym typeface="Calibri"/>
              </a:rPr>
              <a:t>entry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new</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data</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database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automatic</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extraction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data</a:t>
            </a:r>
            <a:r>
              <a:rPr lang="de-DE" dirty="0">
                <a:solidFill>
                  <a:schemeClr val="dk1"/>
                </a:solidFill>
                <a:latin typeface="Calibri"/>
                <a:ea typeface="Calibri"/>
                <a:cs typeface="Calibri"/>
                <a:sym typeface="Calibri"/>
              </a:rPr>
              <a:t> </a:t>
            </a:r>
            <a:r>
              <a:rPr lang="de-DE" sz="1800" dirty="0">
                <a:solidFill>
                  <a:schemeClr val="dk1"/>
                </a:solidFill>
                <a:latin typeface="Calibri"/>
                <a:ea typeface="Calibri"/>
                <a:cs typeface="Calibri"/>
                <a:sym typeface="Calibri"/>
              </a:rPr>
              <a:t>(e.g. lab </a:t>
            </a:r>
            <a:r>
              <a:rPr lang="de-DE" sz="1800" dirty="0" err="1">
                <a:solidFill>
                  <a:schemeClr val="dk1"/>
                </a:solidFill>
                <a:latin typeface="Calibri"/>
                <a:ea typeface="Calibri"/>
                <a:cs typeface="Calibri"/>
                <a:sym typeface="Calibri"/>
              </a:rPr>
              <a:t>values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from</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clinical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information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system</a:t>
            </a:r>
            <a:r>
              <a:rPr lang="de-DE" sz="1800" dirty="0">
                <a:solidFill>
                  <a:schemeClr val="dk1"/>
                </a:solidFill>
                <a:latin typeface="Calibri"/>
                <a:ea typeface="Calibri"/>
                <a:cs typeface="Calibri"/>
                <a:sym typeface="Calibri"/>
              </a:rPr>
              <a:t>. These </a:t>
            </a:r>
            <a:r>
              <a:rPr lang="de-DE" sz="1800" dirty="0" err="1">
                <a:solidFill>
                  <a:schemeClr val="dk1"/>
                </a:solidFill>
                <a:latin typeface="Calibri"/>
                <a:ea typeface="Calibri"/>
                <a:cs typeface="Calibri"/>
                <a:sym typeface="Calibri"/>
              </a:rPr>
              <a:t>tabs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include</a:t>
            </a:r>
            <a:r>
              <a:rPr lang="de-DE" sz="1800" dirty="0">
                <a:solidFill>
                  <a:schemeClr val="dk1"/>
                </a:solidFill>
                <a:latin typeface="Calibri"/>
                <a:ea typeface="Calibri"/>
                <a:cs typeface="Calibri"/>
                <a:sym typeface="Calibri"/>
              </a:rPr>
              <a:t> General </a:t>
            </a:r>
            <a:r>
              <a:rPr lang="de-DE" sz="1800" dirty="0" err="1">
                <a:solidFill>
                  <a:schemeClr val="dk1"/>
                </a:solidFill>
                <a:latin typeface="Calibri"/>
                <a:ea typeface="Calibri"/>
                <a:cs typeface="Calibri"/>
                <a:sym typeface="Calibri"/>
              </a:rPr>
              <a:t>patient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characteristics,cohort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statistics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family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history</a:t>
            </a:r>
            <a:r>
              <a:rPr lang="de-DE" sz="1800" dirty="0">
                <a:solidFill>
                  <a:schemeClr val="dk1"/>
                </a:solidFill>
                <a:latin typeface="Calibri"/>
                <a:ea typeface="Calibri"/>
                <a:cs typeface="Calibri"/>
                <a:sym typeface="Calibri"/>
              </a:rPr>
              <a:t>,</a:t>
            </a:r>
            <a:r>
              <a:rPr lang="de-DE" dirty="0"/>
              <a:t> </a:t>
            </a:r>
            <a:r>
              <a:rPr lang="de-DE" sz="1800" dirty="0" err="1">
                <a:solidFill>
                  <a:schemeClr val="dk1"/>
                </a:solidFill>
                <a:latin typeface="Calibri"/>
                <a:ea typeface="Calibri"/>
                <a:cs typeface="Calibri"/>
                <a:sym typeface="Calibri"/>
              </a:rPr>
              <a:t>medication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extrarenal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manifestations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imaging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predictors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disease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progression</a:t>
            </a:r>
            <a:r>
              <a:rPr lang="de-DE" sz="1800" dirty="0">
                <a:solidFill>
                  <a:schemeClr val="dk1"/>
                </a:solidFill>
                <a:latin typeface="Calibri"/>
                <a:ea typeface="Calibri"/>
                <a:cs typeface="Calibri"/>
                <a:sym typeface="Calibri"/>
              </a:rPr>
              <a:t> (e.g. </a:t>
            </a:r>
            <a:r>
              <a:rPr lang="de-DE" sz="1800" dirty="0" err="1">
                <a:solidFill>
                  <a:schemeClr val="dk1"/>
                </a:solidFill>
                <a:latin typeface="Calibri"/>
                <a:ea typeface="Calibri"/>
                <a:cs typeface="Calibri"/>
                <a:sym typeface="Calibri"/>
              </a:rPr>
              <a:t>genotype</a:t>
            </a:r>
            <a:r>
              <a:rPr lang="de-DE" sz="1800" dirty="0">
                <a:solidFill>
                  <a:schemeClr val="dk1"/>
                </a:solidFill>
                <a:latin typeface="Calibri"/>
                <a:ea typeface="Calibri"/>
                <a:cs typeface="Calibri"/>
                <a:sym typeface="Calibri"/>
              </a:rPr>
              <a:t>, Mayo Imaging Class), annual </a:t>
            </a:r>
            <a:r>
              <a:rPr lang="de-DE" sz="1800" dirty="0" err="1">
                <a:solidFill>
                  <a:schemeClr val="dk1"/>
                </a:solidFill>
                <a:latin typeface="Calibri"/>
                <a:ea typeface="Calibri"/>
                <a:cs typeface="Calibri"/>
                <a:sym typeface="Calibri"/>
              </a:rPr>
              <a:t>eGFR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decline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information</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use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general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lifestyle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characteristics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quality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life</a:t>
            </a:r>
            <a:r>
              <a:rPr lang="de-DE" sz="1800" dirty="0">
                <a:solidFill>
                  <a:schemeClr val="dk1"/>
                </a:solidFill>
                <a:latin typeface="Calibri"/>
                <a:ea typeface="Calibri"/>
                <a:cs typeface="Calibri"/>
                <a:sym typeface="Calibri"/>
              </a:rPr>
              <a:t> and lab </a:t>
            </a:r>
            <a:r>
              <a:rPr lang="de-DE" sz="1800" dirty="0" err="1">
                <a:solidFill>
                  <a:schemeClr val="dk1"/>
                </a:solidFill>
                <a:latin typeface="Calibri"/>
                <a:ea typeface="Calibri"/>
                <a:cs typeface="Calibri"/>
                <a:sym typeface="Calibri"/>
              </a:rPr>
              <a:t>values.Besides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visualizations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serum</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proteome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data</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linked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key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clinical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outcome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parameters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accessible</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ensure</a:t>
            </a:r>
            <a:r>
              <a:rPr lang="de-DE" sz="1800" dirty="0">
                <a:solidFill>
                  <a:schemeClr val="dk1"/>
                </a:solidFill>
                <a:latin typeface="Calibri"/>
                <a:ea typeface="Calibri"/>
                <a:cs typeface="Calibri"/>
                <a:sym typeface="Calibri"/>
              </a:rPr>
              <a:t> a </a:t>
            </a:r>
            <a:r>
              <a:rPr lang="de-DE" sz="1800" dirty="0" err="1">
                <a:solidFill>
                  <a:schemeClr val="dk1"/>
                </a:solidFill>
                <a:latin typeface="Calibri"/>
                <a:ea typeface="Calibri"/>
                <a:cs typeface="Calibri"/>
                <a:sym typeface="Calibri"/>
              </a:rPr>
              <a:t>dynamic</a:t>
            </a:r>
            <a:r>
              <a:rPr lang="de-DE" sz="1800" dirty="0">
                <a:solidFill>
                  <a:schemeClr val="dk1"/>
                </a:solidFill>
                <a:latin typeface="Calibri"/>
                <a:ea typeface="Calibri"/>
                <a:cs typeface="Calibri"/>
                <a:sym typeface="Calibri"/>
              </a:rPr>
              <a:t> and versatile </a:t>
            </a:r>
            <a:r>
              <a:rPr lang="de-DE" sz="1800" dirty="0" err="1">
                <a:solidFill>
                  <a:schemeClr val="dk1"/>
                </a:solidFill>
                <a:latin typeface="Calibri"/>
                <a:ea typeface="Calibri"/>
                <a:cs typeface="Calibri"/>
                <a:sym typeface="Calibri"/>
              </a:rPr>
              <a:t>platform</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user</a:t>
            </a:r>
            <a:r>
              <a:rPr lang="de-DE" sz="1800" dirty="0">
                <a:solidFill>
                  <a:schemeClr val="dk1"/>
                </a:solidFill>
                <a:latin typeface="Calibri"/>
                <a:ea typeface="Calibri"/>
                <a:cs typeface="Calibri"/>
                <a:sym typeface="Calibri"/>
              </a:rPr>
              <a:t>, all </a:t>
            </a:r>
            <a:r>
              <a:rPr lang="de-DE" sz="1800" dirty="0" err="1">
                <a:solidFill>
                  <a:schemeClr val="dk1"/>
                </a:solidFill>
                <a:latin typeface="Calibri"/>
                <a:ea typeface="Calibri"/>
                <a:cs typeface="Calibri"/>
                <a:sym typeface="Calibri"/>
              </a:rPr>
              <a:t>dashboards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filtered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based</a:t>
            </a:r>
            <a:r>
              <a:rPr lang="de-DE" sz="1800" dirty="0">
                <a:solidFill>
                  <a:schemeClr val="dk1"/>
                </a:solidFill>
                <a:latin typeface="Calibri"/>
                <a:ea typeface="Calibri"/>
                <a:cs typeface="Calibri"/>
                <a:sym typeface="Calibri"/>
              </a:rPr>
              <a:t> on </a:t>
            </a:r>
            <a:r>
              <a:rPr lang="de-DE" sz="1800" dirty="0" err="1">
                <a:solidFill>
                  <a:schemeClr val="dk1"/>
                </a:solidFill>
                <a:latin typeface="Calibri"/>
                <a:ea typeface="Calibri"/>
                <a:cs typeface="Calibri"/>
                <a:sym typeface="Calibri"/>
              </a:rPr>
              <a:t>key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clinical</a:t>
            </a:r>
            <a:r>
              <a:rPr lang="de-DE" sz="1800" dirty="0">
                <a:solidFill>
                  <a:schemeClr val="dk1"/>
                </a:solidFill>
                <a:latin typeface="Calibri"/>
                <a:ea typeface="Calibri"/>
                <a:cs typeface="Calibri"/>
                <a:sym typeface="Calibri"/>
              </a:rPr>
              <a:t> </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characteristics</a:t>
            </a:r>
            <a:r>
              <a:rPr lang="de-DE" sz="1800" dirty="0">
                <a:solidFill>
                  <a:schemeClr val="dk1"/>
                </a:solidFill>
                <a:latin typeface="Calibri"/>
                <a:ea typeface="Calibri"/>
                <a:cs typeface="Calibri"/>
                <a:sym typeface="Calibri"/>
              </a:rPr>
              <a:t> such </a:t>
            </a:r>
            <a:r>
              <a:rPr lang="de-DE" sz="1800" dirty="0" err="1">
                <a:solidFill>
                  <a:schemeClr val="dk1"/>
                </a:solidFill>
                <a:latin typeface="Calibri"/>
                <a:ea typeface="Calibri"/>
                <a:cs typeface="Calibri"/>
                <a:sym typeface="Calibri"/>
              </a:rPr>
              <a:t>as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age</a:t>
            </a:r>
            <a:r>
              <a:rPr lang="de-DE" sz="1800" dirty="0">
                <a:solidFill>
                  <a:schemeClr val="dk1"/>
                </a:solidFill>
                <a:latin typeface="Calibri"/>
                <a:ea typeface="Calibri"/>
                <a:cs typeface="Calibri"/>
                <a:sym typeface="Calibri"/>
              </a:rPr>
              <a:t>, Mayo Imaging Class, CKD </a:t>
            </a:r>
            <a:r>
              <a:rPr lang="de-DE" sz="1800" dirty="0" err="1">
                <a:solidFill>
                  <a:schemeClr val="dk1"/>
                </a:solidFill>
                <a:latin typeface="Calibri"/>
                <a:ea typeface="Calibri"/>
                <a:cs typeface="Calibri"/>
                <a:sym typeface="Calibri"/>
              </a:rPr>
              <a:t>stage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Tolvaptan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usage</a:t>
            </a:r>
            <a:r>
              <a:rPr lang="de-DE" sz="1800" dirty="0">
                <a:solidFill>
                  <a:schemeClr val="dk1"/>
                </a:solidFill>
                <a:latin typeface="Calibri"/>
                <a:ea typeface="Calibri"/>
                <a:cs typeface="Calibri"/>
                <a:sym typeface="Calibri"/>
              </a:rPr>
              <a:t> and sex.</a:t>
            </a:r>
            <a:endParaRPr dirty="0"/>
          </a:p>
        </p:txBody>
      </p:sp>
      <p:pic>
        <p:nvPicPr>
          <p:cNvPr id="197" name="Google Shape;197;p11"/>
          <p:cNvPicPr preferRelativeResize="0"/>
          <p:nvPr/>
        </p:nvPicPr>
        <p:blipFill rotWithShape="1">
          <a:blip r:embed="rId3">
            <a:alphaModFix/>
          </a:blip>
          <a:srcRect/>
          <a:stretch/>
        </p:blipFill>
        <p:spPr>
          <a:xfrm>
            <a:off x="5670104" y="324366"/>
            <a:ext cx="1786573" cy="3683000"/>
          </a:xfrm>
          <a:prstGeom prst="rect">
            <a:avLst/>
          </a:prstGeom>
          <a:noFill/>
          <a:ln>
            <a:noFill/>
          </a:ln>
        </p:spPr>
      </p:pic>
      <p:sp>
        <p:nvSpPr>
          <p:cNvPr id="198" name="Google Shape;198;p11"/>
          <p:cNvSpPr txBox="1"/>
          <p:nvPr/>
        </p:nvSpPr>
        <p:spPr>
          <a:xfrm>
            <a:off x="2106714" y="139700"/>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a:t>
            </a:r>
            <a:endParaRPr/>
          </a:p>
        </p:txBody>
      </p:sp>
      <p:sp>
        <p:nvSpPr>
          <p:cNvPr id="199" name="Google Shape;199;p11"/>
          <p:cNvSpPr txBox="1"/>
          <p:nvPr/>
        </p:nvSpPr>
        <p:spPr>
          <a:xfrm>
            <a:off x="5352388" y="139700"/>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a:t>
            </a:r>
            <a:endParaRPr/>
          </a:p>
        </p:txBody>
      </p:sp>
      <p:pic>
        <p:nvPicPr>
          <p:cNvPr id="200" name="Google Shape;200;p11"/>
          <p:cNvPicPr preferRelativeResize="0"/>
          <p:nvPr/>
        </p:nvPicPr>
        <p:blipFill>
          <a:blip r:embed="rId4">
            <a:alphaModFix/>
          </a:blip>
          <a:stretch>
            <a:fillRect/>
          </a:stretch>
        </p:blipFill>
        <p:spPr>
          <a:xfrm>
            <a:off x="2869005" y="224375"/>
            <a:ext cx="2265750" cy="39202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2"/>
          <p:cNvSpPr txBox="1"/>
          <p:nvPr/>
        </p:nvSpPr>
        <p:spPr>
          <a:xfrm>
            <a:off x="297449" y="5417732"/>
            <a:ext cx="1065862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3: </a:t>
            </a:r>
            <a:r>
              <a:rPr lang="de-DE" sz="1800" b="1" dirty="0" err="1">
                <a:solidFill>
                  <a:schemeClr val="dk1"/>
                </a:solidFill>
                <a:latin typeface="Calibri"/>
                <a:ea typeface="Calibri"/>
                <a:cs typeface="Calibri"/>
                <a:sym typeface="Calibri"/>
              </a:rPr>
              <a:t>Cohort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statistics</a:t>
            </a:r>
            <a:r>
              <a:rPr lang="de-DE" sz="18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statistics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table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shown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online MEDA-PKD </a:t>
            </a:r>
            <a:r>
              <a:rPr lang="de-DE" sz="1800" dirty="0" err="1">
                <a:solidFill>
                  <a:schemeClr val="dk1"/>
                </a:solidFill>
                <a:latin typeface="Calibri"/>
                <a:ea typeface="Calibri"/>
                <a:cs typeface="Calibri"/>
                <a:sym typeface="Calibri"/>
              </a:rPr>
              <a:t>tool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when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using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default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settings</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a:solidFill>
                  <a:schemeClr val="dk1"/>
                </a:solidFill>
                <a:latin typeface="Calibri"/>
                <a:ea typeface="Calibri"/>
                <a:cs typeface="Calibri"/>
                <a:sym typeface="Calibri"/>
              </a:rPr>
              <a:t>This </a:t>
            </a:r>
            <a:r>
              <a:rPr lang="de-DE" sz="1800" dirty="0" err="1">
                <a:solidFill>
                  <a:schemeClr val="dk1"/>
                </a:solidFill>
                <a:latin typeface="Calibri"/>
                <a:ea typeface="Calibri"/>
                <a:cs typeface="Calibri"/>
                <a:sym typeface="Calibri"/>
              </a:rPr>
              <a:t>table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adapted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filtering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adding</a:t>
            </a:r>
            <a:r>
              <a:rPr lang="de-DE" sz="1800" dirty="0">
                <a:solidFill>
                  <a:schemeClr val="dk1"/>
                </a:solidFill>
                <a:latin typeface="Calibri"/>
                <a:ea typeface="Calibri"/>
                <a:cs typeface="Calibri"/>
                <a:sym typeface="Calibri"/>
              </a:rPr>
              <a:t> / </a:t>
            </a:r>
            <a:r>
              <a:rPr lang="de-DE" sz="1800" dirty="0" err="1">
                <a:solidFill>
                  <a:schemeClr val="dk1"/>
                </a:solidFill>
                <a:latin typeface="Calibri"/>
                <a:ea typeface="Calibri"/>
                <a:cs typeface="Calibri"/>
                <a:sym typeface="Calibri"/>
              </a:rPr>
              <a:t>removing</a:t>
            </a:r>
            <a:r>
              <a:rPr lang="de-DE" sz="1800" dirty="0">
                <a:solidFill>
                  <a:schemeClr val="dk1"/>
                </a:solidFill>
                <a:latin typeface="Calibri"/>
                <a:ea typeface="Calibri"/>
                <a:cs typeface="Calibri"/>
                <a:sym typeface="Calibri"/>
              </a:rPr>
              <a:t> individual </a:t>
            </a:r>
            <a:r>
              <a:rPr lang="de-DE" sz="1800" dirty="0" err="1">
                <a:solidFill>
                  <a:schemeClr val="dk1"/>
                </a:solidFill>
                <a:latin typeface="Calibri"/>
                <a:ea typeface="Calibri"/>
                <a:cs typeface="Calibri"/>
                <a:sym typeface="Calibri"/>
              </a:rPr>
              <a:t>characteristics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shown</a:t>
            </a:r>
            <a:r>
              <a:rPr lang="de-DE"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206" name="Google Shape;206;p12"/>
          <p:cNvPicPr preferRelativeResize="0"/>
          <p:nvPr/>
        </p:nvPicPr>
        <p:blipFill rotWithShape="1">
          <a:blip r:embed="rId3">
            <a:alphaModFix/>
          </a:blip>
          <a:srcRect/>
          <a:stretch/>
        </p:blipFill>
        <p:spPr>
          <a:xfrm>
            <a:off x="297449" y="1070936"/>
            <a:ext cx="7772400" cy="4089042"/>
          </a:xfrm>
          <a:prstGeom prst="rect">
            <a:avLst/>
          </a:prstGeom>
          <a:noFill/>
          <a:ln>
            <a:noFill/>
          </a:ln>
        </p:spPr>
      </p:pic>
      <p:pic>
        <p:nvPicPr>
          <p:cNvPr id="207" name="Google Shape;207;p12"/>
          <p:cNvPicPr preferRelativeResize="0"/>
          <p:nvPr/>
        </p:nvPicPr>
        <p:blipFill rotWithShape="1">
          <a:blip r:embed="rId4">
            <a:alphaModFix/>
          </a:blip>
          <a:srcRect/>
          <a:stretch/>
        </p:blipFill>
        <p:spPr>
          <a:xfrm>
            <a:off x="8785591" y="776490"/>
            <a:ext cx="1797018" cy="4512365"/>
          </a:xfrm>
          <a:prstGeom prst="rect">
            <a:avLst/>
          </a:prstGeom>
          <a:noFill/>
          <a:ln>
            <a:noFill/>
          </a:ln>
        </p:spPr>
      </p:pic>
      <p:sp>
        <p:nvSpPr>
          <p:cNvPr id="208" name="Google Shape;208;p12"/>
          <p:cNvSpPr txBox="1"/>
          <p:nvPr/>
        </p:nvSpPr>
        <p:spPr>
          <a:xfrm>
            <a:off x="138591" y="813182"/>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A</a:t>
            </a:r>
            <a:endParaRPr/>
          </a:p>
        </p:txBody>
      </p:sp>
      <p:sp>
        <p:nvSpPr>
          <p:cNvPr id="209" name="Google Shape;209;p12"/>
          <p:cNvSpPr txBox="1"/>
          <p:nvPr/>
        </p:nvSpPr>
        <p:spPr>
          <a:xfrm>
            <a:off x="8268862" y="886270"/>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B</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is image depicts a geographic map of Germany with color-coded regions indicating different prevalence rates of a certain condition across various age groups.&#10;&#10;AI-generated content may be incorrect.">
            <a:extLst>
              <a:ext uri="{FF2B5EF4-FFF2-40B4-BE49-F238E27FC236}">
                <a16:creationId xmlns:a16="http://schemas.microsoft.com/office/drawing/2014/main" id="{31E9B428-10F5-5ADD-D9F0-59D86A7E0202}"/>
              </a:ext>
            </a:extLst>
          </p:cNvPr>
          <p:cNvPicPr>
            <a:picLocks noChangeAspect="1"/>
          </p:cNvPicPr>
          <p:nvPr/>
        </p:nvPicPr>
        <p:blipFill>
          <a:blip r:embed="rId2"/>
          <a:stretch>
            <a:fillRect/>
          </a:stretch>
        </p:blipFill>
        <p:spPr>
          <a:xfrm>
            <a:off x="0" y="0"/>
            <a:ext cx="12192000" cy="6096000"/>
          </a:xfrm>
          <a:prstGeom prst="rect">
            <a:avLst/>
          </a:prstGeom>
        </p:spPr>
      </p:pic>
      <p:sp>
        <p:nvSpPr>
          <p:cNvPr id="2" name="Google Shape;205;p12">
            <a:extLst>
              <a:ext uri="{FF2B5EF4-FFF2-40B4-BE49-F238E27FC236}">
                <a16:creationId xmlns:a16="http://schemas.microsoft.com/office/drawing/2014/main" id="{CF2DC5AE-1832-5266-44D5-B3FD6962BE06}"/>
              </a:ext>
            </a:extLst>
          </p:cNvPr>
          <p:cNvSpPr txBox="1"/>
          <p:nvPr/>
        </p:nvSpPr>
        <p:spPr>
          <a:xfrm>
            <a:off x="0" y="4508805"/>
            <a:ext cx="7663995"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4: Supplements </a:t>
            </a:r>
            <a:r>
              <a:rPr lang="de-DE" sz="1800" b="1" dirty="0" err="1">
                <a:solidFill>
                  <a:schemeClr val="dk1"/>
                </a:solidFill>
                <a:latin typeface="Calibri"/>
                <a:ea typeface="Calibri"/>
                <a:cs typeface="Calibri"/>
                <a:sym typeface="Calibri"/>
              </a:rPr>
              <a:t>to</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baseline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characteristics</a:t>
            </a:r>
            <a:r>
              <a:rPr lang="de-DE" sz="1800" b="1" dirty="0">
                <a:solidFill>
                  <a:schemeClr val="dk1"/>
                </a:solidFill>
                <a:latin typeface="Calibri"/>
                <a:ea typeface="Calibri"/>
                <a:cs typeface="Calibri"/>
                <a:sym typeface="Calibri"/>
              </a:rPr>
              <a:t> and </a:t>
            </a:r>
            <a:r>
              <a:rPr lang="de-DE" sz="1800" b="1" dirty="0" err="1">
                <a:solidFill>
                  <a:schemeClr val="dk1"/>
                </a:solidFill>
                <a:latin typeface="Calibri"/>
                <a:ea typeface="Calibri"/>
                <a:cs typeface="Calibri"/>
                <a:sym typeface="Calibri"/>
              </a:rPr>
              <a:t>extrarenal</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manifestations</a:t>
            </a:r>
            <a:endParaRPr dirty="0"/>
          </a:p>
          <a:p>
            <a:pPr lvl="0"/>
            <a:r>
              <a:rPr lang="de-DE" b="1" dirty="0"/>
              <a:t>A </a:t>
            </a:r>
            <a:r>
              <a:rPr lang="de-DE" dirty="0"/>
              <a:t>Distribution </a:t>
            </a:r>
            <a:r>
              <a:rPr lang="de-DE" dirty="0" err="1"/>
              <a:t>of</a:t>
            </a:r>
            <a:r>
              <a:rPr lang="de-DE" dirty="0"/>
              <a:t> </a:t>
            </a:r>
            <a:r>
              <a:rPr lang="de-DE" dirty="0" err="1"/>
              <a:t>patient</a:t>
            </a:r>
            <a:r>
              <a:rPr lang="de-DE" dirty="0"/>
              <a:t> </a:t>
            </a:r>
            <a:r>
              <a:rPr lang="de-DE" dirty="0" err="1"/>
              <a:t>recruitment</a:t>
            </a:r>
            <a:r>
              <a:rPr lang="de-DE" dirty="0"/>
              <a:t> </a:t>
            </a:r>
            <a:r>
              <a:rPr lang="de-DE" dirty="0" err="1"/>
              <a:t>across</a:t>
            </a:r>
            <a:r>
              <a:rPr lang="de-DE" dirty="0"/>
              <a:t> Germany. In total, </a:t>
            </a:r>
            <a:r>
              <a:rPr lang="de-DE" dirty="0" err="1"/>
              <a:t>data</a:t>
            </a:r>
            <a:r>
              <a:rPr lang="de-DE" dirty="0"/>
              <a:t> on 1676 </a:t>
            </a:r>
            <a:r>
              <a:rPr lang="de-DE" dirty="0" err="1"/>
              <a:t>patients</a:t>
            </a:r>
            <a:r>
              <a:rPr lang="de-DE" dirty="0"/>
              <a:t> was </a:t>
            </a:r>
            <a:r>
              <a:rPr lang="de-DE" dirty="0" err="1"/>
              <a:t>collected</a:t>
            </a:r>
            <a:r>
              <a:rPr lang="de-DE" dirty="0"/>
              <a:t> </a:t>
            </a:r>
            <a:r>
              <a:rPr lang="de-DE" dirty="0" err="1"/>
              <a:t>as</a:t>
            </a:r>
            <a:r>
              <a:rPr lang="de-DE" dirty="0"/>
              <a:t> </a:t>
            </a:r>
            <a:r>
              <a:rPr lang="de-DE" dirty="0" err="1"/>
              <a:t>of</a:t>
            </a:r>
            <a:r>
              <a:rPr lang="de-DE" dirty="0"/>
              <a:t> </a:t>
            </a:r>
            <a:r>
              <a:rPr lang="de-DE" dirty="0" err="1"/>
              <a:t>October</a:t>
            </a:r>
            <a:r>
              <a:rPr lang="de-DE" dirty="0"/>
              <a:t> 12, 2025 </a:t>
            </a:r>
            <a:r>
              <a:rPr lang="de-DE" dirty="0" err="1"/>
              <a:t>across</a:t>
            </a:r>
            <a:r>
              <a:rPr lang="de-DE" dirty="0"/>
              <a:t> 7 </a:t>
            </a:r>
            <a:r>
              <a:rPr lang="de-DE" dirty="0" err="1"/>
              <a:t>federal</a:t>
            </a:r>
            <a:r>
              <a:rPr lang="de-DE" dirty="0"/>
              <a:t> </a:t>
            </a:r>
            <a:r>
              <a:rPr lang="de-DE" dirty="0" err="1"/>
              <a:t>states</a:t>
            </a:r>
            <a:r>
              <a:rPr lang="de-DE" dirty="0"/>
              <a:t> </a:t>
            </a:r>
            <a:r>
              <a:rPr lang="de-DE" dirty="0" err="1"/>
              <a:t>including</a:t>
            </a:r>
            <a:r>
              <a:rPr lang="de-DE" dirty="0"/>
              <a:t> 16,879 </a:t>
            </a:r>
            <a:r>
              <a:rPr lang="de-DE" dirty="0" err="1"/>
              <a:t>serum</a:t>
            </a:r>
            <a:r>
              <a:rPr lang="de-DE" dirty="0"/>
              <a:t> </a:t>
            </a:r>
            <a:r>
              <a:rPr lang="de-DE" dirty="0" err="1"/>
              <a:t>creatinine</a:t>
            </a:r>
            <a:r>
              <a:rPr lang="de-DE" dirty="0"/>
              <a:t> </a:t>
            </a:r>
            <a:r>
              <a:rPr lang="de-DE" dirty="0" err="1"/>
              <a:t>values</a:t>
            </a:r>
            <a:r>
              <a:rPr lang="de-DE" dirty="0"/>
              <a:t>.</a:t>
            </a:r>
          </a:p>
          <a:p>
            <a:r>
              <a:rPr lang="de-DE" b="1" dirty="0"/>
              <a:t>B</a:t>
            </a:r>
            <a:r>
              <a:rPr lang="de-DE" dirty="0"/>
              <a:t> Age at </a:t>
            </a:r>
            <a:r>
              <a:rPr lang="de-DE" dirty="0" err="1"/>
              <a:t>first</a:t>
            </a:r>
            <a:r>
              <a:rPr lang="de-DE" dirty="0"/>
              <a:t> </a:t>
            </a:r>
            <a:r>
              <a:rPr lang="de-DE" dirty="0" err="1"/>
              <a:t>diagnosis</a:t>
            </a:r>
            <a:r>
              <a:rPr lang="de-DE" dirty="0"/>
              <a:t> </a:t>
            </a:r>
            <a:r>
              <a:rPr lang="de-DE" dirty="0" err="1"/>
              <a:t>of</a:t>
            </a:r>
            <a:r>
              <a:rPr lang="de-DE" dirty="0"/>
              <a:t> ADPKD </a:t>
            </a:r>
            <a:r>
              <a:rPr lang="de-DE" dirty="0" err="1"/>
              <a:t>by</a:t>
            </a:r>
            <a:r>
              <a:rPr lang="de-DE" dirty="0"/>
              <a:t> sex.</a:t>
            </a:r>
          </a:p>
          <a:p>
            <a:pPr lvl="0"/>
            <a:r>
              <a:rPr lang="de-DE" b="1" dirty="0"/>
              <a:t>C</a:t>
            </a:r>
            <a:r>
              <a:rPr lang="de-DE" dirty="0"/>
              <a:t> </a:t>
            </a:r>
            <a:r>
              <a:rPr lang="de-DE" dirty="0" err="1"/>
              <a:t>Echocardiographic</a:t>
            </a:r>
            <a:r>
              <a:rPr lang="de-DE" dirty="0"/>
              <a:t> </a:t>
            </a:r>
            <a:r>
              <a:rPr lang="de-DE" dirty="0" err="1"/>
              <a:t>findings</a:t>
            </a:r>
            <a:r>
              <a:rPr lang="de-DE" dirty="0"/>
              <a:t> in </a:t>
            </a:r>
            <a:r>
              <a:rPr lang="de-DE" dirty="0" err="1"/>
              <a:t>female</a:t>
            </a:r>
            <a:r>
              <a:rPr lang="de-DE" dirty="0"/>
              <a:t> and male </a:t>
            </a:r>
            <a:r>
              <a:rPr lang="de-DE" dirty="0" err="1"/>
              <a:t>patients</a:t>
            </a:r>
            <a:endParaRPr lang="de-DE" dirty="0"/>
          </a:p>
          <a:p>
            <a:pPr lvl="0"/>
            <a:r>
              <a:rPr lang="de-DE" b="1" dirty="0"/>
              <a:t>D</a:t>
            </a:r>
            <a:r>
              <a:rPr lang="de-DE" dirty="0"/>
              <a:t> </a:t>
            </a:r>
            <a:r>
              <a:rPr lang="de-DE" dirty="0" err="1"/>
              <a:t>Intracranial</a:t>
            </a:r>
            <a:r>
              <a:rPr lang="de-DE" dirty="0"/>
              <a:t> </a:t>
            </a:r>
            <a:r>
              <a:rPr lang="de-DE" dirty="0" err="1"/>
              <a:t>aneurysms</a:t>
            </a:r>
            <a:r>
              <a:rPr lang="de-DE" dirty="0"/>
              <a:t> and </a:t>
            </a:r>
            <a:r>
              <a:rPr lang="de-DE" dirty="0" err="1"/>
              <a:t>hemorrhage</a:t>
            </a:r>
            <a:r>
              <a:rPr lang="de-DE" dirty="0"/>
              <a:t> in male and </a:t>
            </a:r>
            <a:r>
              <a:rPr lang="de-DE" dirty="0" err="1"/>
              <a:t>female</a:t>
            </a:r>
            <a:r>
              <a:rPr lang="de-DE" dirty="0"/>
              <a:t> </a:t>
            </a:r>
            <a:r>
              <a:rPr lang="de-DE" dirty="0" err="1"/>
              <a:t>patients</a:t>
            </a:r>
            <a:endParaRPr lang="de-DE" dirty="0"/>
          </a:p>
          <a:p>
            <a:endParaRPr lang="de-DE" dirty="0"/>
          </a:p>
          <a:p>
            <a:pPr lvl="0"/>
            <a:endParaRPr lang="de-DE" dirty="0"/>
          </a:p>
        </p:txBody>
      </p:sp>
    </p:spTree>
    <p:extLst>
      <p:ext uri="{BB962C8B-B14F-4D97-AF65-F5344CB8AC3E}">
        <p14:creationId xmlns:p14="http://schemas.microsoft.com/office/powerpoint/2010/main" val="200967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3"/>
          <p:cNvSpPr txBox="1"/>
          <p:nvPr/>
        </p:nvSpPr>
        <p:spPr>
          <a:xfrm>
            <a:off x="297449" y="5439504"/>
            <a:ext cx="780155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5: Dashboard Family </a:t>
            </a:r>
            <a:r>
              <a:rPr lang="de-DE" sz="1800" b="1" dirty="0" err="1">
                <a:solidFill>
                  <a:schemeClr val="dk1"/>
                </a:solidFill>
                <a:latin typeface="Calibri"/>
                <a:ea typeface="Calibri"/>
                <a:cs typeface="Calibri"/>
                <a:sym typeface="Calibri"/>
              </a:rPr>
              <a:t>History</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Family </a:t>
            </a:r>
            <a:r>
              <a:rPr lang="de-DE" sz="1800" dirty="0" err="1">
                <a:solidFill>
                  <a:schemeClr val="dk1"/>
                </a:solidFill>
                <a:latin typeface="Calibri"/>
                <a:ea typeface="Calibri"/>
                <a:cs typeface="Calibri"/>
                <a:sym typeface="Calibri"/>
              </a:rPr>
              <a:t>history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participants</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err="1">
                <a:solidFill>
                  <a:schemeClr val="dk1"/>
                </a:solidFill>
                <a:latin typeface="Calibri"/>
                <a:ea typeface="Calibri"/>
                <a:cs typeface="Calibri"/>
                <a:sym typeface="Calibri"/>
              </a:rPr>
              <a:t>Fraction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patients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reporting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early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onset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dialysis</a:t>
            </a:r>
            <a:r>
              <a:rPr lang="de-DE" sz="1800" dirty="0">
                <a:solidFill>
                  <a:schemeClr val="dk1"/>
                </a:solidFill>
                <a:latin typeface="Calibri"/>
                <a:ea typeface="Calibri"/>
                <a:cs typeface="Calibri"/>
                <a:sym typeface="Calibri"/>
              </a:rPr>
              <a:t> in an </a:t>
            </a:r>
            <a:r>
              <a:rPr lang="de-DE" sz="1800" dirty="0" err="1">
                <a:solidFill>
                  <a:schemeClr val="dk1"/>
                </a:solidFill>
                <a:latin typeface="Calibri"/>
                <a:ea typeface="Calibri"/>
                <a:cs typeface="Calibri"/>
                <a:sym typeface="Calibri"/>
              </a:rPr>
              <a:t>affected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parent</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err="1">
                <a:solidFill>
                  <a:schemeClr val="dk1"/>
                </a:solidFill>
                <a:latin typeface="Calibri"/>
                <a:ea typeface="Calibri"/>
                <a:cs typeface="Calibri"/>
                <a:sym typeface="Calibri"/>
              </a:rPr>
              <a:t>Fraction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patients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reporting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early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kidney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transplantation</a:t>
            </a:r>
            <a:r>
              <a:rPr lang="de-DE" sz="1800" dirty="0">
                <a:solidFill>
                  <a:schemeClr val="dk1"/>
                </a:solidFill>
                <a:latin typeface="Calibri"/>
                <a:ea typeface="Calibri"/>
                <a:cs typeface="Calibri"/>
                <a:sym typeface="Calibri"/>
              </a:rPr>
              <a:t> in an </a:t>
            </a:r>
            <a:r>
              <a:rPr lang="de-DE" sz="1800" dirty="0" err="1">
                <a:solidFill>
                  <a:schemeClr val="dk1"/>
                </a:solidFill>
                <a:latin typeface="Calibri"/>
                <a:ea typeface="Calibri"/>
                <a:cs typeface="Calibri"/>
                <a:sym typeface="Calibri"/>
              </a:rPr>
              <a:t>affected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parent</a:t>
            </a:r>
            <a:r>
              <a:rPr lang="de-DE"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4" name="Picture 3" descr="The image displays a bar chart comparing the proportion of various reasons for a certain event, with 'Mother' being the most frequent at 47.7%, followed by 'Negative' at 25.4%, and 'Unnatural' at 10.7%.&#10;&#10;AI-generated content may be incorrect.">
            <a:extLst>
              <a:ext uri="{FF2B5EF4-FFF2-40B4-BE49-F238E27FC236}">
                <a16:creationId xmlns:a16="http://schemas.microsoft.com/office/drawing/2014/main" id="{FCD4CCA8-A05B-F02F-D456-2C2A50A1DF03}"/>
              </a:ext>
            </a:extLst>
          </p:cNvPr>
          <p:cNvPicPr>
            <a:picLocks noChangeAspect="1"/>
          </p:cNvPicPr>
          <p:nvPr/>
        </p:nvPicPr>
        <p:blipFill>
          <a:blip r:embed="rId3"/>
          <a:stretch>
            <a:fillRect/>
          </a:stretch>
        </p:blipFill>
        <p:spPr>
          <a:xfrm>
            <a:off x="152388" y="0"/>
            <a:ext cx="11887223" cy="54864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4"/>
          <p:cNvSpPr txBox="1"/>
          <p:nvPr/>
        </p:nvSpPr>
        <p:spPr>
          <a:xfrm>
            <a:off x="460899" y="5545824"/>
            <a:ext cx="1127020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6: Dashboard “</a:t>
            </a:r>
            <a:r>
              <a:rPr lang="de-DE" sz="1800" b="1" dirty="0" err="1">
                <a:solidFill>
                  <a:schemeClr val="dk1"/>
                </a:solidFill>
                <a:latin typeface="Calibri"/>
                <a:ea typeface="Calibri"/>
                <a:cs typeface="Calibri"/>
                <a:sym typeface="Calibri"/>
              </a:rPr>
              <a:t>Medication</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providing</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information</a:t>
            </a:r>
            <a:r>
              <a:rPr lang="de-DE" sz="1800" b="1" dirty="0">
                <a:solidFill>
                  <a:schemeClr val="dk1"/>
                </a:solidFill>
                <a:latin typeface="Calibri"/>
                <a:ea typeface="Calibri"/>
                <a:cs typeface="Calibri"/>
                <a:sym typeface="Calibri"/>
              </a:rPr>
              <a:t> on </a:t>
            </a:r>
            <a:r>
              <a:rPr lang="de-DE" sz="1800" b="1" dirty="0" err="1">
                <a:solidFill>
                  <a:schemeClr val="dk1"/>
                </a:solidFill>
                <a:latin typeface="Calibri"/>
                <a:ea typeface="Calibri"/>
                <a:cs typeface="Calibri"/>
                <a:sym typeface="Calibri"/>
              </a:rPr>
              <a:t>usage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of</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the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most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important</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drug</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classes</a:t>
            </a:r>
            <a:r>
              <a:rPr lang="de-DE" sz="1800" b="1" dirty="0">
                <a:solidFill>
                  <a:schemeClr val="dk1"/>
                </a:solidFill>
                <a:latin typeface="Calibri"/>
                <a:ea typeface="Calibri"/>
                <a:cs typeface="Calibri"/>
                <a:sym typeface="Calibri"/>
              </a:rPr>
              <a:t> in ADPKD.</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Antihypertensive </a:t>
            </a:r>
            <a:r>
              <a:rPr lang="de-DE" sz="1800" dirty="0" err="1">
                <a:solidFill>
                  <a:schemeClr val="dk1"/>
                </a:solidFill>
                <a:latin typeface="Calibri"/>
                <a:ea typeface="Calibri"/>
                <a:cs typeface="Calibri"/>
                <a:sym typeface="Calibri"/>
              </a:rPr>
              <a:t>medication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classes</a:t>
            </a:r>
            <a:r>
              <a:rPr lang="de-DE"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a:solidFill>
                  <a:schemeClr val="dk1"/>
                </a:solidFill>
                <a:latin typeface="Calibri"/>
                <a:ea typeface="Calibri"/>
                <a:cs typeface="Calibri"/>
                <a:sym typeface="Calibri"/>
              </a:rPr>
              <a:t>Pain </a:t>
            </a:r>
            <a:r>
              <a:rPr lang="de-DE" sz="1800" dirty="0" err="1">
                <a:solidFill>
                  <a:schemeClr val="dk1"/>
                </a:solidFill>
                <a:latin typeface="Calibri"/>
                <a:ea typeface="Calibri"/>
                <a:cs typeface="Calibri"/>
                <a:sym typeface="Calibri"/>
              </a:rPr>
              <a:t>medication</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a:solidFill>
                  <a:schemeClr val="dk1"/>
                </a:solidFill>
                <a:latin typeface="Calibri"/>
                <a:ea typeface="Calibri"/>
                <a:cs typeface="Calibri"/>
                <a:sym typeface="Calibri"/>
              </a:rPr>
              <a:t>Statin </a:t>
            </a:r>
            <a:r>
              <a:rPr lang="de-DE" sz="1800" dirty="0" err="1">
                <a:solidFill>
                  <a:schemeClr val="dk1"/>
                </a:solidFill>
                <a:latin typeface="Calibri"/>
                <a:ea typeface="Calibri"/>
                <a:cs typeface="Calibri"/>
                <a:sym typeface="Calibri"/>
              </a:rPr>
              <a:t>treatment</a:t>
            </a:r>
            <a:endParaRPr sz="1800" dirty="0">
              <a:solidFill>
                <a:schemeClr val="dk1"/>
              </a:solidFill>
              <a:latin typeface="Calibri"/>
              <a:ea typeface="Calibri"/>
              <a:cs typeface="Calibri"/>
              <a:sym typeface="Calibri"/>
            </a:endParaRPr>
          </a:p>
        </p:txBody>
      </p:sp>
      <p:pic>
        <p:nvPicPr>
          <p:cNvPr id="3" name="Picture 2" descr="The image appears to be a bar chart or pie chart showing the distribution of various categories, such as beta, any BP, opioids, diuretics, and medication types. The numbers indicate the count or percentage of each category.&#10;&#10;AI-generated content may be incorrect.">
            <a:extLst>
              <a:ext uri="{FF2B5EF4-FFF2-40B4-BE49-F238E27FC236}">
                <a16:creationId xmlns:a16="http://schemas.microsoft.com/office/drawing/2014/main" id="{5F842BEB-3143-160E-2850-2F59A1D7817A}"/>
              </a:ext>
            </a:extLst>
          </p:cNvPr>
          <p:cNvPicPr>
            <a:picLocks noChangeAspect="1"/>
          </p:cNvPicPr>
          <p:nvPr/>
        </p:nvPicPr>
        <p:blipFill>
          <a:blip r:embed="rId3"/>
          <a:stretch>
            <a:fillRect/>
          </a:stretch>
        </p:blipFill>
        <p:spPr>
          <a:xfrm>
            <a:off x="0" y="0"/>
            <a:ext cx="12192000" cy="55418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3" name="Picture 2" descr="The image appears to be a bar chart or graph with multiple bars, each representing different categories such as numbers (1388, 929, 1130, etc.), percentages (80%, 56%, 24%, etc.), and possibly other variables (VN, NA, Smoker, Non-Smoker). Each bar is labeled with numerical values, and there are some empty spaces or placeholders (e.g., 2, 4, 4, 1: 2. 3-4).&#10;&#10;AI-generated content may be incorrect.">
            <a:extLst>
              <a:ext uri="{FF2B5EF4-FFF2-40B4-BE49-F238E27FC236}">
                <a16:creationId xmlns:a16="http://schemas.microsoft.com/office/drawing/2014/main" id="{4E487915-D59D-46A8-680F-D69EDDFB4A10}"/>
              </a:ext>
            </a:extLst>
          </p:cNvPr>
          <p:cNvPicPr>
            <a:picLocks noChangeAspect="1"/>
          </p:cNvPicPr>
          <p:nvPr/>
        </p:nvPicPr>
        <p:blipFill>
          <a:blip r:embed="rId3"/>
          <a:stretch>
            <a:fillRect/>
          </a:stretch>
        </p:blipFill>
        <p:spPr>
          <a:xfrm>
            <a:off x="0" y="0"/>
            <a:ext cx="12192000" cy="5541818"/>
          </a:xfrm>
          <a:prstGeom prst="rect">
            <a:avLst/>
          </a:prstGeom>
        </p:spPr>
      </p:pic>
      <p:sp>
        <p:nvSpPr>
          <p:cNvPr id="233" name="Google Shape;233;p15"/>
          <p:cNvSpPr txBox="1"/>
          <p:nvPr/>
        </p:nvSpPr>
        <p:spPr>
          <a:xfrm>
            <a:off x="182384" y="5298980"/>
            <a:ext cx="100599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7: Dashboard “Lifestyle“ </a:t>
            </a:r>
            <a:r>
              <a:rPr lang="de-DE" sz="1800" b="1" dirty="0" err="1">
                <a:solidFill>
                  <a:schemeClr val="dk1"/>
                </a:solidFill>
                <a:latin typeface="Calibri"/>
                <a:ea typeface="Calibri"/>
                <a:cs typeface="Calibri"/>
                <a:sym typeface="Calibri"/>
              </a:rPr>
              <a:t>providing</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information</a:t>
            </a:r>
            <a:r>
              <a:rPr lang="de-DE" sz="1800" b="1" dirty="0">
                <a:solidFill>
                  <a:schemeClr val="dk1"/>
                </a:solidFill>
                <a:latin typeface="Calibri"/>
                <a:ea typeface="Calibri"/>
                <a:cs typeface="Calibri"/>
                <a:sym typeface="Calibri"/>
              </a:rPr>
              <a:t> on </a:t>
            </a:r>
            <a:r>
              <a:rPr lang="de-DE" sz="1800" b="1" dirty="0" err="1">
                <a:solidFill>
                  <a:schemeClr val="dk1"/>
                </a:solidFill>
                <a:latin typeface="Calibri"/>
                <a:ea typeface="Calibri"/>
                <a:cs typeface="Calibri"/>
                <a:sym typeface="Calibri"/>
              </a:rPr>
              <a:t>smoking</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coffee</a:t>
            </a:r>
            <a:r>
              <a:rPr lang="de-DE" sz="1800" b="1" dirty="0">
                <a:solidFill>
                  <a:schemeClr val="dk1"/>
                </a:solidFill>
                <a:latin typeface="Calibri"/>
                <a:ea typeface="Calibri"/>
                <a:cs typeface="Calibri"/>
                <a:sym typeface="Calibri"/>
              </a:rPr>
              <a:t> and </a:t>
            </a:r>
            <a:r>
              <a:rPr lang="de-DE" sz="1800" b="1" dirty="0" err="1">
                <a:solidFill>
                  <a:schemeClr val="dk1"/>
                </a:solidFill>
                <a:latin typeface="Calibri"/>
                <a:ea typeface="Calibri"/>
                <a:cs typeface="Calibri"/>
                <a:sym typeface="Calibri"/>
              </a:rPr>
              <a:t>alcohol</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consumption</a:t>
            </a:r>
            <a:r>
              <a:rPr lang="de-DE" sz="1800" b="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Proportion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active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smokers</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a:solidFill>
                  <a:schemeClr val="dk1"/>
                </a:solidFill>
                <a:latin typeface="Calibri"/>
                <a:ea typeface="Calibri"/>
                <a:cs typeface="Calibri"/>
                <a:sym typeface="Calibri"/>
              </a:rPr>
              <a:t>Pack </a:t>
            </a:r>
            <a:r>
              <a:rPr lang="de-DE" sz="1800" dirty="0" err="1">
                <a:solidFill>
                  <a:schemeClr val="dk1"/>
                </a:solidFill>
                <a:latin typeface="Calibri"/>
                <a:ea typeface="Calibri"/>
                <a:cs typeface="Calibri"/>
                <a:sym typeface="Calibri"/>
              </a:rPr>
              <a:t>years</a:t>
            </a:r>
            <a:r>
              <a:rPr lang="de-DE" sz="1800" dirty="0">
                <a:solidFill>
                  <a:schemeClr val="dk1"/>
                </a:solidFill>
                <a:latin typeface="Calibri"/>
                <a:ea typeface="Calibri"/>
                <a:cs typeface="Calibri"/>
                <a:sym typeface="Calibri"/>
              </a:rPr>
              <a:t>. NA </a:t>
            </a:r>
            <a:r>
              <a:rPr lang="de-DE" sz="1800" dirty="0" err="1">
                <a:solidFill>
                  <a:schemeClr val="dk1"/>
                </a:solidFill>
                <a:latin typeface="Calibri"/>
                <a:ea typeface="Calibri"/>
                <a:cs typeface="Calibri"/>
                <a:sym typeface="Calibri"/>
              </a:rPr>
              <a:t>are</a:t>
            </a:r>
            <a:r>
              <a:rPr lang="de-DE" sz="1800" dirty="0">
                <a:solidFill>
                  <a:schemeClr val="dk1"/>
                </a:solidFill>
                <a:latin typeface="Calibri"/>
                <a:ea typeface="Calibri"/>
                <a:cs typeface="Calibri"/>
                <a:sym typeface="Calibri"/>
              </a:rPr>
              <a:t> non-</a:t>
            </a:r>
            <a:r>
              <a:rPr lang="de-DE" sz="1800" dirty="0" err="1">
                <a:solidFill>
                  <a:schemeClr val="dk1"/>
                </a:solidFill>
                <a:latin typeface="Calibri"/>
                <a:ea typeface="Calibri"/>
                <a:cs typeface="Calibri"/>
                <a:sym typeface="Calibri"/>
              </a:rPr>
              <a:t>smokers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participants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who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never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smoked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neither</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past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nor</a:t>
            </a:r>
            <a:r>
              <a:rPr lang="de-DE" sz="1800" dirty="0">
                <a:solidFill>
                  <a:schemeClr val="dk1"/>
                </a:solidFill>
                <a:latin typeface="Calibri"/>
                <a:ea typeface="Calibri"/>
                <a:cs typeface="Calibri"/>
                <a:sym typeface="Calibri"/>
              </a:rPr>
              <a:t> at </a:t>
            </a:r>
            <a:r>
              <a:rPr lang="de-DE" sz="1800" dirty="0" err="1">
                <a:solidFill>
                  <a:schemeClr val="dk1"/>
                </a:solidFill>
                <a:latin typeface="Calibri"/>
                <a:ea typeface="Calibri"/>
                <a:cs typeface="Calibri"/>
                <a:sym typeface="Calibri"/>
              </a:rPr>
              <a:t>inclusion</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a:solidFill>
                  <a:schemeClr val="dk1"/>
                </a:solidFill>
                <a:latin typeface="Calibri"/>
                <a:ea typeface="Calibri"/>
                <a:cs typeface="Calibri"/>
                <a:sym typeface="Calibri"/>
              </a:rPr>
              <a:t>Coffee </a:t>
            </a:r>
            <a:r>
              <a:rPr lang="de-DE" sz="1800" dirty="0" err="1">
                <a:solidFill>
                  <a:schemeClr val="dk1"/>
                </a:solidFill>
                <a:latin typeface="Calibri"/>
                <a:ea typeface="Calibri"/>
                <a:cs typeface="Calibri"/>
                <a:sym typeface="Calibri"/>
              </a:rPr>
              <a:t>consumption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cups</a:t>
            </a:r>
            <a:r>
              <a:rPr lang="de-DE" sz="1800" dirty="0">
                <a:solidFill>
                  <a:schemeClr val="dk1"/>
                </a:solidFill>
                <a:latin typeface="Calibri"/>
                <a:ea typeface="Calibri"/>
                <a:cs typeface="Calibri"/>
                <a:sym typeface="Calibri"/>
              </a:rPr>
              <a:t> per </a:t>
            </a:r>
            <a:r>
              <a:rPr lang="de-DE" sz="1800" dirty="0" err="1">
                <a:solidFill>
                  <a:schemeClr val="dk1"/>
                </a:solidFill>
                <a:latin typeface="Calibri"/>
                <a:ea typeface="Calibri"/>
                <a:cs typeface="Calibri"/>
                <a:sym typeface="Calibri"/>
              </a:rPr>
              <a:t>day</a:t>
            </a:r>
            <a:r>
              <a:rPr lang="de-DE"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Alcohol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consumption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grams</a:t>
            </a:r>
            <a:r>
              <a:rPr lang="de-DE" sz="1800" dirty="0">
                <a:solidFill>
                  <a:schemeClr val="dk1"/>
                </a:solidFill>
                <a:latin typeface="Calibri"/>
                <a:ea typeface="Calibri"/>
                <a:cs typeface="Calibri"/>
                <a:sym typeface="Calibri"/>
              </a:rPr>
              <a:t> per </a:t>
            </a:r>
            <a:r>
              <a:rPr lang="de-DE" sz="1800" dirty="0" err="1">
                <a:solidFill>
                  <a:schemeClr val="dk1"/>
                </a:solidFill>
                <a:latin typeface="Calibri"/>
                <a:ea typeface="Calibri"/>
                <a:cs typeface="Calibri"/>
                <a:sym typeface="Calibri"/>
              </a:rPr>
              <a:t>day</a:t>
            </a:r>
            <a:r>
              <a:rPr lang="de-DE"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p:nvPr/>
        </p:nvSpPr>
        <p:spPr>
          <a:xfrm>
            <a:off x="7058447" y="0"/>
            <a:ext cx="5133553" cy="7727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alibri"/>
                <a:ea typeface="Calibri"/>
                <a:cs typeface="Calibri"/>
                <a:sym typeface="Calibri"/>
              </a:rPr>
              <a:t>Suppl</a:t>
            </a:r>
            <a:r>
              <a:rPr lang="de-DE" sz="1800" b="1" dirty="0">
                <a:solidFill>
                  <a:schemeClr val="dk1"/>
                </a:solidFill>
                <a:latin typeface="Calibri"/>
                <a:ea typeface="Calibri"/>
                <a:cs typeface="Calibri"/>
                <a:sym typeface="Calibri"/>
              </a:rPr>
              <a:t>. Fig. 8: Total </a:t>
            </a:r>
            <a:r>
              <a:rPr lang="de-DE" sz="1800" b="1" dirty="0" err="1">
                <a:solidFill>
                  <a:schemeClr val="dk1"/>
                </a:solidFill>
                <a:latin typeface="Calibri"/>
                <a:ea typeface="Calibri"/>
                <a:cs typeface="Calibri"/>
                <a:sym typeface="Calibri"/>
              </a:rPr>
              <a:t>kidney</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volume</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arterial</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hypertension</a:t>
            </a:r>
            <a:r>
              <a:rPr lang="de-DE" sz="1800" b="1" dirty="0">
                <a:solidFill>
                  <a:schemeClr val="dk1"/>
                </a:solidFill>
                <a:latin typeface="Calibri"/>
                <a:ea typeface="Calibri"/>
                <a:cs typeface="Calibri"/>
                <a:sym typeface="Calibri"/>
              </a:rPr>
              <a:t> and </a:t>
            </a:r>
            <a:r>
              <a:rPr lang="de-DE" sz="1800" b="1" dirty="0" err="1">
                <a:solidFill>
                  <a:schemeClr val="dk1"/>
                </a:solidFill>
                <a:latin typeface="Calibri"/>
                <a:ea typeface="Calibri"/>
                <a:cs typeface="Calibri"/>
                <a:sym typeface="Calibri"/>
              </a:rPr>
              <a:t>urological</a:t>
            </a:r>
            <a:r>
              <a:rPr lang="de-DE" sz="1800" b="1" dirty="0">
                <a:solidFill>
                  <a:schemeClr val="dk1"/>
                </a:solidFill>
                <a:latin typeface="Calibri"/>
                <a:ea typeface="Calibri"/>
                <a:cs typeface="Calibri"/>
                <a:sym typeface="Calibri"/>
              </a:rPr>
              <a:t> </a:t>
            </a:r>
            <a:r>
              <a:rPr lang="de-DE" sz="1800" b="1" dirty="0" err="1">
                <a:solidFill>
                  <a:schemeClr val="dk1"/>
                </a:solidFill>
                <a:latin typeface="Calibri"/>
                <a:ea typeface="Calibri"/>
                <a:cs typeface="Calibri"/>
                <a:sym typeface="Calibri"/>
              </a:rPr>
              <a:t>complications</a:t>
            </a:r>
            <a:r>
              <a:rPr lang="de-DE" sz="1800" b="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A </a:t>
            </a:r>
            <a:r>
              <a:rPr lang="de-DE" sz="1800" dirty="0">
                <a:solidFill>
                  <a:schemeClr val="dk1"/>
                </a:solidFill>
                <a:latin typeface="Calibri"/>
                <a:ea typeface="Calibri"/>
                <a:cs typeface="Calibri"/>
                <a:sym typeface="Calibri"/>
              </a:rPr>
              <a:t>Height-</a:t>
            </a:r>
            <a:r>
              <a:rPr lang="de-DE" sz="1800" dirty="0" err="1">
                <a:solidFill>
                  <a:schemeClr val="dk1"/>
                </a:solidFill>
                <a:latin typeface="Calibri"/>
                <a:ea typeface="Calibri"/>
                <a:cs typeface="Calibri"/>
                <a:sym typeface="Calibri"/>
              </a:rPr>
              <a:t>adjusted</a:t>
            </a:r>
            <a:r>
              <a:rPr lang="de-DE" sz="1800" dirty="0">
                <a:solidFill>
                  <a:schemeClr val="dk1"/>
                </a:solidFill>
                <a:latin typeface="Calibri"/>
                <a:ea typeface="Calibri"/>
                <a:cs typeface="Calibri"/>
                <a:sym typeface="Calibri"/>
              </a:rPr>
              <a:t> total </a:t>
            </a:r>
            <a:r>
              <a:rPr lang="de-DE" sz="1800" dirty="0" err="1">
                <a:solidFill>
                  <a:schemeClr val="dk1"/>
                </a:solidFill>
                <a:latin typeface="Calibri"/>
                <a:ea typeface="Calibri"/>
                <a:cs typeface="Calibri"/>
                <a:sym typeface="Calibri"/>
              </a:rPr>
              <a:t>kidney</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volume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htTKV</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by</a:t>
            </a:r>
            <a:r>
              <a:rPr lang="de-DE" sz="1800" dirty="0">
                <a:solidFill>
                  <a:schemeClr val="dk1"/>
                </a:solidFill>
                <a:latin typeface="Calibri"/>
                <a:ea typeface="Calibri"/>
                <a:cs typeface="Calibri"/>
                <a:sym typeface="Calibri"/>
              </a:rPr>
              <a:t> sex and </a:t>
            </a:r>
            <a:r>
              <a:rPr lang="de-DE" sz="1800" dirty="0" err="1">
                <a:solidFill>
                  <a:schemeClr val="dk1"/>
                </a:solidFill>
                <a:latin typeface="Calibri"/>
                <a:ea typeface="Calibri"/>
                <a:cs typeface="Calibri"/>
                <a:sym typeface="Calibri"/>
              </a:rPr>
              <a:t>age</a:t>
            </a:r>
            <a:r>
              <a:rPr lang="de-DE" sz="1800" dirty="0">
                <a:solidFill>
                  <a:schemeClr val="dk1"/>
                </a:solidFill>
                <a:latin typeface="Calibri"/>
                <a:ea typeface="Calibri"/>
                <a:cs typeface="Calibri"/>
                <a:sym typeface="Calibri"/>
              </a:rPr>
              <a:t> (Dashboard „Imaging“)</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B </a:t>
            </a:r>
            <a:r>
              <a:rPr lang="de-DE" sz="1800" dirty="0" err="1">
                <a:solidFill>
                  <a:schemeClr val="dk1"/>
                </a:solidFill>
                <a:latin typeface="Calibri"/>
                <a:ea typeface="Calibri"/>
                <a:cs typeface="Calibri"/>
                <a:sym typeface="Calibri"/>
              </a:rPr>
              <a:t>Urological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complications</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entire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hemorrhagic</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events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involving</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gross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hematuria</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cyst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hemorrhages</a:t>
            </a:r>
            <a:r>
              <a:rPr lang="de-DE" sz="1800" dirty="0">
                <a:solidFill>
                  <a:schemeClr val="dk1"/>
                </a:solidFill>
                <a:latin typeface="Calibri"/>
                <a:ea typeface="Calibri"/>
                <a:cs typeface="Calibri"/>
                <a:sym typeface="Calibri"/>
              </a:rPr>
              <a:t>, </a:t>
            </a:r>
            <a:br>
              <a:rPr lang="de-DE" sz="1800" dirty="0">
                <a:solidFill>
                  <a:schemeClr val="dk1"/>
                </a:solidFill>
                <a:latin typeface="Calibri"/>
                <a:ea typeface="Calibri"/>
                <a:cs typeface="Calibri"/>
                <a:sym typeface="Calibri"/>
              </a:rPr>
            </a:br>
            <a:r>
              <a:rPr lang="de-DE" sz="1800" dirty="0" err="1">
                <a:solidFill>
                  <a:schemeClr val="dk1"/>
                </a:solidFill>
                <a:latin typeface="Calibri"/>
                <a:ea typeface="Calibri"/>
                <a:cs typeface="Calibri"/>
                <a:sym typeface="Calibri"/>
              </a:rPr>
              <a:t>cyst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infections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or</a:t>
            </a:r>
            <a:r>
              <a:rPr lang="de-DE" sz="1800" dirty="0">
                <a:solidFill>
                  <a:schemeClr val="dk1"/>
                </a:solidFill>
                <a:latin typeface="Calibri"/>
                <a:ea typeface="Calibri"/>
                <a:cs typeface="Calibri"/>
                <a:sym typeface="Calibri"/>
              </a:rPr>
              <a:t> flank </a:t>
            </a:r>
            <a:r>
              <a:rPr lang="de-DE" sz="1800" dirty="0" err="1">
                <a:solidFill>
                  <a:schemeClr val="dk1"/>
                </a:solidFill>
                <a:latin typeface="Calibri"/>
                <a:ea typeface="Calibri"/>
                <a:cs typeface="Calibri"/>
                <a:sym typeface="Calibri"/>
              </a:rPr>
              <a:t>pain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related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cysts</a:t>
            </a:r>
            <a:r>
              <a:rPr lang="de-DE" sz="1800" dirty="0">
                <a:solidFill>
                  <a:schemeClr val="dk1"/>
                </a:solidFill>
                <a:latin typeface="Calibri"/>
                <a:ea typeface="Calibri"/>
                <a:cs typeface="Calibri"/>
                <a:sym typeface="Calibri"/>
              </a:rPr>
              <a:t>; Dashboard „</a:t>
            </a:r>
            <a:r>
              <a:rPr lang="de-DE" sz="1800" dirty="0" err="1">
                <a:solidFill>
                  <a:schemeClr val="dk1"/>
                </a:solidFill>
                <a:latin typeface="Calibri"/>
                <a:ea typeface="Calibri"/>
                <a:cs typeface="Calibri"/>
                <a:sym typeface="Calibri"/>
              </a:rPr>
              <a:t>Predictors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Disease Progression).</a:t>
            </a:r>
            <a:endParaRPr dirty="0"/>
          </a:p>
          <a:p>
            <a:pPr marL="0" marR="0" lvl="0" indent="0" algn="l" rtl="0">
              <a:spcBef>
                <a:spcPts val="0"/>
              </a:spcBef>
              <a:spcAft>
                <a:spcPts val="0"/>
              </a:spcAft>
              <a:buNone/>
            </a:pPr>
            <a:r>
              <a:rPr lang="de-DE" sz="1800" b="1" dirty="0">
                <a:solidFill>
                  <a:schemeClr val="dk1"/>
                </a:solidFill>
                <a:latin typeface="Calibri"/>
                <a:ea typeface="Calibri"/>
                <a:cs typeface="Calibri"/>
                <a:sym typeface="Calibri"/>
              </a:rPr>
              <a:t>C </a:t>
            </a:r>
            <a:r>
              <a:rPr lang="de-DE" sz="1800" dirty="0" err="1">
                <a:solidFill>
                  <a:schemeClr val="dk1"/>
                </a:solidFill>
                <a:latin typeface="Calibri"/>
                <a:ea typeface="Calibri"/>
                <a:cs typeface="Calibri"/>
                <a:sym typeface="Calibri"/>
              </a:rPr>
              <a:t>Arterial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hypertension</a:t>
            </a:r>
            <a:r>
              <a:rPr lang="de-DE" sz="1800" dirty="0">
                <a:solidFill>
                  <a:schemeClr val="dk1"/>
                </a:solidFill>
                <a:latin typeface="Calibri"/>
                <a:ea typeface="Calibri"/>
                <a:cs typeface="Calibri"/>
                <a:sym typeface="Calibri"/>
              </a:rPr>
              <a:t> in </a:t>
            </a:r>
            <a:r>
              <a:rPr lang="de-DE" sz="1800" dirty="0" err="1">
                <a:solidFill>
                  <a:schemeClr val="dk1"/>
                </a:solidFill>
                <a:latin typeface="Calibri"/>
                <a:ea typeface="Calibri"/>
                <a:cs typeface="Calibri"/>
                <a:sym typeface="Calibri"/>
              </a:rPr>
              <a:t>the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entire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cohort</a:t>
            </a:r>
            <a:r>
              <a:rPr lang="de-DE" sz="1800" dirty="0">
                <a:solidFill>
                  <a:schemeClr val="dk1"/>
                </a:solidFill>
                <a:latin typeface="Calibri"/>
                <a:ea typeface="Calibri"/>
                <a:cs typeface="Calibri"/>
                <a:sym typeface="Calibri"/>
              </a:rPr>
              <a:t> (Dashboard „</a:t>
            </a:r>
            <a:r>
              <a:rPr lang="de-DE" sz="1800" dirty="0" err="1">
                <a:solidFill>
                  <a:schemeClr val="dk1"/>
                </a:solidFill>
                <a:latin typeface="Calibri"/>
                <a:ea typeface="Calibri"/>
                <a:cs typeface="Calibri"/>
                <a:sym typeface="Calibri"/>
              </a:rPr>
              <a:t>Predictors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of</a:t>
            </a:r>
            <a:r>
              <a:rPr lang="de-DE" sz="1800" dirty="0">
                <a:solidFill>
                  <a:schemeClr val="dk1"/>
                </a:solidFill>
                <a:latin typeface="Calibri"/>
                <a:ea typeface="Calibri"/>
                <a:cs typeface="Calibri"/>
                <a:sym typeface="Calibri"/>
              </a:rPr>
              <a:t> Disease Progression).</a:t>
            </a:r>
          </a:p>
          <a:p>
            <a:pPr lvl="0"/>
            <a:r>
              <a:rPr lang="de-DE" b="1" dirty="0"/>
              <a:t>D</a:t>
            </a:r>
            <a:r>
              <a:rPr lang="de-DE" dirty="0"/>
              <a:t> </a:t>
            </a:r>
            <a:r>
              <a:rPr lang="de-DE" dirty="0" err="1"/>
              <a:t>Urological</a:t>
            </a:r>
            <a:r>
              <a:rPr lang="de-DE" dirty="0"/>
              <a:t> </a:t>
            </a:r>
            <a:r>
              <a:rPr lang="de-DE" dirty="0" err="1"/>
              <a:t>complications</a:t>
            </a:r>
            <a:r>
              <a:rPr lang="de-DE" dirty="0"/>
              <a:t> (</a:t>
            </a:r>
            <a:r>
              <a:rPr lang="de-DE" dirty="0" err="1">
                <a:solidFill>
                  <a:schemeClr val="dk1"/>
                </a:solidFill>
                <a:ea typeface="Calibri"/>
                <a:cs typeface="Calibri"/>
                <a:sym typeface="Calibri"/>
              </a:rPr>
              <a:t>hemorrhagic</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events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involving</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gross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hematuria</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or</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cyst</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hemorrhages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cyst</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infections</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or</a:t>
            </a:r>
            <a:r>
              <a:rPr lang="de-DE" dirty="0">
                <a:solidFill>
                  <a:schemeClr val="dk1"/>
                </a:solidFill>
                <a:ea typeface="Calibri"/>
                <a:cs typeface="Calibri"/>
                <a:sym typeface="Calibri"/>
              </a:rPr>
              <a:t> flank </a:t>
            </a:r>
            <a:r>
              <a:rPr lang="de-DE" dirty="0" err="1">
                <a:solidFill>
                  <a:schemeClr val="dk1"/>
                </a:solidFill>
                <a:ea typeface="Calibri"/>
                <a:cs typeface="Calibri"/>
                <a:sym typeface="Calibri"/>
              </a:rPr>
              <a:t>pain</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related</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to</a:t>
            </a:r>
            <a:r>
              <a:rPr lang="de-DE" dirty="0">
                <a:solidFill>
                  <a:schemeClr val="dk1"/>
                </a:solidFill>
                <a:ea typeface="Calibri"/>
                <a:cs typeface="Calibri"/>
                <a:sym typeface="Calibri"/>
              </a:rPr>
              <a:t> </a:t>
            </a:r>
            <a:r>
              <a:rPr lang="de-DE" dirty="0" err="1">
                <a:solidFill>
                  <a:schemeClr val="dk1"/>
                </a:solidFill>
                <a:ea typeface="Calibri"/>
                <a:cs typeface="Calibri"/>
                <a:sym typeface="Calibri"/>
              </a:rPr>
              <a:t>cysts</a:t>
            </a:r>
            <a:r>
              <a:rPr lang="de-DE" dirty="0">
                <a:solidFill>
                  <a:schemeClr val="dk1"/>
                </a:solidFill>
                <a:ea typeface="Calibri"/>
                <a:cs typeface="Calibri"/>
                <a:sym typeface="Calibri"/>
              </a:rPr>
              <a:t>) </a:t>
            </a:r>
            <a:r>
              <a:rPr lang="de-DE" dirty="0" err="1"/>
              <a:t>classified</a:t>
            </a:r>
            <a:r>
              <a:rPr lang="de-DE" dirty="0"/>
              <a:t> </a:t>
            </a:r>
            <a:r>
              <a:rPr lang="de-DE" dirty="0" err="1"/>
              <a:t>by</a:t>
            </a:r>
            <a:r>
              <a:rPr lang="de-DE" dirty="0"/>
              <a:t> </a:t>
            </a:r>
            <a:r>
              <a:rPr lang="de-DE" dirty="0" err="1"/>
              <a:t>age</a:t>
            </a:r>
            <a:r>
              <a:rPr lang="de-DE" dirty="0"/>
              <a:t> </a:t>
            </a:r>
            <a:r>
              <a:rPr lang="de-DE" dirty="0" err="1"/>
              <a:t>of</a:t>
            </a:r>
            <a:r>
              <a:rPr lang="de-DE" dirty="0"/>
              <a:t> </a:t>
            </a:r>
            <a:r>
              <a:rPr lang="de-DE" dirty="0" err="1"/>
              <a:t>first</a:t>
            </a:r>
            <a:r>
              <a:rPr lang="de-DE" dirty="0"/>
              <a:t> </a:t>
            </a:r>
            <a:r>
              <a:rPr lang="de-DE" dirty="0" err="1"/>
              <a:t>onset</a:t>
            </a:r>
            <a:r>
              <a:rPr lang="de-DE" dirty="0"/>
              <a:t> </a:t>
            </a:r>
            <a:r>
              <a:rPr lang="de-DE" dirty="0" err="1"/>
              <a:t>as</a:t>
            </a:r>
            <a:r>
              <a:rPr lang="de-DE" dirty="0"/>
              <a:t> </a:t>
            </a:r>
            <a:r>
              <a:rPr lang="de-DE" dirty="0" err="1"/>
              <a:t>defined</a:t>
            </a:r>
            <a:r>
              <a:rPr lang="de-DE" dirty="0"/>
              <a:t> in </a:t>
            </a:r>
            <a:r>
              <a:rPr lang="de-DE" dirty="0" err="1"/>
              <a:t>the</a:t>
            </a:r>
            <a:r>
              <a:rPr lang="de-DE" dirty="0"/>
              <a:t> PROPKD score. </a:t>
            </a:r>
            <a:r>
              <a:rPr lang="de-DE" dirty="0" err="1"/>
              <a:t>Only</a:t>
            </a:r>
            <a:r>
              <a:rPr lang="de-DE" dirty="0"/>
              <a:t> </a:t>
            </a:r>
            <a:r>
              <a:rPr lang="de-DE" dirty="0" err="1"/>
              <a:t>data</a:t>
            </a:r>
            <a:r>
              <a:rPr lang="de-DE" dirty="0"/>
              <a:t> </a:t>
            </a:r>
            <a:r>
              <a:rPr lang="de-DE" dirty="0" err="1"/>
              <a:t>from</a:t>
            </a:r>
            <a:r>
              <a:rPr lang="de-DE" dirty="0"/>
              <a:t> </a:t>
            </a:r>
            <a:r>
              <a:rPr lang="de-DE" dirty="0" err="1"/>
              <a:t>patients</a:t>
            </a:r>
            <a:r>
              <a:rPr lang="de-DE" dirty="0"/>
              <a:t> </a:t>
            </a:r>
            <a:r>
              <a:rPr lang="de-DE" dirty="0" err="1"/>
              <a:t>who</a:t>
            </a:r>
            <a:r>
              <a:rPr lang="de-DE" dirty="0"/>
              <a:t> </a:t>
            </a:r>
            <a:r>
              <a:rPr lang="de-DE" dirty="0" err="1"/>
              <a:t>had</a:t>
            </a:r>
            <a:r>
              <a:rPr lang="de-DE" dirty="0"/>
              <a:t> </a:t>
            </a:r>
            <a:r>
              <a:rPr lang="de-DE" dirty="0" err="1"/>
              <a:t>reached</a:t>
            </a:r>
            <a:r>
              <a:rPr lang="de-DE" dirty="0"/>
              <a:t> </a:t>
            </a:r>
            <a:r>
              <a:rPr lang="de-DE" dirty="0" err="1"/>
              <a:t>the</a:t>
            </a:r>
            <a:r>
              <a:rPr lang="de-DE" dirty="0"/>
              <a:t> </a:t>
            </a:r>
            <a:r>
              <a:rPr lang="de-DE" dirty="0" err="1"/>
              <a:t>age</a:t>
            </a:r>
            <a:r>
              <a:rPr lang="de-DE" dirty="0"/>
              <a:t> </a:t>
            </a:r>
            <a:r>
              <a:rPr lang="de-DE" dirty="0" err="1"/>
              <a:t>of</a:t>
            </a:r>
            <a:r>
              <a:rPr lang="de-DE" dirty="0"/>
              <a:t> 35 </a:t>
            </a:r>
            <a:r>
              <a:rPr lang="de-DE" dirty="0" err="1"/>
              <a:t>years</a:t>
            </a:r>
            <a:r>
              <a:rPr lang="de-DE" dirty="0"/>
              <a:t> </a:t>
            </a:r>
            <a:r>
              <a:rPr lang="de-DE" dirty="0" err="1"/>
              <a:t>is</a:t>
            </a:r>
            <a:r>
              <a:rPr lang="de-DE" dirty="0"/>
              <a:t> </a:t>
            </a:r>
            <a:r>
              <a:rPr lang="de-DE" dirty="0" err="1"/>
              <a:t>included</a:t>
            </a:r>
            <a:r>
              <a:rPr lang="de-DE" dirty="0"/>
              <a:t> (</a:t>
            </a:r>
            <a:r>
              <a:rPr lang="de-DE" dirty="0" err="1"/>
              <a:t>percentage</a:t>
            </a:r>
            <a:r>
              <a:rPr lang="de-DE" dirty="0"/>
              <a:t> </a:t>
            </a:r>
            <a:r>
              <a:rPr lang="de-DE" dirty="0" err="1"/>
              <a:t>calculated</a:t>
            </a:r>
            <a:r>
              <a:rPr lang="de-DE" dirty="0"/>
              <a:t> </a:t>
            </a:r>
            <a:r>
              <a:rPr lang="de-DE" dirty="0" err="1"/>
              <a:t>towards</a:t>
            </a:r>
            <a:r>
              <a:rPr lang="de-DE" dirty="0"/>
              <a:t> </a:t>
            </a:r>
            <a:r>
              <a:rPr lang="de-DE" dirty="0" err="1"/>
              <a:t>the</a:t>
            </a:r>
            <a:r>
              <a:rPr lang="de-DE" dirty="0"/>
              <a:t> </a:t>
            </a:r>
            <a:r>
              <a:rPr lang="de-DE" dirty="0" err="1"/>
              <a:t>entire</a:t>
            </a:r>
            <a:r>
              <a:rPr lang="de-DE" dirty="0"/>
              <a:t> </a:t>
            </a:r>
            <a:r>
              <a:rPr lang="de-DE" dirty="0" err="1"/>
              <a:t>cohort</a:t>
            </a:r>
            <a:r>
              <a:rPr lang="de-DE" dirty="0"/>
              <a:t>).</a:t>
            </a:r>
          </a:p>
          <a:p>
            <a:pPr>
              <a:buClr>
                <a:schemeClr val="dk1"/>
              </a:buClr>
              <a:buSzPts val="1200"/>
            </a:pPr>
            <a:r>
              <a:rPr lang="de-DE" b="1" dirty="0"/>
              <a:t>E</a:t>
            </a:r>
            <a:r>
              <a:rPr lang="de-DE" dirty="0"/>
              <a:t> </a:t>
            </a:r>
            <a:r>
              <a:rPr lang="de-DE" dirty="0" err="1"/>
              <a:t>Arterial</a:t>
            </a:r>
            <a:r>
              <a:rPr lang="de-DE" dirty="0"/>
              <a:t> </a:t>
            </a:r>
            <a:r>
              <a:rPr lang="de-DE" dirty="0" err="1"/>
              <a:t>hypertension</a:t>
            </a:r>
            <a:r>
              <a:rPr lang="de-DE" dirty="0"/>
              <a:t> </a:t>
            </a:r>
            <a:r>
              <a:rPr lang="de-DE" dirty="0" err="1"/>
              <a:t>classified</a:t>
            </a:r>
            <a:r>
              <a:rPr lang="de-DE" dirty="0"/>
              <a:t> </a:t>
            </a:r>
            <a:r>
              <a:rPr lang="de-DE" dirty="0" err="1"/>
              <a:t>by</a:t>
            </a:r>
            <a:r>
              <a:rPr lang="de-DE" dirty="0"/>
              <a:t> </a:t>
            </a:r>
            <a:r>
              <a:rPr lang="de-DE" dirty="0" err="1"/>
              <a:t>age</a:t>
            </a:r>
            <a:r>
              <a:rPr lang="de-DE" dirty="0"/>
              <a:t> </a:t>
            </a:r>
            <a:r>
              <a:rPr lang="de-DE" dirty="0" err="1"/>
              <a:t>of</a:t>
            </a:r>
            <a:r>
              <a:rPr lang="de-DE" dirty="0"/>
              <a:t> </a:t>
            </a:r>
            <a:r>
              <a:rPr lang="de-DE" dirty="0" err="1"/>
              <a:t>first</a:t>
            </a:r>
            <a:r>
              <a:rPr lang="de-DE" dirty="0"/>
              <a:t> </a:t>
            </a:r>
            <a:r>
              <a:rPr lang="de-DE" dirty="0" err="1"/>
              <a:t>onset</a:t>
            </a:r>
            <a:r>
              <a:rPr lang="de-DE" dirty="0"/>
              <a:t> </a:t>
            </a:r>
            <a:r>
              <a:rPr lang="de-DE" dirty="0" err="1"/>
              <a:t>as</a:t>
            </a:r>
            <a:r>
              <a:rPr lang="de-DE" dirty="0"/>
              <a:t> </a:t>
            </a:r>
            <a:r>
              <a:rPr lang="de-DE" dirty="0" err="1"/>
              <a:t>defined</a:t>
            </a:r>
            <a:r>
              <a:rPr lang="de-DE" dirty="0"/>
              <a:t> in </a:t>
            </a:r>
            <a:r>
              <a:rPr lang="de-DE" dirty="0" err="1"/>
              <a:t>the</a:t>
            </a:r>
            <a:r>
              <a:rPr lang="de-DE" dirty="0"/>
              <a:t> PROPKD score. </a:t>
            </a:r>
            <a:r>
              <a:rPr lang="de-DE" dirty="0" err="1"/>
              <a:t>Only</a:t>
            </a:r>
            <a:r>
              <a:rPr lang="de-DE" dirty="0"/>
              <a:t> </a:t>
            </a:r>
            <a:r>
              <a:rPr lang="de-DE" dirty="0" err="1"/>
              <a:t>data</a:t>
            </a:r>
            <a:r>
              <a:rPr lang="de-DE" dirty="0"/>
              <a:t> </a:t>
            </a:r>
            <a:r>
              <a:rPr lang="de-DE" dirty="0" err="1"/>
              <a:t>from</a:t>
            </a:r>
            <a:r>
              <a:rPr lang="de-DE" dirty="0"/>
              <a:t> </a:t>
            </a:r>
            <a:r>
              <a:rPr lang="de-DE" dirty="0" err="1"/>
              <a:t>patients</a:t>
            </a:r>
            <a:r>
              <a:rPr lang="de-DE" dirty="0"/>
              <a:t> </a:t>
            </a:r>
            <a:r>
              <a:rPr lang="de-DE" dirty="0" err="1"/>
              <a:t>who</a:t>
            </a:r>
            <a:r>
              <a:rPr lang="de-DE" dirty="0"/>
              <a:t> </a:t>
            </a:r>
            <a:r>
              <a:rPr lang="de-DE" dirty="0" err="1"/>
              <a:t>had</a:t>
            </a:r>
            <a:r>
              <a:rPr lang="de-DE" dirty="0"/>
              <a:t> </a:t>
            </a:r>
            <a:r>
              <a:rPr lang="de-DE" dirty="0" err="1"/>
              <a:t>reached</a:t>
            </a:r>
            <a:r>
              <a:rPr lang="de-DE" dirty="0"/>
              <a:t> </a:t>
            </a:r>
            <a:r>
              <a:rPr lang="de-DE" dirty="0" err="1"/>
              <a:t>the</a:t>
            </a:r>
            <a:r>
              <a:rPr lang="de-DE" dirty="0"/>
              <a:t> </a:t>
            </a:r>
            <a:r>
              <a:rPr lang="de-DE" dirty="0" err="1"/>
              <a:t>age</a:t>
            </a:r>
            <a:r>
              <a:rPr lang="de-DE" dirty="0"/>
              <a:t> </a:t>
            </a:r>
            <a:r>
              <a:rPr lang="de-DE" dirty="0" err="1"/>
              <a:t>of</a:t>
            </a:r>
            <a:r>
              <a:rPr lang="de-DE" dirty="0"/>
              <a:t> 35 </a:t>
            </a:r>
            <a:r>
              <a:rPr lang="de-DE" dirty="0" err="1"/>
              <a:t>years</a:t>
            </a:r>
            <a:r>
              <a:rPr lang="de-DE" dirty="0"/>
              <a:t> </a:t>
            </a:r>
            <a:r>
              <a:rPr lang="de-DE" dirty="0" err="1"/>
              <a:t>is</a:t>
            </a:r>
            <a:r>
              <a:rPr lang="de-DE" dirty="0"/>
              <a:t> </a:t>
            </a:r>
            <a:r>
              <a:rPr lang="de-DE" dirty="0" err="1"/>
              <a:t>included</a:t>
            </a:r>
            <a:r>
              <a:rPr lang="de-DE" dirty="0"/>
              <a:t>. (</a:t>
            </a:r>
            <a:r>
              <a:rPr lang="de-DE" dirty="0" err="1"/>
              <a:t>percentage</a:t>
            </a:r>
            <a:r>
              <a:rPr lang="de-DE" dirty="0"/>
              <a:t> </a:t>
            </a:r>
            <a:r>
              <a:rPr lang="de-DE" dirty="0" err="1"/>
              <a:t>calculated</a:t>
            </a:r>
            <a:r>
              <a:rPr lang="de-DE" dirty="0"/>
              <a:t> </a:t>
            </a:r>
            <a:r>
              <a:rPr lang="de-DE" dirty="0" err="1"/>
              <a:t>towards</a:t>
            </a:r>
            <a:r>
              <a:rPr lang="de-DE" dirty="0"/>
              <a:t> </a:t>
            </a:r>
            <a:r>
              <a:rPr lang="de-DE" dirty="0" err="1"/>
              <a:t>the</a:t>
            </a:r>
            <a:r>
              <a:rPr lang="de-DE" dirty="0"/>
              <a:t> </a:t>
            </a:r>
            <a:r>
              <a:rPr lang="de-DE" dirty="0" err="1"/>
              <a:t>entire</a:t>
            </a:r>
            <a:r>
              <a:rPr lang="de-DE" dirty="0"/>
              <a:t> </a:t>
            </a:r>
            <a:r>
              <a:rPr lang="de-DE" dirty="0" err="1"/>
              <a:t>cohort</a:t>
            </a:r>
            <a:r>
              <a:rPr lang="de-DE" dirty="0"/>
              <a:t>).</a:t>
            </a:r>
          </a:p>
          <a:p>
            <a:pPr>
              <a:buClr>
                <a:schemeClr val="dk1"/>
              </a:buClr>
              <a:buSzPts val="1200"/>
            </a:pPr>
            <a:r>
              <a:rPr lang="en-US" b="1" dirty="0">
                <a:solidFill>
                  <a:schemeClr val="dk1"/>
                </a:solidFill>
                <a:ea typeface="Calibri"/>
                <a:cs typeface="Calibri"/>
                <a:sym typeface="Calibri"/>
              </a:rPr>
              <a:t>F </a:t>
            </a:r>
            <a:r>
              <a:rPr lang="en-US" dirty="0">
                <a:solidFill>
                  <a:schemeClr val="dk1"/>
                </a:solidFill>
                <a:ea typeface="Calibri"/>
                <a:cs typeface="Calibri"/>
                <a:sym typeface="Calibri"/>
              </a:rPr>
              <a:t>Type of urological complication.</a:t>
            </a:r>
            <a:endParaRPr lang="en-US" dirty="0"/>
          </a:p>
          <a:p>
            <a:pPr>
              <a:buClr>
                <a:schemeClr val="dk1"/>
              </a:buClr>
              <a:buSzPts val="1200"/>
            </a:pPr>
            <a:endParaRPr lang="de-DE" dirty="0"/>
          </a:p>
          <a:p>
            <a:pPr lvl="0">
              <a:buClr>
                <a:schemeClr val="dk1"/>
              </a:buClr>
              <a:buSzPts val="1200"/>
            </a:pPr>
            <a:endParaRPr lang="de-DE" dirty="0"/>
          </a:p>
          <a:p>
            <a:pPr marL="0" marR="0" lvl="0" indent="0" algn="l" rtl="0">
              <a:spcBef>
                <a:spcPts val="0"/>
              </a:spcBef>
              <a:spcAft>
                <a:spcPts val="0"/>
              </a:spcAft>
              <a:buNone/>
            </a:pPr>
            <a:endParaRPr dirty="0"/>
          </a:p>
        </p:txBody>
      </p:sp>
      <p:pic>
        <p:nvPicPr>
          <p:cNvPr id="6" name="Picture 5" descr="The image depicts a scatter plot comparing the effects of various treatments on different gene expressions, with distinct markers for each treatment group.&#10;&#10;AI-generated content may be incorrect.">
            <a:extLst>
              <a:ext uri="{FF2B5EF4-FFF2-40B4-BE49-F238E27FC236}">
                <a16:creationId xmlns:a16="http://schemas.microsoft.com/office/drawing/2014/main" id="{538357B6-3312-94A4-0D02-E4C3C2BD6966}"/>
              </a:ext>
            </a:extLst>
          </p:cNvPr>
          <p:cNvPicPr>
            <a:picLocks noChangeAspect="1"/>
          </p:cNvPicPr>
          <p:nvPr/>
        </p:nvPicPr>
        <p:blipFill>
          <a:blip r:embed="rId3"/>
          <a:stretch>
            <a:fillRect/>
          </a:stretch>
        </p:blipFill>
        <p:spPr>
          <a:xfrm>
            <a:off x="0" y="1356009"/>
            <a:ext cx="7107398" cy="414598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Widescreen</PresentationFormat>
  <Paragraphs>82</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Roman-Ulrich Müller</dc:creator>
  <cp:lastModifiedBy>Philipp Antczak</cp:lastModifiedBy>
  <cp:revision>26</cp:revision>
  <dcterms:created xsi:type="dcterms:W3CDTF">2025-11-13T16:48:43Z</dcterms:created>
  <dcterms:modified xsi:type="dcterms:W3CDTF">2026-04-02T14:02:10Z</dcterms:modified>
</cp:coreProperties>
</file>