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475" r:id="rId2"/>
    <p:sldId id="259" r:id="rId3"/>
    <p:sldId id="477" r:id="rId4"/>
    <p:sldId id="474" r:id="rId5"/>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4A0E"/>
    <a:srgbClr val="0000FF"/>
    <a:srgbClr val="FF33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05" autoAdjust="0"/>
    <p:restoredTop sz="94660"/>
  </p:normalViewPr>
  <p:slideViewPr>
    <p:cSldViewPr snapToGrid="0">
      <p:cViewPr varScale="1">
        <p:scale>
          <a:sx n="119" d="100"/>
          <a:sy n="119" d="100"/>
        </p:scale>
        <p:origin x="310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8E6C03A-6909-4ED2-BEE1-A1E3A1634775}" type="datetimeFigureOut">
              <a:rPr lang="fr-FR" smtClean="0"/>
              <a:t>27/03/2026</a:t>
            </a:fld>
            <a:endParaRPr lang="fr-FR"/>
          </a:p>
        </p:txBody>
      </p:sp>
      <p:sp>
        <p:nvSpPr>
          <p:cNvPr id="4" name="Espace réservé de l'image des diapositives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D0EF618-16BE-409D-8159-3CC9F4693B47}" type="slidenum">
              <a:rPr lang="fr-FR" smtClean="0"/>
              <a:t>‹N°›</a:t>
            </a:fld>
            <a:endParaRPr lang="fr-FR"/>
          </a:p>
        </p:txBody>
      </p:sp>
    </p:spTree>
    <p:extLst>
      <p:ext uri="{BB962C8B-B14F-4D97-AF65-F5344CB8AC3E}">
        <p14:creationId xmlns:p14="http://schemas.microsoft.com/office/powerpoint/2010/main" val="366480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1957022-24D1-4791-8F76-EE3CD18FD2D0}" type="datetimeFigureOut">
              <a:rPr lang="fr-FR" smtClean="0"/>
              <a:t>27/03/2026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25D11E-1CB4-42E3-92A9-57C52806E1F9}" type="slidenum">
              <a:rPr lang="fr-FR" smtClean="0"/>
              <a:t>‹N°›</a:t>
            </a:fld>
            <a:endParaRPr lang="fr-FR"/>
          </a:p>
        </p:txBody>
      </p:sp>
    </p:spTree>
    <p:extLst>
      <p:ext uri="{BB962C8B-B14F-4D97-AF65-F5344CB8AC3E}">
        <p14:creationId xmlns:p14="http://schemas.microsoft.com/office/powerpoint/2010/main" val="4215150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1957022-24D1-4791-8F76-EE3CD18FD2D0}" type="datetimeFigureOut">
              <a:rPr lang="fr-FR" smtClean="0"/>
              <a:t>27/03/2026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25D11E-1CB4-42E3-92A9-57C52806E1F9}" type="slidenum">
              <a:rPr lang="fr-FR" smtClean="0"/>
              <a:t>‹N°›</a:t>
            </a:fld>
            <a:endParaRPr lang="fr-FR"/>
          </a:p>
        </p:txBody>
      </p:sp>
    </p:spTree>
    <p:extLst>
      <p:ext uri="{BB962C8B-B14F-4D97-AF65-F5344CB8AC3E}">
        <p14:creationId xmlns:p14="http://schemas.microsoft.com/office/powerpoint/2010/main" val="4275780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1957022-24D1-4791-8F76-EE3CD18FD2D0}" type="datetimeFigureOut">
              <a:rPr lang="fr-FR" smtClean="0"/>
              <a:t>27/03/2026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25D11E-1CB4-42E3-92A9-57C52806E1F9}" type="slidenum">
              <a:rPr lang="fr-FR" smtClean="0"/>
              <a:t>‹N°›</a:t>
            </a:fld>
            <a:endParaRPr lang="fr-FR"/>
          </a:p>
        </p:txBody>
      </p:sp>
    </p:spTree>
    <p:extLst>
      <p:ext uri="{BB962C8B-B14F-4D97-AF65-F5344CB8AC3E}">
        <p14:creationId xmlns:p14="http://schemas.microsoft.com/office/powerpoint/2010/main" val="3651424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1957022-24D1-4791-8F76-EE3CD18FD2D0}" type="datetimeFigureOut">
              <a:rPr lang="fr-FR" smtClean="0"/>
              <a:t>27/03/2026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25D11E-1CB4-42E3-92A9-57C52806E1F9}" type="slidenum">
              <a:rPr lang="fr-FR" smtClean="0"/>
              <a:t>‹N°›</a:t>
            </a:fld>
            <a:endParaRPr lang="fr-FR"/>
          </a:p>
        </p:txBody>
      </p:sp>
    </p:spTree>
    <p:extLst>
      <p:ext uri="{BB962C8B-B14F-4D97-AF65-F5344CB8AC3E}">
        <p14:creationId xmlns:p14="http://schemas.microsoft.com/office/powerpoint/2010/main" val="1517938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1957022-24D1-4791-8F76-EE3CD18FD2D0}" type="datetimeFigureOut">
              <a:rPr lang="fr-FR" smtClean="0"/>
              <a:t>27/03/2026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25D11E-1CB4-42E3-92A9-57C52806E1F9}" type="slidenum">
              <a:rPr lang="fr-FR" smtClean="0"/>
              <a:t>‹N°›</a:t>
            </a:fld>
            <a:endParaRPr lang="fr-FR"/>
          </a:p>
        </p:txBody>
      </p:sp>
    </p:spTree>
    <p:extLst>
      <p:ext uri="{BB962C8B-B14F-4D97-AF65-F5344CB8AC3E}">
        <p14:creationId xmlns:p14="http://schemas.microsoft.com/office/powerpoint/2010/main" val="2310138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1957022-24D1-4791-8F76-EE3CD18FD2D0}" type="datetimeFigureOut">
              <a:rPr lang="fr-FR" smtClean="0"/>
              <a:t>27/03/2026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125D11E-1CB4-42E3-92A9-57C52806E1F9}" type="slidenum">
              <a:rPr lang="fr-FR" smtClean="0"/>
              <a:t>‹N°›</a:t>
            </a:fld>
            <a:endParaRPr lang="fr-FR"/>
          </a:p>
        </p:txBody>
      </p:sp>
    </p:spTree>
    <p:extLst>
      <p:ext uri="{BB962C8B-B14F-4D97-AF65-F5344CB8AC3E}">
        <p14:creationId xmlns:p14="http://schemas.microsoft.com/office/powerpoint/2010/main" val="920878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1957022-24D1-4791-8F76-EE3CD18FD2D0}" type="datetimeFigureOut">
              <a:rPr lang="fr-FR" smtClean="0"/>
              <a:t>27/03/2026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125D11E-1CB4-42E3-92A9-57C52806E1F9}" type="slidenum">
              <a:rPr lang="fr-FR" smtClean="0"/>
              <a:t>‹N°›</a:t>
            </a:fld>
            <a:endParaRPr lang="fr-FR"/>
          </a:p>
        </p:txBody>
      </p:sp>
    </p:spTree>
    <p:extLst>
      <p:ext uri="{BB962C8B-B14F-4D97-AF65-F5344CB8AC3E}">
        <p14:creationId xmlns:p14="http://schemas.microsoft.com/office/powerpoint/2010/main" val="421857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1957022-24D1-4791-8F76-EE3CD18FD2D0}" type="datetimeFigureOut">
              <a:rPr lang="fr-FR" smtClean="0"/>
              <a:t>27/03/2026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125D11E-1CB4-42E3-92A9-57C52806E1F9}" type="slidenum">
              <a:rPr lang="fr-FR" smtClean="0"/>
              <a:t>‹N°›</a:t>
            </a:fld>
            <a:endParaRPr lang="fr-FR"/>
          </a:p>
        </p:txBody>
      </p:sp>
    </p:spTree>
    <p:extLst>
      <p:ext uri="{BB962C8B-B14F-4D97-AF65-F5344CB8AC3E}">
        <p14:creationId xmlns:p14="http://schemas.microsoft.com/office/powerpoint/2010/main" val="408902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57022-24D1-4791-8F76-EE3CD18FD2D0}" type="datetimeFigureOut">
              <a:rPr lang="fr-FR" smtClean="0"/>
              <a:t>27/03/2026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125D11E-1CB4-42E3-92A9-57C52806E1F9}" type="slidenum">
              <a:rPr lang="fr-FR" smtClean="0"/>
              <a:t>‹N°›</a:t>
            </a:fld>
            <a:endParaRPr lang="fr-FR"/>
          </a:p>
        </p:txBody>
      </p:sp>
    </p:spTree>
    <p:extLst>
      <p:ext uri="{BB962C8B-B14F-4D97-AF65-F5344CB8AC3E}">
        <p14:creationId xmlns:p14="http://schemas.microsoft.com/office/powerpoint/2010/main" val="3527329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1957022-24D1-4791-8F76-EE3CD18FD2D0}" type="datetimeFigureOut">
              <a:rPr lang="fr-FR" smtClean="0"/>
              <a:t>27/03/2026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125D11E-1CB4-42E3-92A9-57C52806E1F9}" type="slidenum">
              <a:rPr lang="fr-FR" smtClean="0"/>
              <a:t>‹N°›</a:t>
            </a:fld>
            <a:endParaRPr lang="fr-FR"/>
          </a:p>
        </p:txBody>
      </p:sp>
    </p:spTree>
    <p:extLst>
      <p:ext uri="{BB962C8B-B14F-4D97-AF65-F5344CB8AC3E}">
        <p14:creationId xmlns:p14="http://schemas.microsoft.com/office/powerpoint/2010/main" val="311661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1957022-24D1-4791-8F76-EE3CD18FD2D0}" type="datetimeFigureOut">
              <a:rPr lang="fr-FR" smtClean="0"/>
              <a:t>27/03/2026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125D11E-1CB4-42E3-92A9-57C52806E1F9}" type="slidenum">
              <a:rPr lang="fr-FR" smtClean="0"/>
              <a:t>‹N°›</a:t>
            </a:fld>
            <a:endParaRPr lang="fr-FR"/>
          </a:p>
        </p:txBody>
      </p:sp>
    </p:spTree>
    <p:extLst>
      <p:ext uri="{BB962C8B-B14F-4D97-AF65-F5344CB8AC3E}">
        <p14:creationId xmlns:p14="http://schemas.microsoft.com/office/powerpoint/2010/main" val="510978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61957022-24D1-4791-8F76-EE3CD18FD2D0}" type="datetimeFigureOut">
              <a:rPr lang="fr-FR" smtClean="0"/>
              <a:t>27/03/2026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125D11E-1CB4-42E3-92A9-57C52806E1F9}" type="slidenum">
              <a:rPr lang="fr-FR" smtClean="0"/>
              <a:t>‹N°›</a:t>
            </a:fld>
            <a:endParaRPr lang="fr-FR"/>
          </a:p>
        </p:txBody>
      </p:sp>
    </p:spTree>
    <p:extLst>
      <p:ext uri="{BB962C8B-B14F-4D97-AF65-F5344CB8AC3E}">
        <p14:creationId xmlns:p14="http://schemas.microsoft.com/office/powerpoint/2010/main" val="517159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4.emf"/><Relationship Id="rId4" Type="http://schemas.openxmlformats.org/officeDocument/2006/relationships/image" Target="../media/image1.emf"/><Relationship Id="rId9" Type="http://schemas.openxmlformats.org/officeDocument/2006/relationships/oleObject" Target="../embeddings/oleObject4.bin"/><Relationship Id="rId1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9FA7A5-8F62-4D99-A7D6-45923568D878}"/>
              </a:ext>
            </a:extLst>
          </p:cNvPr>
          <p:cNvSpPr txBox="1"/>
          <p:nvPr/>
        </p:nvSpPr>
        <p:spPr>
          <a:xfrm>
            <a:off x="1714500" y="4342615"/>
            <a:ext cx="3429000" cy="1223540"/>
          </a:xfrm>
          <a:prstGeom prst="rect">
            <a:avLst/>
          </a:prstGeom>
          <a:noFill/>
        </p:spPr>
        <p:txBody>
          <a:bodyPr wrap="square">
            <a:spAutoFit/>
          </a:bodyPr>
          <a:lstStyle/>
          <a:p>
            <a:pPr algn="ctr">
              <a:lnSpc>
                <a:spcPct val="200000"/>
              </a:lnSpc>
              <a:spcAft>
                <a:spcPts val="800"/>
              </a:spcAft>
            </a:pPr>
            <a:r>
              <a:rPr lang="fr-FR" sz="1800" b="1">
                <a:effectLst/>
                <a:latin typeface="Arial" panose="020B0604020202020204" pitchFamily="34" charset="0"/>
                <a:ea typeface="Calibri" panose="020F0502020204030204" pitchFamily="34" charset="0"/>
                <a:cs typeface="Times New Roman" panose="02020603050405020304" pitchFamily="18" charset="0"/>
              </a:rPr>
              <a:t>Shaller</a:t>
            </a:r>
            <a:r>
              <a:rPr lang="fr-FR" sz="1800" b="1" dirty="0">
                <a:effectLst/>
                <a:latin typeface="Arial" panose="020B0604020202020204" pitchFamily="34" charset="0"/>
                <a:ea typeface="Calibri" panose="020F0502020204030204" pitchFamily="34" charset="0"/>
                <a:cs typeface="Times New Roman" panose="02020603050405020304" pitchFamily="18" charset="0"/>
              </a:rPr>
              <a:t> et al.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200000"/>
              </a:lnSpc>
              <a:spcAft>
                <a:spcPts val="800"/>
              </a:spcAft>
            </a:pPr>
            <a:r>
              <a:rPr lang="fr-FR" sz="1800" b="1" dirty="0" err="1">
                <a:effectLst/>
                <a:latin typeface="Arial" panose="020B0604020202020204" pitchFamily="34" charset="0"/>
                <a:ea typeface="Calibri" panose="020F0502020204030204" pitchFamily="34" charset="0"/>
                <a:cs typeface="Times New Roman" panose="02020603050405020304" pitchFamily="18" charset="0"/>
              </a:rPr>
              <a:t>Supplementary</a:t>
            </a:r>
            <a:r>
              <a:rPr lang="fr-FR" sz="1800" b="1" dirty="0">
                <a:effectLst/>
                <a:latin typeface="Arial" panose="020B0604020202020204" pitchFamily="34" charset="0"/>
                <a:ea typeface="Calibri" panose="020F0502020204030204" pitchFamily="34" charset="0"/>
                <a:cs typeface="Times New Roman" panose="02020603050405020304" pitchFamily="18" charset="0"/>
              </a:rPr>
              <a:t> </a:t>
            </a:r>
            <a:r>
              <a:rPr lang="en-GB" sz="1800" b="1" dirty="0">
                <a:effectLst/>
                <a:latin typeface="Arial" panose="020B0604020202020204" pitchFamily="34" charset="0"/>
                <a:ea typeface="Calibri" panose="020F0502020204030204" pitchFamily="34" charset="0"/>
                <a:cs typeface="Times New Roman" panose="02020603050405020304" pitchFamily="18" charset="0"/>
              </a:rPr>
              <a:t>Figures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181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41679BB0-1FCE-41A5-9615-1047D78CFFAB}"/>
              </a:ext>
            </a:extLst>
          </p:cNvPr>
          <p:cNvSpPr txBox="1"/>
          <p:nvPr/>
        </p:nvSpPr>
        <p:spPr>
          <a:xfrm>
            <a:off x="95697" y="8043459"/>
            <a:ext cx="6860513" cy="1107996"/>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Supplementary Figure 1:  Elevated plus maze performance across male and female cohorts following </a:t>
            </a:r>
            <a:r>
              <a:rPr lang="en-US" sz="1100" b="1" dirty="0" err="1">
                <a:latin typeface="Arial" panose="020B0604020202020204" pitchFamily="34" charset="0"/>
                <a:cs typeface="Arial" panose="020B0604020202020204" pitchFamily="34" charset="0"/>
              </a:rPr>
              <a:t>chemogenetic</a:t>
            </a:r>
            <a:r>
              <a:rPr lang="en-US" sz="1100" b="1" dirty="0">
                <a:latin typeface="Arial" panose="020B0604020202020204" pitchFamily="34" charset="0"/>
                <a:cs typeface="Arial" panose="020B0604020202020204" pitchFamily="34" charset="0"/>
              </a:rPr>
              <a:t> inhibition of OT-expressing neurons.</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The number of entries into the open arms and the time spent in the open arms were quantified after inhibition at the neonatal stage (a), juvenile stage (b), and young adult stage (c). Data are presented as median and interquartile range. Statistical significance between groups was assessed using the Wilcoxon–Mann–Whitney test.</a:t>
            </a:r>
            <a:endParaRPr lang="fr-FR" sz="1100" dirty="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4815C660-BCEA-4CC6-9789-C29D84987CF5}"/>
              </a:ext>
            </a:extLst>
          </p:cNvPr>
          <p:cNvGrpSpPr/>
          <p:nvPr/>
        </p:nvGrpSpPr>
        <p:grpSpPr>
          <a:xfrm>
            <a:off x="388938" y="271795"/>
            <a:ext cx="5680075" cy="7771664"/>
            <a:chOff x="49513" y="1744718"/>
            <a:chExt cx="5680075" cy="7771664"/>
          </a:xfrm>
        </p:grpSpPr>
        <p:graphicFrame>
          <p:nvGraphicFramePr>
            <p:cNvPr id="2" name="Objet 1">
              <a:extLst>
                <a:ext uri="{FF2B5EF4-FFF2-40B4-BE49-F238E27FC236}">
                  <a16:creationId xmlns:a16="http://schemas.microsoft.com/office/drawing/2014/main" id="{9ECD5A49-DAA8-4CD6-9CE7-A996CCD2FC6F}"/>
                </a:ext>
              </a:extLst>
            </p:cNvPr>
            <p:cNvGraphicFramePr>
              <a:graphicFrameLocks noChangeAspect="1"/>
            </p:cNvGraphicFramePr>
            <p:nvPr>
              <p:extLst>
                <p:ext uri="{D42A27DB-BD31-4B8C-83A1-F6EECF244321}">
                  <p14:modId xmlns:p14="http://schemas.microsoft.com/office/powerpoint/2010/main" val="1753137221"/>
                </p:ext>
              </p:extLst>
            </p:nvPr>
          </p:nvGraphicFramePr>
          <p:xfrm>
            <a:off x="49513" y="2155145"/>
            <a:ext cx="2555875" cy="2341562"/>
          </p:xfrm>
          <a:graphic>
            <a:graphicData uri="http://schemas.openxmlformats.org/presentationml/2006/ole">
              <mc:AlternateContent xmlns:mc="http://schemas.openxmlformats.org/markup-compatibility/2006">
                <mc:Choice xmlns:v="urn:schemas-microsoft-com:vml" Requires="v">
                  <p:oleObj spid="_x0000_s11897" name="Prism 8" r:id="rId3" imgW="3447928" imgH="3157505" progId="Prism8.Document">
                    <p:embed/>
                  </p:oleObj>
                </mc:Choice>
                <mc:Fallback>
                  <p:oleObj name="Prism 8" r:id="rId3" imgW="3447928" imgH="3157505" progId="Prism8.Document">
                    <p:embed/>
                    <p:pic>
                      <p:nvPicPr>
                        <p:cNvPr id="2" name="Objet 1">
                          <a:extLst>
                            <a:ext uri="{FF2B5EF4-FFF2-40B4-BE49-F238E27FC236}">
                              <a16:creationId xmlns:a16="http://schemas.microsoft.com/office/drawing/2014/main" id="{9ECD5A49-DAA8-4CD6-9CE7-A996CCD2FC6F}"/>
                            </a:ext>
                          </a:extLst>
                        </p:cNvPr>
                        <p:cNvPicPr/>
                        <p:nvPr/>
                      </p:nvPicPr>
                      <p:blipFill>
                        <a:blip r:embed="rId4"/>
                        <a:stretch>
                          <a:fillRect/>
                        </a:stretch>
                      </p:blipFill>
                      <p:spPr>
                        <a:xfrm>
                          <a:off x="49513" y="2155145"/>
                          <a:ext cx="2555875" cy="2341562"/>
                        </a:xfrm>
                        <a:prstGeom prst="rect">
                          <a:avLst/>
                        </a:prstGeom>
                      </p:spPr>
                    </p:pic>
                  </p:oleObj>
                </mc:Fallback>
              </mc:AlternateContent>
            </a:graphicData>
          </a:graphic>
        </p:graphicFrame>
        <p:graphicFrame>
          <p:nvGraphicFramePr>
            <p:cNvPr id="3" name="Objet 2">
              <a:extLst>
                <a:ext uri="{FF2B5EF4-FFF2-40B4-BE49-F238E27FC236}">
                  <a16:creationId xmlns:a16="http://schemas.microsoft.com/office/drawing/2014/main" id="{5E5DFA6B-E556-4CDB-9F13-9F0E5E82E188}"/>
                </a:ext>
              </a:extLst>
            </p:cNvPr>
            <p:cNvGraphicFramePr>
              <a:graphicFrameLocks noChangeAspect="1"/>
            </p:cNvGraphicFramePr>
            <p:nvPr>
              <p:extLst>
                <p:ext uri="{D42A27DB-BD31-4B8C-83A1-F6EECF244321}">
                  <p14:modId xmlns:p14="http://schemas.microsoft.com/office/powerpoint/2010/main" val="3923532819"/>
                </p:ext>
              </p:extLst>
            </p:nvPr>
          </p:nvGraphicFramePr>
          <p:xfrm>
            <a:off x="3192763" y="2082120"/>
            <a:ext cx="2536825" cy="2414587"/>
          </p:xfrm>
          <a:graphic>
            <a:graphicData uri="http://schemas.openxmlformats.org/presentationml/2006/ole">
              <mc:AlternateContent xmlns:mc="http://schemas.openxmlformats.org/markup-compatibility/2006">
                <mc:Choice xmlns:v="urn:schemas-microsoft-com:vml" Requires="v">
                  <p:oleObj spid="_x0000_s11898" name="Prism 8" r:id="rId5" imgW="3445048" imgH="3276663" progId="Prism8.Document">
                    <p:embed/>
                  </p:oleObj>
                </mc:Choice>
                <mc:Fallback>
                  <p:oleObj name="Prism 8" r:id="rId5" imgW="3445048" imgH="3276663" progId="Prism8.Document">
                    <p:embed/>
                    <p:pic>
                      <p:nvPicPr>
                        <p:cNvPr id="3" name="Objet 2">
                          <a:extLst>
                            <a:ext uri="{FF2B5EF4-FFF2-40B4-BE49-F238E27FC236}">
                              <a16:creationId xmlns:a16="http://schemas.microsoft.com/office/drawing/2014/main" id="{5E5DFA6B-E556-4CDB-9F13-9F0E5E82E188}"/>
                            </a:ext>
                          </a:extLst>
                        </p:cNvPr>
                        <p:cNvPicPr/>
                        <p:nvPr/>
                      </p:nvPicPr>
                      <p:blipFill>
                        <a:blip r:embed="rId6"/>
                        <a:stretch>
                          <a:fillRect/>
                        </a:stretch>
                      </p:blipFill>
                      <p:spPr>
                        <a:xfrm>
                          <a:off x="3192763" y="2082120"/>
                          <a:ext cx="2536825" cy="2414587"/>
                        </a:xfrm>
                        <a:prstGeom prst="rect">
                          <a:avLst/>
                        </a:prstGeom>
                      </p:spPr>
                    </p:pic>
                  </p:oleObj>
                </mc:Fallback>
              </mc:AlternateContent>
            </a:graphicData>
          </a:graphic>
        </p:graphicFrame>
        <p:sp>
          <p:nvSpPr>
            <p:cNvPr id="4" name="ZoneTexte 3">
              <a:extLst>
                <a:ext uri="{FF2B5EF4-FFF2-40B4-BE49-F238E27FC236}">
                  <a16:creationId xmlns:a16="http://schemas.microsoft.com/office/drawing/2014/main" id="{CDEC4D21-2A3D-4E7E-9C8A-121FE929E08A}"/>
                </a:ext>
              </a:extLst>
            </p:cNvPr>
            <p:cNvSpPr txBox="1"/>
            <p:nvPr/>
          </p:nvSpPr>
          <p:spPr>
            <a:xfrm>
              <a:off x="2141268" y="1744718"/>
              <a:ext cx="1205779" cy="276999"/>
            </a:xfrm>
            <a:prstGeom prst="rect">
              <a:avLst/>
            </a:prstGeom>
            <a:noFill/>
          </p:spPr>
          <p:txBody>
            <a:bodyPr wrap="none" rtlCol="0">
              <a:spAutoFit/>
            </a:bodyPr>
            <a:lstStyle/>
            <a:p>
              <a:r>
                <a:rPr lang="fr-FR" sz="1200" dirty="0">
                  <a:latin typeface="Arial" panose="020B0604020202020204" pitchFamily="34" charset="0"/>
                  <a:cs typeface="Arial" panose="020B0604020202020204" pitchFamily="34" charset="0"/>
                </a:rPr>
                <a:t>Infant </a:t>
              </a:r>
              <a:r>
                <a:rPr lang="fr-FR" sz="1100" dirty="0" err="1">
                  <a:latin typeface="Arial" panose="020B0604020202020204" pitchFamily="34" charset="0"/>
                  <a:cs typeface="Arial" panose="020B0604020202020204" pitchFamily="34" charset="0"/>
                </a:rPr>
                <a:t>treatment</a:t>
              </a:r>
              <a:endParaRPr lang="fr-FR" sz="1100" dirty="0">
                <a:latin typeface="Arial" panose="020B0604020202020204" pitchFamily="34" charset="0"/>
                <a:cs typeface="Arial" panose="020B0604020202020204" pitchFamily="34" charset="0"/>
              </a:endParaRPr>
            </a:p>
          </p:txBody>
        </p:sp>
        <p:graphicFrame>
          <p:nvGraphicFramePr>
            <p:cNvPr id="5" name="Objet 4">
              <a:extLst>
                <a:ext uri="{FF2B5EF4-FFF2-40B4-BE49-F238E27FC236}">
                  <a16:creationId xmlns:a16="http://schemas.microsoft.com/office/drawing/2014/main" id="{91ED6296-81DA-41F4-9F30-1342A443442E}"/>
                </a:ext>
              </a:extLst>
            </p:cNvPr>
            <p:cNvGraphicFramePr>
              <a:graphicFrameLocks noChangeAspect="1"/>
            </p:cNvGraphicFramePr>
            <p:nvPr>
              <p:extLst>
                <p:ext uri="{D42A27DB-BD31-4B8C-83A1-F6EECF244321}">
                  <p14:modId xmlns:p14="http://schemas.microsoft.com/office/powerpoint/2010/main" val="1171291435"/>
                </p:ext>
              </p:extLst>
            </p:nvPr>
          </p:nvGraphicFramePr>
          <p:xfrm>
            <a:off x="49513" y="7058932"/>
            <a:ext cx="2555875" cy="2422525"/>
          </p:xfrm>
          <a:graphic>
            <a:graphicData uri="http://schemas.openxmlformats.org/presentationml/2006/ole">
              <mc:AlternateContent xmlns:mc="http://schemas.openxmlformats.org/markup-compatibility/2006">
                <mc:Choice xmlns:v="urn:schemas-microsoft-com:vml" Requires="v">
                  <p:oleObj spid="_x0000_s11899" name="Prism 8" r:id="rId7" imgW="3447928" imgH="3267303" progId="Prism8.Document">
                    <p:embed/>
                  </p:oleObj>
                </mc:Choice>
                <mc:Fallback>
                  <p:oleObj name="Prism 8" r:id="rId7" imgW="3447928" imgH="3267303" progId="Prism8.Document">
                    <p:embed/>
                    <p:pic>
                      <p:nvPicPr>
                        <p:cNvPr id="0" name=""/>
                        <p:cNvPicPr/>
                        <p:nvPr/>
                      </p:nvPicPr>
                      <p:blipFill>
                        <a:blip r:embed="rId8"/>
                        <a:stretch>
                          <a:fillRect/>
                        </a:stretch>
                      </p:blipFill>
                      <p:spPr>
                        <a:xfrm>
                          <a:off x="49513" y="7058932"/>
                          <a:ext cx="2555875" cy="2422525"/>
                        </a:xfrm>
                        <a:prstGeom prst="rect">
                          <a:avLst/>
                        </a:prstGeom>
                      </p:spPr>
                    </p:pic>
                  </p:oleObj>
                </mc:Fallback>
              </mc:AlternateContent>
            </a:graphicData>
          </a:graphic>
        </p:graphicFrame>
        <p:graphicFrame>
          <p:nvGraphicFramePr>
            <p:cNvPr id="6" name="Objet 5">
              <a:extLst>
                <a:ext uri="{FF2B5EF4-FFF2-40B4-BE49-F238E27FC236}">
                  <a16:creationId xmlns:a16="http://schemas.microsoft.com/office/drawing/2014/main" id="{29928AE6-FFDD-49BC-B480-8E6C7B84D734}"/>
                </a:ext>
              </a:extLst>
            </p:cNvPr>
            <p:cNvGraphicFramePr>
              <a:graphicFrameLocks noChangeAspect="1"/>
            </p:cNvGraphicFramePr>
            <p:nvPr>
              <p:extLst>
                <p:ext uri="{D42A27DB-BD31-4B8C-83A1-F6EECF244321}">
                  <p14:modId xmlns:p14="http://schemas.microsoft.com/office/powerpoint/2010/main" val="3268959600"/>
                </p:ext>
              </p:extLst>
            </p:nvPr>
          </p:nvGraphicFramePr>
          <p:xfrm>
            <a:off x="3138788" y="7058932"/>
            <a:ext cx="2590800" cy="2457450"/>
          </p:xfrm>
          <a:graphic>
            <a:graphicData uri="http://schemas.openxmlformats.org/presentationml/2006/ole">
              <mc:AlternateContent xmlns:mc="http://schemas.openxmlformats.org/markup-compatibility/2006">
                <mc:Choice xmlns:v="urn:schemas-microsoft-com:vml" Requires="v">
                  <p:oleObj spid="_x0000_s11900" name="Prism 8" r:id="rId9" imgW="3445048" imgH="3267303" progId="Prism8.Document">
                    <p:embed/>
                  </p:oleObj>
                </mc:Choice>
                <mc:Fallback>
                  <p:oleObj name="Prism 8" r:id="rId9" imgW="3445048" imgH="3267303" progId="Prism8.Document">
                    <p:embed/>
                    <p:pic>
                      <p:nvPicPr>
                        <p:cNvPr id="0" name=""/>
                        <p:cNvPicPr/>
                        <p:nvPr/>
                      </p:nvPicPr>
                      <p:blipFill>
                        <a:blip r:embed="rId10"/>
                        <a:stretch>
                          <a:fillRect/>
                        </a:stretch>
                      </p:blipFill>
                      <p:spPr>
                        <a:xfrm>
                          <a:off x="3138788" y="7058932"/>
                          <a:ext cx="2590800" cy="2457450"/>
                        </a:xfrm>
                        <a:prstGeom prst="rect">
                          <a:avLst/>
                        </a:prstGeom>
                      </p:spPr>
                    </p:pic>
                  </p:oleObj>
                </mc:Fallback>
              </mc:AlternateContent>
            </a:graphicData>
          </a:graphic>
        </p:graphicFrame>
        <p:sp>
          <p:nvSpPr>
            <p:cNvPr id="7" name="ZoneTexte 6">
              <a:extLst>
                <a:ext uri="{FF2B5EF4-FFF2-40B4-BE49-F238E27FC236}">
                  <a16:creationId xmlns:a16="http://schemas.microsoft.com/office/drawing/2014/main" id="{BEF349DA-EF70-4DA5-B2D9-E347F5B2F179}"/>
                </a:ext>
              </a:extLst>
            </p:cNvPr>
            <p:cNvSpPr txBox="1"/>
            <p:nvPr/>
          </p:nvSpPr>
          <p:spPr>
            <a:xfrm>
              <a:off x="2396592" y="6703132"/>
              <a:ext cx="1167307" cy="369332"/>
            </a:xfrm>
            <a:prstGeom prst="rect">
              <a:avLst/>
            </a:prstGeom>
            <a:noFill/>
          </p:spPr>
          <p:txBody>
            <a:bodyPr wrap="none" rtlCol="0">
              <a:spAutoFit/>
            </a:bodyPr>
            <a:lstStyle/>
            <a:p>
              <a:r>
                <a:rPr lang="fr-FR" sz="1200" dirty="0" err="1"/>
                <a:t>Adult</a:t>
              </a:r>
              <a:r>
                <a:rPr lang="fr-FR" dirty="0"/>
                <a:t> </a:t>
              </a:r>
              <a:r>
                <a:rPr lang="fr-FR" sz="1100" dirty="0" err="1">
                  <a:latin typeface="Arial" panose="020B0604020202020204" pitchFamily="34" charset="0"/>
                  <a:cs typeface="Arial" panose="020B0604020202020204" pitchFamily="34" charset="0"/>
                </a:rPr>
                <a:t>treatment</a:t>
              </a:r>
              <a:endParaRPr lang="fr-FR" sz="1100" dirty="0">
                <a:latin typeface="Arial" panose="020B0604020202020204" pitchFamily="34" charset="0"/>
                <a:cs typeface="Arial" panose="020B0604020202020204" pitchFamily="34" charset="0"/>
              </a:endParaRPr>
            </a:p>
          </p:txBody>
        </p:sp>
        <p:graphicFrame>
          <p:nvGraphicFramePr>
            <p:cNvPr id="8" name="Objet 7">
              <a:extLst>
                <a:ext uri="{FF2B5EF4-FFF2-40B4-BE49-F238E27FC236}">
                  <a16:creationId xmlns:a16="http://schemas.microsoft.com/office/drawing/2014/main" id="{810D5783-CDF9-4EB8-9CAA-754F39AEE619}"/>
                </a:ext>
              </a:extLst>
            </p:cNvPr>
            <p:cNvGraphicFramePr>
              <a:graphicFrameLocks noChangeAspect="1"/>
            </p:cNvGraphicFramePr>
            <p:nvPr>
              <p:extLst>
                <p:ext uri="{D42A27DB-BD31-4B8C-83A1-F6EECF244321}">
                  <p14:modId xmlns:p14="http://schemas.microsoft.com/office/powerpoint/2010/main" val="3657992568"/>
                </p:ext>
              </p:extLst>
            </p:nvPr>
          </p:nvGraphicFramePr>
          <p:xfrm>
            <a:off x="60625" y="4572907"/>
            <a:ext cx="2544763" cy="2411413"/>
          </p:xfrm>
          <a:graphic>
            <a:graphicData uri="http://schemas.openxmlformats.org/presentationml/2006/ole">
              <mc:AlternateContent xmlns:mc="http://schemas.openxmlformats.org/markup-compatibility/2006">
                <mc:Choice xmlns:v="urn:schemas-microsoft-com:vml" Requires="v">
                  <p:oleObj spid="_x0000_s11901" name="Prism 8" r:id="rId11" imgW="3447928" imgH="3267303" progId="Prism8.Document">
                    <p:embed/>
                  </p:oleObj>
                </mc:Choice>
                <mc:Fallback>
                  <p:oleObj name="Prism 8" r:id="rId11" imgW="3447928" imgH="3267303" progId="Prism8.Document">
                    <p:embed/>
                    <p:pic>
                      <p:nvPicPr>
                        <p:cNvPr id="2" name="Objet 1">
                          <a:extLst>
                            <a:ext uri="{FF2B5EF4-FFF2-40B4-BE49-F238E27FC236}">
                              <a16:creationId xmlns:a16="http://schemas.microsoft.com/office/drawing/2014/main" id="{5263E6CB-261D-4946-B738-BD4E974A286E}"/>
                            </a:ext>
                          </a:extLst>
                        </p:cNvPr>
                        <p:cNvPicPr/>
                        <p:nvPr/>
                      </p:nvPicPr>
                      <p:blipFill>
                        <a:blip r:embed="rId12"/>
                        <a:stretch>
                          <a:fillRect/>
                        </a:stretch>
                      </p:blipFill>
                      <p:spPr>
                        <a:xfrm>
                          <a:off x="60625" y="4572907"/>
                          <a:ext cx="2544763" cy="2411413"/>
                        </a:xfrm>
                        <a:prstGeom prst="rect">
                          <a:avLst/>
                        </a:prstGeom>
                      </p:spPr>
                    </p:pic>
                  </p:oleObj>
                </mc:Fallback>
              </mc:AlternateContent>
            </a:graphicData>
          </a:graphic>
        </p:graphicFrame>
        <p:sp>
          <p:nvSpPr>
            <p:cNvPr id="10" name="ZoneTexte 9">
              <a:extLst>
                <a:ext uri="{FF2B5EF4-FFF2-40B4-BE49-F238E27FC236}">
                  <a16:creationId xmlns:a16="http://schemas.microsoft.com/office/drawing/2014/main" id="{89048239-2C36-488F-9F84-D63134D7FA9B}"/>
                </a:ext>
              </a:extLst>
            </p:cNvPr>
            <p:cNvSpPr txBox="1"/>
            <p:nvPr/>
          </p:nvSpPr>
          <p:spPr>
            <a:xfrm>
              <a:off x="2190159" y="4295429"/>
              <a:ext cx="1335622" cy="261610"/>
            </a:xfrm>
            <a:prstGeom prst="rect">
              <a:avLst/>
            </a:prstGeom>
            <a:noFill/>
          </p:spPr>
          <p:txBody>
            <a:bodyPr wrap="none" rtlCol="0">
              <a:spAutoFit/>
            </a:bodyPr>
            <a:lstStyle/>
            <a:p>
              <a:r>
                <a:rPr lang="fr-FR" sz="1100" dirty="0" err="1">
                  <a:latin typeface="Arial" panose="020B0604020202020204" pitchFamily="34" charset="0"/>
                  <a:cs typeface="Arial" panose="020B0604020202020204" pitchFamily="34" charset="0"/>
                </a:rPr>
                <a:t>Juvenile</a:t>
              </a:r>
              <a:r>
                <a:rPr lang="fr-FR" sz="1100" dirty="0">
                  <a:latin typeface="Arial" panose="020B0604020202020204" pitchFamily="34" charset="0"/>
                  <a:cs typeface="Arial" panose="020B0604020202020204" pitchFamily="34" charset="0"/>
                </a:rPr>
                <a:t> </a:t>
              </a:r>
              <a:r>
                <a:rPr lang="fr-FR" sz="1100" dirty="0" err="1">
                  <a:latin typeface="Arial" panose="020B0604020202020204" pitchFamily="34" charset="0"/>
                  <a:cs typeface="Arial" panose="020B0604020202020204" pitchFamily="34" charset="0"/>
                </a:rPr>
                <a:t>treatment</a:t>
              </a:r>
              <a:endParaRPr lang="fr-FR" sz="1100"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E8DBE6E8-1C26-4DAA-BAF4-A1E3BC5C611E}"/>
                </a:ext>
              </a:extLst>
            </p:cNvPr>
            <p:cNvSpPr txBox="1"/>
            <p:nvPr/>
          </p:nvSpPr>
          <p:spPr>
            <a:xfrm>
              <a:off x="77879" y="2009128"/>
              <a:ext cx="263214" cy="261610"/>
            </a:xfrm>
            <a:prstGeom prst="rect">
              <a:avLst/>
            </a:prstGeom>
            <a:noFill/>
          </p:spPr>
          <p:txBody>
            <a:bodyPr wrap="none" rtlCol="0">
              <a:spAutoFit/>
            </a:bodyPr>
            <a:lstStyle/>
            <a:p>
              <a:r>
                <a:rPr lang="fr-FR" sz="1100" b="1" dirty="0">
                  <a:latin typeface="Arial" panose="020B0604020202020204" pitchFamily="34" charset="0"/>
                  <a:cs typeface="Arial" panose="020B0604020202020204" pitchFamily="34" charset="0"/>
                </a:rPr>
                <a:t>a</a:t>
              </a:r>
            </a:p>
          </p:txBody>
        </p:sp>
        <p:sp>
          <p:nvSpPr>
            <p:cNvPr id="16" name="ZoneTexte 15">
              <a:extLst>
                <a:ext uri="{FF2B5EF4-FFF2-40B4-BE49-F238E27FC236}">
                  <a16:creationId xmlns:a16="http://schemas.microsoft.com/office/drawing/2014/main" id="{8793139F-5FFA-4A92-8875-C7D31DBD0D41}"/>
                </a:ext>
              </a:extLst>
            </p:cNvPr>
            <p:cNvSpPr txBox="1"/>
            <p:nvPr/>
          </p:nvSpPr>
          <p:spPr>
            <a:xfrm>
              <a:off x="77879" y="4426234"/>
              <a:ext cx="271228" cy="261610"/>
            </a:xfrm>
            <a:prstGeom prst="rect">
              <a:avLst/>
            </a:prstGeom>
            <a:noFill/>
          </p:spPr>
          <p:txBody>
            <a:bodyPr wrap="none" rtlCol="0">
              <a:spAutoFit/>
            </a:bodyPr>
            <a:lstStyle/>
            <a:p>
              <a:r>
                <a:rPr lang="fr-FR" sz="1100" b="1" dirty="0">
                  <a:latin typeface="Arial" panose="020B0604020202020204" pitchFamily="34" charset="0"/>
                  <a:cs typeface="Arial" panose="020B0604020202020204" pitchFamily="34" charset="0"/>
                </a:rPr>
                <a:t>b</a:t>
              </a:r>
            </a:p>
          </p:txBody>
        </p:sp>
        <p:sp>
          <p:nvSpPr>
            <p:cNvPr id="17" name="ZoneTexte 16">
              <a:extLst>
                <a:ext uri="{FF2B5EF4-FFF2-40B4-BE49-F238E27FC236}">
                  <a16:creationId xmlns:a16="http://schemas.microsoft.com/office/drawing/2014/main" id="{5FA5E07B-B511-4050-8B38-F9209A326C1A}"/>
                </a:ext>
              </a:extLst>
            </p:cNvPr>
            <p:cNvSpPr txBox="1"/>
            <p:nvPr/>
          </p:nvSpPr>
          <p:spPr>
            <a:xfrm>
              <a:off x="77879" y="6887798"/>
              <a:ext cx="263214" cy="261610"/>
            </a:xfrm>
            <a:prstGeom prst="rect">
              <a:avLst/>
            </a:prstGeom>
            <a:noFill/>
          </p:spPr>
          <p:txBody>
            <a:bodyPr wrap="none" rtlCol="0">
              <a:spAutoFit/>
            </a:bodyPr>
            <a:lstStyle/>
            <a:p>
              <a:r>
                <a:rPr lang="fr-FR" sz="1100" b="1" dirty="0">
                  <a:latin typeface="Arial" panose="020B0604020202020204" pitchFamily="34" charset="0"/>
                  <a:cs typeface="Arial" panose="020B0604020202020204" pitchFamily="34" charset="0"/>
                </a:rPr>
                <a:t>c</a:t>
              </a:r>
            </a:p>
          </p:txBody>
        </p:sp>
      </p:grpSp>
      <p:graphicFrame>
        <p:nvGraphicFramePr>
          <p:cNvPr id="12" name="Objet 11"/>
          <p:cNvGraphicFramePr>
            <a:graphicFrameLocks noChangeAspect="1"/>
          </p:cNvGraphicFramePr>
          <p:nvPr>
            <p:extLst>
              <p:ext uri="{D42A27DB-BD31-4B8C-83A1-F6EECF244321}">
                <p14:modId xmlns:p14="http://schemas.microsoft.com/office/powerpoint/2010/main" val="1144451808"/>
              </p:ext>
            </p:extLst>
          </p:nvPr>
        </p:nvGraphicFramePr>
        <p:xfrm>
          <a:off x="3524248" y="3157737"/>
          <a:ext cx="2492027" cy="2370297"/>
        </p:xfrm>
        <a:graphic>
          <a:graphicData uri="http://schemas.openxmlformats.org/presentationml/2006/ole">
            <mc:AlternateContent xmlns:mc="http://schemas.openxmlformats.org/markup-compatibility/2006">
              <mc:Choice xmlns:v="urn:schemas-microsoft-com:vml" Requires="v">
                <p:oleObj spid="_x0000_s11902" name="Prism 8" r:id="rId13" imgW="3445048" imgH="3276663" progId="Prism8.Document">
                  <p:embed/>
                </p:oleObj>
              </mc:Choice>
              <mc:Fallback>
                <p:oleObj name="Prism 8" r:id="rId13" imgW="3445048" imgH="3276663" progId="Prism8.Document">
                  <p:embed/>
                  <p:pic>
                    <p:nvPicPr>
                      <p:cNvPr id="0" name=""/>
                      <p:cNvPicPr/>
                      <p:nvPr/>
                    </p:nvPicPr>
                    <p:blipFill>
                      <a:blip r:embed="rId14"/>
                      <a:stretch>
                        <a:fillRect/>
                      </a:stretch>
                    </p:blipFill>
                    <p:spPr>
                      <a:xfrm>
                        <a:off x="3524248" y="3157737"/>
                        <a:ext cx="2492027" cy="2370297"/>
                      </a:xfrm>
                      <a:prstGeom prst="rect">
                        <a:avLst/>
                      </a:prstGeom>
                    </p:spPr>
                  </p:pic>
                </p:oleObj>
              </mc:Fallback>
            </mc:AlternateContent>
          </a:graphicData>
        </a:graphic>
      </p:graphicFrame>
    </p:spTree>
    <p:extLst>
      <p:ext uri="{BB962C8B-B14F-4D97-AF65-F5344CB8AC3E}">
        <p14:creationId xmlns:p14="http://schemas.microsoft.com/office/powerpoint/2010/main" val="351351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55AD2F-F1C7-4525-9645-5E266829EEFE}"/>
              </a:ext>
            </a:extLst>
          </p:cNvPr>
          <p:cNvPicPr>
            <a:picLocks noChangeAspect="1"/>
          </p:cNvPicPr>
          <p:nvPr/>
        </p:nvPicPr>
        <p:blipFill rotWithShape="1">
          <a:blip r:embed="rId2">
            <a:extLst>
              <a:ext uri="{28A0092B-C50C-407E-A947-70E740481C1C}">
                <a14:useLocalDpi xmlns:a14="http://schemas.microsoft.com/office/drawing/2010/main" val="0"/>
              </a:ext>
            </a:extLst>
          </a:blip>
          <a:srcRect l="-1" t="45802" r="50001"/>
          <a:stretch/>
        </p:blipFill>
        <p:spPr>
          <a:xfrm>
            <a:off x="153162" y="3276600"/>
            <a:ext cx="3361944" cy="2213610"/>
          </a:xfrm>
          <a:prstGeom prst="rect">
            <a:avLst/>
          </a:prstGeom>
        </p:spPr>
      </p:pic>
      <p:pic>
        <p:nvPicPr>
          <p:cNvPr id="4" name="Picture 2">
            <a:extLst>
              <a:ext uri="{FF2B5EF4-FFF2-40B4-BE49-F238E27FC236}">
                <a16:creationId xmlns:a16="http://schemas.microsoft.com/office/drawing/2014/main" id="{79914198-B8F3-43F3-BF11-8A5428D267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514" y="1405890"/>
            <a:ext cx="1572672" cy="14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a:extLst>
              <a:ext uri="{FF2B5EF4-FFF2-40B4-BE49-F238E27FC236}">
                <a16:creationId xmlns:a16="http://schemas.microsoft.com/office/drawing/2014/main" id="{AA8477B8-AB89-4198-8F9A-25EDFAF111E4}"/>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b="53732"/>
          <a:stretch/>
        </p:blipFill>
        <p:spPr>
          <a:xfrm>
            <a:off x="2527269" y="1386840"/>
            <a:ext cx="3361944" cy="1889760"/>
          </a:xfrm>
          <a:prstGeom prst="rect">
            <a:avLst/>
          </a:prstGeom>
        </p:spPr>
      </p:pic>
      <p:pic>
        <p:nvPicPr>
          <p:cNvPr id="6" name="Image 5">
            <a:extLst>
              <a:ext uri="{FF2B5EF4-FFF2-40B4-BE49-F238E27FC236}">
                <a16:creationId xmlns:a16="http://schemas.microsoft.com/office/drawing/2014/main" id="{8A11053A-5782-4A97-9235-D0AD43BD1E1E}"/>
              </a:ext>
            </a:extLst>
          </p:cNvPr>
          <p:cNvPicPr>
            <a:picLocks noChangeAspect="1"/>
          </p:cNvPicPr>
          <p:nvPr/>
        </p:nvPicPr>
        <p:blipFill rotWithShape="1">
          <a:blip r:embed="rId2">
            <a:extLst>
              <a:ext uri="{28A0092B-C50C-407E-A947-70E740481C1C}">
                <a14:useLocalDpi xmlns:a14="http://schemas.microsoft.com/office/drawing/2010/main" val="0"/>
              </a:ext>
            </a:extLst>
          </a:blip>
          <a:srcRect r="96323" b="92677"/>
          <a:stretch/>
        </p:blipFill>
        <p:spPr>
          <a:xfrm>
            <a:off x="153162" y="1405890"/>
            <a:ext cx="247269" cy="299085"/>
          </a:xfrm>
          <a:prstGeom prst="rect">
            <a:avLst/>
          </a:prstGeom>
        </p:spPr>
      </p:pic>
      <p:pic>
        <p:nvPicPr>
          <p:cNvPr id="7" name="Image 6">
            <a:extLst>
              <a:ext uri="{FF2B5EF4-FFF2-40B4-BE49-F238E27FC236}">
                <a16:creationId xmlns:a16="http://schemas.microsoft.com/office/drawing/2014/main" id="{98A1CE03-3972-4631-AD54-EBEB05F5A672}"/>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45802"/>
          <a:stretch/>
        </p:blipFill>
        <p:spPr>
          <a:xfrm>
            <a:off x="3515106" y="3280410"/>
            <a:ext cx="3361944" cy="2213610"/>
          </a:xfrm>
          <a:prstGeom prst="rect">
            <a:avLst/>
          </a:prstGeom>
        </p:spPr>
      </p:pic>
      <p:sp>
        <p:nvSpPr>
          <p:cNvPr id="8" name="ZoneTexte 7">
            <a:extLst>
              <a:ext uri="{FF2B5EF4-FFF2-40B4-BE49-F238E27FC236}">
                <a16:creationId xmlns:a16="http://schemas.microsoft.com/office/drawing/2014/main" id="{711CD798-5D04-4265-B7DA-AFBB024047F0}"/>
              </a:ext>
            </a:extLst>
          </p:cNvPr>
          <p:cNvSpPr txBox="1"/>
          <p:nvPr/>
        </p:nvSpPr>
        <p:spPr>
          <a:xfrm>
            <a:off x="0" y="5910337"/>
            <a:ext cx="6702713" cy="3211135"/>
          </a:xfrm>
          <a:prstGeom prst="rect">
            <a:avLst/>
          </a:prstGeom>
          <a:noFill/>
        </p:spPr>
        <p:txBody>
          <a:bodyPr wrap="square" rtlCol="0">
            <a:spAutoFit/>
          </a:bodyPr>
          <a:lstStyle/>
          <a:p>
            <a:pPr algn="just">
              <a:spcAft>
                <a:spcPts val="800"/>
              </a:spcAft>
            </a:pPr>
            <a:r>
              <a:rPr lang="fr-FR" sz="1100" b="1" dirty="0" err="1">
                <a:latin typeface="Arial" panose="020B0604020202020204" pitchFamily="34" charset="0"/>
                <a:cs typeface="Arial" panose="020B0604020202020204" pitchFamily="34" charset="0"/>
              </a:rPr>
              <a:t>Supplementary</a:t>
            </a:r>
            <a:r>
              <a:rPr lang="fr-FR" sz="1100" b="1" dirty="0">
                <a:latin typeface="Arial" panose="020B0604020202020204" pitchFamily="34" charset="0"/>
                <a:cs typeface="Arial" panose="020B0604020202020204" pitchFamily="34" charset="0"/>
              </a:rPr>
              <a:t> Figure 2</a:t>
            </a:r>
            <a:r>
              <a:rPr lang="fr-FR" sz="1100" dirty="0">
                <a:latin typeface="Arial" panose="020B0604020202020204" pitchFamily="34" charset="0"/>
                <a:cs typeface="Arial" panose="020B0604020202020204" pitchFamily="34" charset="0"/>
              </a:rPr>
              <a:t>: </a:t>
            </a:r>
            <a:r>
              <a:rPr lang="en-US" sz="1100" b="1" dirty="0">
                <a:effectLst/>
                <a:latin typeface="Arial" panose="020B0604020202020204" pitchFamily="34" charset="0"/>
                <a:ea typeface="Calibri" panose="020F0502020204030204" pitchFamily="34" charset="0"/>
                <a:cs typeface="Arial" panose="020B0604020202020204" pitchFamily="34" charset="0"/>
              </a:rPr>
              <a:t>Spontaneous Glutamatergic and GABAergic synaptic activity of CA3 pyramidal neurons in the anterior hippocampus region in mice following chemo</a:t>
            </a:r>
            <a:r>
              <a:rPr lang="fr-FR" sz="1100" b="1" dirty="0">
                <a:effectLst/>
                <a:latin typeface="Arial" panose="020B0604020202020204" pitchFamily="34" charset="0"/>
                <a:ea typeface="Calibri" panose="020F0502020204030204" pitchFamily="34" charset="0"/>
                <a:cs typeface="Arial" panose="020B0604020202020204" pitchFamily="34" charset="0"/>
              </a:rPr>
              <a:t>inhibition of OT-</a:t>
            </a:r>
            <a:r>
              <a:rPr lang="fr-FR" sz="1100" b="1" dirty="0" err="1">
                <a:effectLst/>
                <a:latin typeface="Arial" panose="020B0604020202020204" pitchFamily="34" charset="0"/>
                <a:ea typeface="Calibri" panose="020F0502020204030204" pitchFamily="34" charset="0"/>
                <a:cs typeface="Arial" panose="020B0604020202020204" pitchFamily="34" charset="0"/>
              </a:rPr>
              <a:t>expressing</a:t>
            </a:r>
            <a:r>
              <a:rPr lang="fr-FR" sz="1100" b="1" dirty="0">
                <a:effectLst/>
                <a:latin typeface="Arial" panose="020B0604020202020204" pitchFamily="34" charset="0"/>
                <a:ea typeface="Calibri" panose="020F0502020204030204" pitchFamily="34" charset="0"/>
                <a:cs typeface="Arial" panose="020B0604020202020204" pitchFamily="34" charset="0"/>
              </a:rPr>
              <a:t> </a:t>
            </a:r>
            <a:r>
              <a:rPr lang="fr-FR" sz="1100" b="1" dirty="0" err="1">
                <a:effectLst/>
                <a:latin typeface="Arial" panose="020B0604020202020204" pitchFamily="34" charset="0"/>
                <a:ea typeface="Calibri" panose="020F0502020204030204" pitchFamily="34" charset="0"/>
                <a:cs typeface="Arial" panose="020B0604020202020204" pitchFamily="34" charset="0"/>
              </a:rPr>
              <a:t>neurons</a:t>
            </a:r>
            <a:r>
              <a:rPr lang="fr-FR" sz="1100" b="1" dirty="0">
                <a:effectLst/>
                <a:latin typeface="Arial" panose="020B0604020202020204" pitchFamily="34" charset="0"/>
                <a:ea typeface="Calibri" panose="020F0502020204030204" pitchFamily="34" charset="0"/>
                <a:cs typeface="Arial" panose="020B0604020202020204" pitchFamily="34" charset="0"/>
              </a:rPr>
              <a:t> </a:t>
            </a:r>
            <a:r>
              <a:rPr lang="fr-FR" sz="1100" b="1" dirty="0" err="1">
                <a:effectLst/>
                <a:latin typeface="Arial" panose="020B0604020202020204" pitchFamily="34" charset="0"/>
                <a:ea typeface="Calibri" panose="020F0502020204030204" pitchFamily="34" charset="0"/>
                <a:cs typeface="Arial" panose="020B0604020202020204" pitchFamily="34" charset="0"/>
              </a:rPr>
              <a:t>during</a:t>
            </a:r>
            <a:r>
              <a:rPr lang="fr-FR" sz="1100" b="1" dirty="0">
                <a:effectLst/>
                <a:latin typeface="Arial" panose="020B0604020202020204" pitchFamily="34" charset="0"/>
                <a:ea typeface="Calibri" panose="020F0502020204030204" pitchFamily="34" charset="0"/>
                <a:cs typeface="Arial" panose="020B0604020202020204" pitchFamily="34" charset="0"/>
              </a:rPr>
              <a:t> </a:t>
            </a:r>
            <a:r>
              <a:rPr lang="fr-FR" sz="1100" b="1" dirty="0" err="1">
                <a:effectLst/>
                <a:latin typeface="Arial" panose="020B0604020202020204" pitchFamily="34" charset="0"/>
                <a:ea typeface="Calibri" panose="020F0502020204030204" pitchFamily="34" charset="0"/>
                <a:cs typeface="Arial" panose="020B0604020202020204" pitchFamily="34" charset="0"/>
              </a:rPr>
              <a:t>infancy</a:t>
            </a:r>
            <a:r>
              <a:rPr lang="en-US" sz="1100" dirty="0">
                <a:effectLst/>
                <a:latin typeface="Arial" panose="020B0604020202020204" pitchFamily="34" charset="0"/>
                <a:ea typeface="Calibri" panose="020F0502020204030204" pitchFamily="34" charset="0"/>
                <a:cs typeface="Arial" panose="020B0604020202020204" pitchFamily="34" charset="0"/>
              </a:rPr>
              <a:t> (</a:t>
            </a:r>
            <a:r>
              <a:rPr lang="en-US" sz="1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Cre+) compared to controls (Cre-) mice.</a:t>
            </a:r>
            <a:endParaRPr lang="fr-FR" sz="1100" dirty="0">
              <a:effectLst/>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fr-FR" sz="1100" b="1" dirty="0">
                <a:effectLst/>
                <a:latin typeface="Arial" panose="020B0604020202020204" pitchFamily="34" charset="0"/>
                <a:ea typeface="Calibri" panose="020F0502020204030204" pitchFamily="34" charset="0"/>
                <a:cs typeface="Arial" panose="020B0604020202020204" pitchFamily="34" charset="0"/>
              </a:rPr>
              <a:t>a) </a:t>
            </a:r>
            <a:r>
              <a:rPr lang="fr-FR" sz="1100" dirty="0" err="1">
                <a:effectLst/>
                <a:latin typeface="Arial" panose="020B0604020202020204" pitchFamily="34" charset="0"/>
                <a:ea typeface="Calibri" panose="020F0502020204030204" pitchFamily="34" charset="0"/>
                <a:cs typeface="Arial" panose="020B0604020202020204" pitchFamily="34" charset="0"/>
              </a:rPr>
              <a:t>Schematic</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representation</a:t>
            </a:r>
            <a:r>
              <a:rPr lang="fr-FR" sz="1100" dirty="0">
                <a:effectLst/>
                <a:latin typeface="Arial" panose="020B0604020202020204" pitchFamily="34" charset="0"/>
                <a:ea typeface="Calibri" panose="020F0502020204030204" pitchFamily="34" charset="0"/>
                <a:cs typeface="Arial" panose="020B0604020202020204" pitchFamily="34" charset="0"/>
              </a:rPr>
              <a:t> of the </a:t>
            </a:r>
            <a:r>
              <a:rPr lang="fr-FR" sz="1100" dirty="0" err="1">
                <a:effectLst/>
                <a:latin typeface="Arial" panose="020B0604020202020204" pitchFamily="34" charset="0"/>
                <a:ea typeface="Calibri" panose="020F0502020204030204" pitchFamily="34" charset="0"/>
                <a:cs typeface="Arial" panose="020B0604020202020204" pitchFamily="34" charset="0"/>
              </a:rPr>
              <a:t>experimental</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protocol</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en-US" sz="1100" dirty="0">
                <a:latin typeface="Arial" panose="020B0604020202020204" pitchFamily="34" charset="0"/>
                <a:ea typeface="SimSun" panose="02010600030101010101" pitchFamily="2" charset="-122"/>
                <a:cs typeface="Arial" panose="020B0604020202020204" pitchFamily="34" charset="0"/>
              </a:rPr>
              <a:t>W</a:t>
            </a:r>
            <a:r>
              <a:rPr lang="en-US" sz="1100" dirty="0">
                <a:effectLst/>
                <a:latin typeface="Arial" panose="020B0604020202020204" pitchFamily="34" charset="0"/>
                <a:ea typeface="SimSun" panose="02010600030101010101" pitchFamily="2" charset="-122"/>
                <a:cs typeface="Arial" panose="020B0604020202020204" pitchFamily="34" charset="0"/>
              </a:rPr>
              <a:t>hole-cell recordings performed on CA3 pyramidal neurons were performed at a holding potential of −45 and -70 mV. The glutamatergic synaptic currents are inwards at -70 mV and the GABAergic synaptic currents are outwards at -45 mV. </a:t>
            </a:r>
            <a:r>
              <a:rPr lang="fr-FR" sz="1100" b="1" dirty="0">
                <a:effectLst/>
                <a:latin typeface="Arial" panose="020B0604020202020204" pitchFamily="34" charset="0"/>
                <a:ea typeface="Calibri" panose="020F0502020204030204" pitchFamily="34" charset="0"/>
                <a:cs typeface="Arial" panose="020B0604020202020204" pitchFamily="34" charset="0"/>
              </a:rPr>
              <a:t>b) </a:t>
            </a:r>
            <a:r>
              <a:rPr lang="en-US" sz="1100" dirty="0">
                <a:effectLst/>
                <a:latin typeface="Arial" panose="020B0604020202020204" pitchFamily="34" charset="0"/>
                <a:ea typeface="SimSun" panose="02010600030101010101" pitchFamily="2" charset="-122"/>
                <a:cs typeface="Arial" panose="020B0604020202020204" pitchFamily="34" charset="0"/>
              </a:rPr>
              <a:t>Examples of whole-cell recordings performed on CA3 pyramidal neurons at a holding potential of −45 and -70 mV at P50. </a:t>
            </a:r>
            <a:r>
              <a:rPr lang="fr-FR" sz="1100" b="1" dirty="0">
                <a:latin typeface="Arial" panose="020B0604020202020204" pitchFamily="34" charset="0"/>
                <a:ea typeface="SimSun" panose="02010600030101010101" pitchFamily="2" charset="-122"/>
                <a:cs typeface="Arial" panose="020B0604020202020204" pitchFamily="34" charset="0"/>
              </a:rPr>
              <a:t>c</a:t>
            </a:r>
            <a:r>
              <a:rPr lang="fr-FR" sz="1100" b="1" dirty="0">
                <a:effectLst/>
                <a:latin typeface="Arial" panose="020B0604020202020204" pitchFamily="34" charset="0"/>
                <a:ea typeface="Calibri" panose="020F0502020204030204" pitchFamily="34" charset="0"/>
                <a:cs typeface="Arial" panose="020B0604020202020204" pitchFamily="34" charset="0"/>
              </a:rPr>
              <a:t>-d)</a:t>
            </a:r>
            <a:r>
              <a:rPr lang="fr-FR" sz="1100" dirty="0">
                <a:effectLst/>
                <a:latin typeface="Arial" panose="020B0604020202020204" pitchFamily="34" charset="0"/>
                <a:ea typeface="Calibri" panose="020F0502020204030204" pitchFamily="34" charset="0"/>
                <a:cs typeface="Arial" panose="020B0604020202020204" pitchFamily="34" charset="0"/>
              </a:rPr>
              <a:t> Box plots of the </a:t>
            </a:r>
            <a:r>
              <a:rPr lang="fr-FR" sz="1100" dirty="0" err="1">
                <a:effectLst/>
                <a:latin typeface="Arial" panose="020B0604020202020204" pitchFamily="34" charset="0"/>
                <a:ea typeface="Calibri" panose="020F0502020204030204" pitchFamily="34" charset="0"/>
                <a:cs typeface="Arial" panose="020B0604020202020204" pitchFamily="34" charset="0"/>
              </a:rPr>
              <a:t>frequency</a:t>
            </a:r>
            <a:r>
              <a:rPr lang="fr-FR" sz="1100" dirty="0">
                <a:effectLst/>
                <a:latin typeface="Arial" panose="020B0604020202020204" pitchFamily="34" charset="0"/>
                <a:ea typeface="Calibri" panose="020F0502020204030204" pitchFamily="34" charset="0"/>
                <a:cs typeface="Arial" panose="020B0604020202020204" pitchFamily="34" charset="0"/>
              </a:rPr>
              <a:t> of </a:t>
            </a:r>
            <a:r>
              <a:rPr lang="en-US" sz="1100" dirty="0">
                <a:effectLst/>
                <a:latin typeface="Arial" panose="020B0604020202020204" pitchFamily="34" charset="0"/>
                <a:ea typeface="Calibri" panose="020F0502020204030204" pitchFamily="34" charset="0"/>
                <a:cs typeface="Arial" panose="020B0604020202020204" pitchFamily="34" charset="0"/>
              </a:rPr>
              <a:t>GABA-</a:t>
            </a:r>
            <a:r>
              <a:rPr lang="en-US" sz="1100" dirty="0" err="1">
                <a:effectLst/>
                <a:latin typeface="Arial" panose="020B0604020202020204" pitchFamily="34" charset="0"/>
                <a:ea typeface="Calibri" panose="020F0502020204030204" pitchFamily="34" charset="0"/>
                <a:cs typeface="Arial" panose="020B0604020202020204" pitchFamily="34" charset="0"/>
              </a:rPr>
              <a:t>sPSCs</a:t>
            </a:r>
            <a:r>
              <a:rPr lang="en-US" sz="1100" dirty="0">
                <a:effectLst/>
                <a:latin typeface="Arial" panose="020B0604020202020204" pitchFamily="34" charset="0"/>
                <a:ea typeface="Calibri" panose="020F0502020204030204" pitchFamily="34" charset="0"/>
                <a:cs typeface="Arial" panose="020B0604020202020204" pitchFamily="34" charset="0"/>
              </a:rPr>
              <a:t> (</a:t>
            </a:r>
            <a:r>
              <a:rPr lang="en-US" sz="1100" b="1" dirty="0">
                <a:latin typeface="Arial" panose="020B0604020202020204" pitchFamily="34" charset="0"/>
                <a:ea typeface="Calibri" panose="020F0502020204030204" pitchFamily="34" charset="0"/>
                <a:cs typeface="Arial" panose="020B0604020202020204" pitchFamily="34" charset="0"/>
              </a:rPr>
              <a:t>c</a:t>
            </a:r>
            <a:r>
              <a:rPr lang="en-US" sz="1100" dirty="0">
                <a:effectLst/>
                <a:latin typeface="Arial" panose="020B0604020202020204" pitchFamily="34" charset="0"/>
                <a:ea typeface="Calibri" panose="020F0502020204030204" pitchFamily="34" charset="0"/>
                <a:cs typeface="Arial" panose="020B0604020202020204" pitchFamily="34" charset="0"/>
              </a:rPr>
              <a:t>) and Glut-</a:t>
            </a:r>
            <a:r>
              <a:rPr lang="en-US" sz="1100" dirty="0" err="1">
                <a:effectLst/>
                <a:latin typeface="Arial" panose="020B0604020202020204" pitchFamily="34" charset="0"/>
                <a:ea typeface="Calibri" panose="020F0502020204030204" pitchFamily="34" charset="0"/>
                <a:cs typeface="Arial" panose="020B0604020202020204" pitchFamily="34" charset="0"/>
              </a:rPr>
              <a:t>sPSCs</a:t>
            </a:r>
            <a:r>
              <a:rPr lang="en-US" sz="1100" dirty="0">
                <a:effectLst/>
                <a:latin typeface="Arial" panose="020B0604020202020204" pitchFamily="34" charset="0"/>
                <a:ea typeface="Calibri" panose="020F0502020204030204" pitchFamily="34" charset="0"/>
                <a:cs typeface="Arial" panose="020B0604020202020204" pitchFamily="34" charset="0"/>
              </a:rPr>
              <a:t> (</a:t>
            </a:r>
            <a:r>
              <a:rPr lang="en-US" sz="1100" b="1" dirty="0">
                <a:effectLst/>
                <a:latin typeface="Arial" panose="020B0604020202020204" pitchFamily="34" charset="0"/>
                <a:ea typeface="Calibri" panose="020F0502020204030204" pitchFamily="34" charset="0"/>
                <a:cs typeface="Arial" panose="020B0604020202020204" pitchFamily="34" charset="0"/>
              </a:rPr>
              <a:t>d</a:t>
            </a:r>
            <a:r>
              <a:rPr lang="en-US" sz="1100" dirty="0">
                <a:effectLst/>
                <a:latin typeface="Arial" panose="020B0604020202020204" pitchFamily="34" charset="0"/>
                <a:ea typeface="Calibri" panose="020F0502020204030204" pitchFamily="34" charset="0"/>
                <a:cs typeface="Arial" panose="020B0604020202020204" pitchFamily="34" charset="0"/>
              </a:rPr>
              <a:t>). </a:t>
            </a:r>
            <a:r>
              <a:rPr lang="en-US" sz="1100" b="1" dirty="0">
                <a:effectLst/>
                <a:latin typeface="Arial" panose="020B0604020202020204" pitchFamily="34" charset="0"/>
                <a:ea typeface="Calibri" panose="020F0502020204030204" pitchFamily="34" charset="0"/>
                <a:cs typeface="Arial" panose="020B0604020202020204" pitchFamily="34" charset="0"/>
              </a:rPr>
              <a:t>e</a:t>
            </a:r>
            <a:r>
              <a:rPr lang="en-US" sz="1100" b="1" dirty="0">
                <a:latin typeface="Arial" panose="020B0604020202020204" pitchFamily="34" charset="0"/>
                <a:ea typeface="Calibri" panose="020F0502020204030204" pitchFamily="34" charset="0"/>
                <a:cs typeface="Arial" panose="020B0604020202020204" pitchFamily="34" charset="0"/>
              </a:rPr>
              <a:t>-f</a:t>
            </a:r>
            <a:r>
              <a:rPr lang="en-US"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a:effectLst/>
                <a:latin typeface="Arial" panose="020B0604020202020204" pitchFamily="34" charset="0"/>
                <a:ea typeface="Calibri" panose="020F0502020204030204" pitchFamily="34" charset="0"/>
                <a:cs typeface="Arial" panose="020B0604020202020204" pitchFamily="34" charset="0"/>
              </a:rPr>
              <a:t>Box plots of the amplitude of </a:t>
            </a:r>
            <a:r>
              <a:rPr lang="en-US" sz="1100" dirty="0">
                <a:effectLst/>
                <a:latin typeface="Arial" panose="020B0604020202020204" pitchFamily="34" charset="0"/>
                <a:ea typeface="Calibri" panose="020F0502020204030204" pitchFamily="34" charset="0"/>
                <a:cs typeface="Arial" panose="020B0604020202020204" pitchFamily="34" charset="0"/>
              </a:rPr>
              <a:t>GABA-</a:t>
            </a:r>
            <a:r>
              <a:rPr lang="en-US" sz="1100" dirty="0" err="1">
                <a:effectLst/>
                <a:latin typeface="Arial" panose="020B0604020202020204" pitchFamily="34" charset="0"/>
                <a:ea typeface="Calibri" panose="020F0502020204030204" pitchFamily="34" charset="0"/>
                <a:cs typeface="Arial" panose="020B0604020202020204" pitchFamily="34" charset="0"/>
              </a:rPr>
              <a:t>sPSCs</a:t>
            </a:r>
            <a:r>
              <a:rPr lang="en-US" sz="1100" dirty="0">
                <a:effectLst/>
                <a:latin typeface="Arial" panose="020B0604020202020204" pitchFamily="34" charset="0"/>
                <a:ea typeface="Calibri" panose="020F0502020204030204" pitchFamily="34" charset="0"/>
                <a:cs typeface="Arial" panose="020B0604020202020204" pitchFamily="34" charset="0"/>
              </a:rPr>
              <a:t> (</a:t>
            </a:r>
            <a:r>
              <a:rPr lang="en-US" sz="1100" b="1" dirty="0">
                <a:effectLst/>
                <a:latin typeface="Arial" panose="020B0604020202020204" pitchFamily="34" charset="0"/>
                <a:ea typeface="Calibri" panose="020F0502020204030204" pitchFamily="34" charset="0"/>
                <a:cs typeface="Arial" panose="020B0604020202020204" pitchFamily="34" charset="0"/>
              </a:rPr>
              <a:t>e</a:t>
            </a:r>
            <a:r>
              <a:rPr lang="en-US" sz="1100" dirty="0">
                <a:effectLst/>
                <a:latin typeface="Arial" panose="020B0604020202020204" pitchFamily="34" charset="0"/>
                <a:ea typeface="Calibri" panose="020F0502020204030204" pitchFamily="34" charset="0"/>
                <a:cs typeface="Arial" panose="020B0604020202020204" pitchFamily="34" charset="0"/>
              </a:rPr>
              <a:t>) and Glut-</a:t>
            </a:r>
            <a:r>
              <a:rPr lang="en-US" sz="1100" dirty="0" err="1">
                <a:effectLst/>
                <a:latin typeface="Arial" panose="020B0604020202020204" pitchFamily="34" charset="0"/>
                <a:ea typeface="Calibri" panose="020F0502020204030204" pitchFamily="34" charset="0"/>
                <a:cs typeface="Arial" panose="020B0604020202020204" pitchFamily="34" charset="0"/>
              </a:rPr>
              <a:t>sPSCs</a:t>
            </a:r>
            <a:r>
              <a:rPr lang="en-US" sz="1100" dirty="0">
                <a:effectLst/>
                <a:latin typeface="Arial" panose="020B0604020202020204" pitchFamily="34" charset="0"/>
                <a:ea typeface="Calibri" panose="020F0502020204030204" pitchFamily="34" charset="0"/>
                <a:cs typeface="Arial" panose="020B0604020202020204" pitchFamily="34" charset="0"/>
              </a:rPr>
              <a:t> (</a:t>
            </a:r>
            <a:r>
              <a:rPr lang="en-US" sz="1100" b="1" dirty="0">
                <a:latin typeface="Arial" panose="020B0604020202020204" pitchFamily="34" charset="0"/>
                <a:ea typeface="Calibri" panose="020F0502020204030204" pitchFamily="34" charset="0"/>
                <a:cs typeface="Arial" panose="020B0604020202020204" pitchFamily="34" charset="0"/>
              </a:rPr>
              <a:t>f</a:t>
            </a:r>
            <a:r>
              <a:rPr lang="en-US" sz="1100" dirty="0">
                <a:effectLst/>
                <a:latin typeface="Arial" panose="020B0604020202020204" pitchFamily="34" charset="0"/>
                <a:ea typeface="Calibri" panose="020F0502020204030204" pitchFamily="34" charset="0"/>
                <a:cs typeface="Arial" panose="020B0604020202020204" pitchFamily="34" charset="0"/>
              </a:rPr>
              <a:t>). </a:t>
            </a:r>
          </a:p>
          <a:p>
            <a:pPr algn="just">
              <a:spcAft>
                <a:spcPts val="800"/>
              </a:spcAft>
            </a:pPr>
            <a:r>
              <a:rPr lang="en-US" sz="1100" i="1" dirty="0">
                <a:effectLst/>
                <a:latin typeface="Arial" panose="020B0604020202020204" pitchFamily="34" charset="0"/>
                <a:ea typeface="Calibri" panose="020F0502020204030204" pitchFamily="34" charset="0"/>
                <a:cs typeface="Arial" panose="020B0604020202020204" pitchFamily="34" charset="0"/>
              </a:rPr>
              <a:t>Cre+</a:t>
            </a:r>
            <a:r>
              <a:rPr lang="en-US" sz="1100" dirty="0">
                <a:effectLst/>
                <a:latin typeface="Arial" panose="020B0604020202020204" pitchFamily="34" charset="0"/>
                <a:ea typeface="Calibri" panose="020F0502020204030204" pitchFamily="34" charset="0"/>
                <a:cs typeface="Arial" panose="020B0604020202020204" pitchFamily="34" charset="0"/>
              </a:rPr>
              <a:t> (N= 4, n=12) and Cre- (N=4, n=13) have been analyzed, with N: number of mice and n: number of recorded cells. Data represented in whisker-plots report the different values of recorded cells with mean ±SEM, with scattered plots showing individual data points: </a:t>
            </a:r>
            <a:r>
              <a:rPr lang="fr-FR" sz="1100" dirty="0" err="1">
                <a:effectLst/>
                <a:latin typeface="Arial" panose="020B0604020202020204" pitchFamily="34" charset="0"/>
                <a:ea typeface="Calibri" panose="020F0502020204030204" pitchFamily="34" charset="0"/>
                <a:cs typeface="Arial" panose="020B0604020202020204" pitchFamily="34" charset="0"/>
              </a:rPr>
              <a:t>sGABA</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frq</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Cre</a:t>
            </a:r>
            <a:r>
              <a:rPr lang="fr-FR" sz="1100" dirty="0">
                <a:effectLst/>
                <a:latin typeface="Arial" panose="020B0604020202020204" pitchFamily="34" charset="0"/>
                <a:ea typeface="Calibri" panose="020F0502020204030204" pitchFamily="34" charset="0"/>
                <a:cs typeface="Arial" panose="020B0604020202020204" pitchFamily="34" charset="0"/>
              </a:rPr>
              <a:t>- (20.1 </a:t>
            </a:r>
            <a:r>
              <a:rPr lang="en-US" sz="1100" dirty="0">
                <a:effectLst/>
                <a:latin typeface="Arial" panose="020B0604020202020204" pitchFamily="34" charset="0"/>
                <a:ea typeface="Calibri" panose="020F0502020204030204" pitchFamily="34" charset="0"/>
                <a:cs typeface="Arial" panose="020B0604020202020204" pitchFamily="34" charset="0"/>
              </a:rPr>
              <a:t>± 2.7); </a:t>
            </a:r>
            <a:r>
              <a:rPr lang="fr-FR" sz="1100" dirty="0" err="1">
                <a:effectLst/>
                <a:latin typeface="Arial" panose="020B0604020202020204" pitchFamily="34" charset="0"/>
                <a:ea typeface="Calibri" panose="020F0502020204030204" pitchFamily="34" charset="0"/>
                <a:cs typeface="Arial" panose="020B0604020202020204" pitchFamily="34" charset="0"/>
              </a:rPr>
              <a:t>sGABA</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frq</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Cre</a:t>
            </a:r>
            <a:r>
              <a:rPr lang="fr-FR" sz="1100" dirty="0">
                <a:effectLst/>
                <a:latin typeface="Arial" panose="020B0604020202020204" pitchFamily="34" charset="0"/>
                <a:ea typeface="Calibri" panose="020F0502020204030204" pitchFamily="34" charset="0"/>
                <a:cs typeface="Arial" panose="020B0604020202020204" pitchFamily="34" charset="0"/>
              </a:rPr>
              <a:t>+ (25.7</a:t>
            </a:r>
            <a:r>
              <a:rPr lang="en-US" sz="1100" dirty="0">
                <a:effectLst/>
                <a:latin typeface="Arial" panose="020B0604020202020204" pitchFamily="34" charset="0"/>
                <a:ea typeface="Calibri" panose="020F0502020204030204" pitchFamily="34" charset="0"/>
                <a:cs typeface="Arial" panose="020B0604020202020204" pitchFamily="34" charset="0"/>
              </a:rPr>
              <a:t>± 3.3); </a:t>
            </a:r>
            <a:r>
              <a:rPr lang="fr-FR" sz="1100" dirty="0" err="1">
                <a:effectLst/>
                <a:latin typeface="Arial" panose="020B0604020202020204" pitchFamily="34" charset="0"/>
                <a:ea typeface="Calibri" panose="020F0502020204030204" pitchFamily="34" charset="0"/>
                <a:cs typeface="Arial" panose="020B0604020202020204" pitchFamily="34" charset="0"/>
              </a:rPr>
              <a:t>sGlut</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frq</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Cre</a:t>
            </a:r>
            <a:r>
              <a:rPr lang="fr-FR" sz="1100" dirty="0">
                <a:effectLst/>
                <a:latin typeface="Arial" panose="020B0604020202020204" pitchFamily="34" charset="0"/>
                <a:ea typeface="Calibri" panose="020F0502020204030204" pitchFamily="34" charset="0"/>
                <a:cs typeface="Arial" panose="020B0604020202020204" pitchFamily="34" charset="0"/>
              </a:rPr>
              <a:t>- (17.8 </a:t>
            </a:r>
            <a:r>
              <a:rPr lang="en-US" sz="1100" dirty="0">
                <a:effectLst/>
                <a:latin typeface="Arial" panose="020B0604020202020204" pitchFamily="34" charset="0"/>
                <a:ea typeface="Calibri" panose="020F0502020204030204" pitchFamily="34" charset="0"/>
                <a:cs typeface="Arial" panose="020B0604020202020204" pitchFamily="34" charset="0"/>
              </a:rPr>
              <a:t>± 2.8); </a:t>
            </a:r>
            <a:r>
              <a:rPr lang="fr-FR" sz="1100" dirty="0" err="1">
                <a:effectLst/>
                <a:latin typeface="Arial" panose="020B0604020202020204" pitchFamily="34" charset="0"/>
                <a:ea typeface="Calibri" panose="020F0502020204030204" pitchFamily="34" charset="0"/>
                <a:cs typeface="Arial" panose="020B0604020202020204" pitchFamily="34" charset="0"/>
              </a:rPr>
              <a:t>sGlut</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frq</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Cre</a:t>
            </a:r>
            <a:r>
              <a:rPr lang="fr-FR" sz="1100" dirty="0">
                <a:effectLst/>
                <a:latin typeface="Arial" panose="020B0604020202020204" pitchFamily="34" charset="0"/>
                <a:ea typeface="Calibri" panose="020F0502020204030204" pitchFamily="34" charset="0"/>
                <a:cs typeface="Arial" panose="020B0604020202020204" pitchFamily="34" charset="0"/>
              </a:rPr>
              <a:t>+ (18.9 </a:t>
            </a:r>
            <a:r>
              <a:rPr lang="en-US" sz="1100" dirty="0">
                <a:effectLst/>
                <a:latin typeface="Arial" panose="020B0604020202020204" pitchFamily="34" charset="0"/>
                <a:ea typeface="Calibri" panose="020F0502020204030204" pitchFamily="34" charset="0"/>
                <a:cs typeface="Arial" panose="020B0604020202020204" pitchFamily="34" charset="0"/>
              </a:rPr>
              <a:t>± 2.2); </a:t>
            </a:r>
            <a:r>
              <a:rPr lang="fr-FR" sz="1100" dirty="0" err="1">
                <a:effectLst/>
                <a:latin typeface="Arial" panose="020B0604020202020204" pitchFamily="34" charset="0"/>
                <a:ea typeface="Calibri" panose="020F0502020204030204" pitchFamily="34" charset="0"/>
                <a:cs typeface="Arial" panose="020B0604020202020204" pitchFamily="34" charset="0"/>
              </a:rPr>
              <a:t>sGABA</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Ampl</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Cre</a:t>
            </a:r>
            <a:r>
              <a:rPr lang="fr-FR" sz="1100" dirty="0">
                <a:effectLst/>
                <a:latin typeface="Arial" panose="020B0604020202020204" pitchFamily="34" charset="0"/>
                <a:ea typeface="Calibri" panose="020F0502020204030204" pitchFamily="34" charset="0"/>
                <a:cs typeface="Arial" panose="020B0604020202020204" pitchFamily="34" charset="0"/>
              </a:rPr>
              <a:t>- (25.7</a:t>
            </a:r>
            <a:r>
              <a:rPr lang="en-US" sz="1100" dirty="0">
                <a:effectLst/>
                <a:latin typeface="Arial" panose="020B0604020202020204" pitchFamily="34" charset="0"/>
                <a:ea typeface="Calibri" panose="020F0502020204030204" pitchFamily="34" charset="0"/>
                <a:cs typeface="Arial" panose="020B0604020202020204" pitchFamily="34" charset="0"/>
              </a:rPr>
              <a:t>± 1.5); </a:t>
            </a:r>
            <a:r>
              <a:rPr lang="fr-FR" sz="1100" dirty="0" err="1">
                <a:effectLst/>
                <a:latin typeface="Arial" panose="020B0604020202020204" pitchFamily="34" charset="0"/>
                <a:ea typeface="Calibri" panose="020F0502020204030204" pitchFamily="34" charset="0"/>
                <a:cs typeface="Arial" panose="020B0604020202020204" pitchFamily="34" charset="0"/>
              </a:rPr>
              <a:t>sGABA</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Ampl</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Cre</a:t>
            </a:r>
            <a:r>
              <a:rPr lang="fr-FR" sz="1100" dirty="0">
                <a:effectLst/>
                <a:latin typeface="Arial" panose="020B0604020202020204" pitchFamily="34" charset="0"/>
                <a:ea typeface="Calibri" panose="020F0502020204030204" pitchFamily="34" charset="0"/>
                <a:cs typeface="Arial" panose="020B0604020202020204" pitchFamily="34" charset="0"/>
              </a:rPr>
              <a:t>+ (23.8 </a:t>
            </a:r>
            <a:r>
              <a:rPr lang="en-US" sz="1100" dirty="0">
                <a:effectLst/>
                <a:latin typeface="Arial" panose="020B0604020202020204" pitchFamily="34" charset="0"/>
                <a:ea typeface="Calibri" panose="020F0502020204030204" pitchFamily="34" charset="0"/>
                <a:cs typeface="Arial" panose="020B0604020202020204" pitchFamily="34" charset="0"/>
              </a:rPr>
              <a:t>± 2); </a:t>
            </a:r>
            <a:r>
              <a:rPr lang="fr-FR" sz="1100" dirty="0" err="1">
                <a:effectLst/>
                <a:latin typeface="Arial" panose="020B0604020202020204" pitchFamily="34" charset="0"/>
                <a:ea typeface="Calibri" panose="020F0502020204030204" pitchFamily="34" charset="0"/>
                <a:cs typeface="Arial" panose="020B0604020202020204" pitchFamily="34" charset="0"/>
              </a:rPr>
              <a:t>sGlut</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Ampl</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Cre</a:t>
            </a:r>
            <a:r>
              <a:rPr lang="fr-FR" sz="1100" dirty="0">
                <a:effectLst/>
                <a:latin typeface="Arial" panose="020B0604020202020204" pitchFamily="34" charset="0"/>
                <a:ea typeface="Calibri" panose="020F0502020204030204" pitchFamily="34" charset="0"/>
                <a:cs typeface="Arial" panose="020B0604020202020204" pitchFamily="34" charset="0"/>
              </a:rPr>
              <a:t>- (29.5</a:t>
            </a:r>
            <a:r>
              <a:rPr lang="en-US" sz="1100" dirty="0">
                <a:effectLst/>
                <a:latin typeface="Arial" panose="020B0604020202020204" pitchFamily="34" charset="0"/>
                <a:ea typeface="Calibri" panose="020F0502020204030204" pitchFamily="34" charset="0"/>
                <a:cs typeface="Arial" panose="020B0604020202020204" pitchFamily="34" charset="0"/>
              </a:rPr>
              <a:t>± 2); </a:t>
            </a:r>
            <a:r>
              <a:rPr lang="fr-FR" sz="1100" dirty="0" err="1">
                <a:effectLst/>
                <a:latin typeface="Arial" panose="020B0604020202020204" pitchFamily="34" charset="0"/>
                <a:ea typeface="Calibri" panose="020F0502020204030204" pitchFamily="34" charset="0"/>
                <a:cs typeface="Arial" panose="020B0604020202020204" pitchFamily="34" charset="0"/>
              </a:rPr>
              <a:t>sGlut</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Ampl</a:t>
            </a:r>
            <a:r>
              <a:rPr lang="fr-FR" sz="1100" dirty="0">
                <a:effectLst/>
                <a:latin typeface="Arial" panose="020B0604020202020204" pitchFamily="34" charset="0"/>
                <a:ea typeface="Calibri" panose="020F0502020204030204" pitchFamily="34" charset="0"/>
                <a:cs typeface="Arial" panose="020B0604020202020204" pitchFamily="34" charset="0"/>
              </a:rPr>
              <a:t> </a:t>
            </a:r>
            <a:r>
              <a:rPr lang="fr-FR" sz="1100" dirty="0" err="1">
                <a:effectLst/>
                <a:latin typeface="Arial" panose="020B0604020202020204" pitchFamily="34" charset="0"/>
                <a:ea typeface="Calibri" panose="020F0502020204030204" pitchFamily="34" charset="0"/>
                <a:cs typeface="Arial" panose="020B0604020202020204" pitchFamily="34" charset="0"/>
              </a:rPr>
              <a:t>Cre</a:t>
            </a:r>
            <a:r>
              <a:rPr lang="fr-FR" sz="1100" dirty="0">
                <a:effectLst/>
                <a:latin typeface="Arial" panose="020B0604020202020204" pitchFamily="34" charset="0"/>
                <a:ea typeface="Calibri" panose="020F0502020204030204" pitchFamily="34" charset="0"/>
                <a:cs typeface="Arial" panose="020B0604020202020204" pitchFamily="34" charset="0"/>
              </a:rPr>
              <a:t>+ (28.8 </a:t>
            </a:r>
            <a:r>
              <a:rPr lang="en-US" sz="1100" dirty="0">
                <a:effectLst/>
                <a:latin typeface="Arial" panose="020B0604020202020204" pitchFamily="34" charset="0"/>
                <a:ea typeface="Calibri" panose="020F0502020204030204" pitchFamily="34" charset="0"/>
                <a:cs typeface="Arial" panose="020B0604020202020204" pitchFamily="34" charset="0"/>
              </a:rPr>
              <a:t>± 3.1).</a:t>
            </a:r>
            <a:endParaRPr lang="fr-FR" sz="1100" dirty="0">
              <a:effectLst/>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en-GB"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Statistical significance between groups was determined</a:t>
            </a:r>
            <a:r>
              <a:rPr lang="en-US" sz="1100" dirty="0">
                <a:effectLst/>
                <a:latin typeface="Arial" panose="020B0604020202020204" pitchFamily="34" charset="0"/>
                <a:ea typeface="Calibri" panose="020F0502020204030204" pitchFamily="34" charset="0"/>
                <a:cs typeface="Arial" panose="020B0604020202020204" pitchFamily="34" charset="0"/>
              </a:rPr>
              <a:t> Mann Whitney test</a:t>
            </a:r>
            <a:endParaRPr lang="fr-FR" sz="1100" dirty="0">
              <a:effectLst/>
              <a:latin typeface="Arial" panose="020B0604020202020204" pitchFamily="34" charset="0"/>
              <a:ea typeface="Calibri" panose="020F0502020204030204" pitchFamily="34" charset="0"/>
              <a:cs typeface="Arial" panose="020B0604020202020204" pitchFamily="34" charset="0"/>
            </a:endParaRPr>
          </a:p>
          <a:p>
            <a:pPr algn="just">
              <a:spcAft>
                <a:spcPts val="800"/>
              </a:spcAft>
            </a:pPr>
            <a:endParaRPr lang="fr-FR" sz="1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73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279225C-B971-44DF-A53B-865C7D1E7D61}"/>
              </a:ext>
            </a:extLst>
          </p:cNvPr>
          <p:cNvSpPr txBox="1"/>
          <p:nvPr/>
        </p:nvSpPr>
        <p:spPr>
          <a:xfrm flipH="1">
            <a:off x="208881" y="6198720"/>
            <a:ext cx="6031231" cy="1800493"/>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Supplementary Figure 3: Fetal oxytocin expression in the brain and placenta of E18.5 OT-Cre::Ai14 fetuses.</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OT-Cre::Ai14 fetuses were generated by crossing an Ai14 (RCL-</a:t>
            </a:r>
            <a:r>
              <a:rPr lang="en-US" sz="1100" dirty="0" err="1">
                <a:latin typeface="Arial" panose="020B0604020202020204" pitchFamily="34" charset="0"/>
                <a:cs typeface="Arial" panose="020B0604020202020204" pitchFamily="34" charset="0"/>
              </a:rPr>
              <a:t>tdTomato</a:t>
            </a:r>
            <a:r>
              <a:rPr lang="en-US" sz="1100" dirty="0">
                <a:latin typeface="Arial" panose="020B0604020202020204" pitchFamily="34" charset="0"/>
                <a:cs typeface="Arial" panose="020B0604020202020204" pitchFamily="34" charset="0"/>
              </a:rPr>
              <a:t>) female with an OT-Cre male, allowing the visualization of OT expression via </a:t>
            </a:r>
            <a:r>
              <a:rPr lang="en-US" sz="1100" dirty="0" err="1">
                <a:latin typeface="Arial" panose="020B0604020202020204" pitchFamily="34" charset="0"/>
                <a:cs typeface="Arial" panose="020B0604020202020204" pitchFamily="34" charset="0"/>
              </a:rPr>
              <a:t>tdTomato</a:t>
            </a:r>
            <a:r>
              <a:rPr lang="en-US" sz="1100" dirty="0">
                <a:latin typeface="Arial" panose="020B0604020202020204" pitchFamily="34" charset="0"/>
                <a:cs typeface="Arial" panose="020B0604020202020204" pitchFamily="34" charset="0"/>
              </a:rPr>
              <a:t> fluorescence in fetal brain and placenta, but not in maternal tissues. OT expression, irrespective of maternal or fetal origin, was detected using an anti-OT antibody (green). (a, d) Immunohistochemistry using an anti-OT antibody in the brain (a) and placenta (d) of E18.5 fetuses. (b, e) Immunohistochemistry using an anti-</a:t>
            </a:r>
            <a:r>
              <a:rPr lang="en-US" sz="1100" dirty="0" err="1">
                <a:latin typeface="Arial" panose="020B0604020202020204" pitchFamily="34" charset="0"/>
                <a:cs typeface="Arial" panose="020B0604020202020204" pitchFamily="34" charset="0"/>
              </a:rPr>
              <a:t>tdTomato</a:t>
            </a:r>
            <a:r>
              <a:rPr lang="en-US" sz="1100" dirty="0">
                <a:latin typeface="Arial" panose="020B0604020202020204" pitchFamily="34" charset="0"/>
                <a:cs typeface="Arial" panose="020B0604020202020204" pitchFamily="34" charset="0"/>
              </a:rPr>
              <a:t> antibody in the brain (b) and placenta (e) of E18.5 fetuses. (c) Merged image in the brain.</a:t>
            </a:r>
          </a:p>
          <a:p>
            <a:endParaRPr lang="fr-FR" sz="1200" dirty="0"/>
          </a:p>
        </p:txBody>
      </p:sp>
      <p:grpSp>
        <p:nvGrpSpPr>
          <p:cNvPr id="3" name="Groupe 2">
            <a:extLst>
              <a:ext uri="{FF2B5EF4-FFF2-40B4-BE49-F238E27FC236}">
                <a16:creationId xmlns:a16="http://schemas.microsoft.com/office/drawing/2014/main" id="{C1C567B7-051F-4A7A-8B77-A5D043B30886}"/>
              </a:ext>
            </a:extLst>
          </p:cNvPr>
          <p:cNvGrpSpPr>
            <a:grpSpLocks noChangeAspect="1"/>
          </p:cNvGrpSpPr>
          <p:nvPr/>
        </p:nvGrpSpPr>
        <p:grpSpPr>
          <a:xfrm>
            <a:off x="13627" y="1211333"/>
            <a:ext cx="2566236" cy="4490786"/>
            <a:chOff x="2813332" y="1"/>
            <a:chExt cx="3532079" cy="6208293"/>
          </a:xfrm>
        </p:grpSpPr>
        <p:pic>
          <p:nvPicPr>
            <p:cNvPr id="4" name="Image 3">
              <a:extLst>
                <a:ext uri="{FF2B5EF4-FFF2-40B4-BE49-F238E27FC236}">
                  <a16:creationId xmlns:a16="http://schemas.microsoft.com/office/drawing/2014/main" id="{23838563-B185-4FA0-B57D-5EE87A4AB594}"/>
                </a:ext>
              </a:extLst>
            </p:cNvPr>
            <p:cNvPicPr>
              <a:picLocks noChangeAspect="1"/>
            </p:cNvPicPr>
            <p:nvPr/>
          </p:nvPicPr>
          <p:blipFill rotWithShape="1">
            <a:blip r:embed="rId2">
              <a:extLst>
                <a:ext uri="{28A0092B-C50C-407E-A947-70E740481C1C}">
                  <a14:useLocalDpi xmlns:a14="http://schemas.microsoft.com/office/drawing/2010/main" val="0"/>
                </a:ext>
              </a:extLst>
            </a:blip>
            <a:srcRect l="24104" t="3745" r="34466" b="57112"/>
            <a:stretch/>
          </p:blipFill>
          <p:spPr>
            <a:xfrm>
              <a:off x="2827420" y="4162925"/>
              <a:ext cx="3517990" cy="2045369"/>
            </a:xfrm>
            <a:prstGeom prst="rect">
              <a:avLst/>
            </a:prstGeom>
          </p:spPr>
        </p:pic>
        <p:pic>
          <p:nvPicPr>
            <p:cNvPr id="5" name="Image 4">
              <a:extLst>
                <a:ext uri="{FF2B5EF4-FFF2-40B4-BE49-F238E27FC236}">
                  <a16:creationId xmlns:a16="http://schemas.microsoft.com/office/drawing/2014/main" id="{E172C55B-3E42-4F28-8686-7A200C36B6C2}"/>
                </a:ext>
              </a:extLst>
            </p:cNvPr>
            <p:cNvPicPr>
              <a:picLocks noChangeAspect="1"/>
            </p:cNvPicPr>
            <p:nvPr/>
          </p:nvPicPr>
          <p:blipFill rotWithShape="1">
            <a:blip r:embed="rId3">
              <a:extLst>
                <a:ext uri="{28A0092B-C50C-407E-A947-70E740481C1C}">
                  <a14:useLocalDpi xmlns:a14="http://schemas.microsoft.com/office/drawing/2010/main" val="0"/>
                </a:ext>
              </a:extLst>
            </a:blip>
            <a:srcRect l="24235" t="3070" r="33994" b="56989"/>
            <a:stretch/>
          </p:blipFill>
          <p:spPr>
            <a:xfrm>
              <a:off x="2827420" y="1"/>
              <a:ext cx="3517991" cy="2045368"/>
            </a:xfrm>
            <a:prstGeom prst="rect">
              <a:avLst/>
            </a:prstGeom>
          </p:spPr>
        </p:pic>
        <p:grpSp>
          <p:nvGrpSpPr>
            <p:cNvPr id="6" name="Groupe 5">
              <a:extLst>
                <a:ext uri="{FF2B5EF4-FFF2-40B4-BE49-F238E27FC236}">
                  <a16:creationId xmlns:a16="http://schemas.microsoft.com/office/drawing/2014/main" id="{6C464A4B-F3BB-4475-A026-B36D8AD527BB}"/>
                </a:ext>
              </a:extLst>
            </p:cNvPr>
            <p:cNvGrpSpPr/>
            <p:nvPr/>
          </p:nvGrpSpPr>
          <p:grpSpPr>
            <a:xfrm>
              <a:off x="2813332" y="1716763"/>
              <a:ext cx="3532078" cy="2410068"/>
              <a:chOff x="609141" y="-159119"/>
              <a:chExt cx="4739334" cy="3317527"/>
            </a:xfrm>
          </p:grpSpPr>
          <p:pic>
            <p:nvPicPr>
              <p:cNvPr id="7" name="Image 6">
                <a:extLst>
                  <a:ext uri="{FF2B5EF4-FFF2-40B4-BE49-F238E27FC236}">
                    <a16:creationId xmlns:a16="http://schemas.microsoft.com/office/drawing/2014/main" id="{4D93633A-D44E-4053-8CEB-398983319F56}"/>
                  </a:ext>
                </a:extLst>
              </p:cNvPr>
              <p:cNvPicPr>
                <a:picLocks noChangeAspect="1"/>
              </p:cNvPicPr>
              <p:nvPr/>
            </p:nvPicPr>
            <p:blipFill rotWithShape="1">
              <a:blip r:embed="rId4"/>
              <a:srcRect l="24121" t="2280" r="33886" b="56665"/>
              <a:stretch/>
            </p:blipFill>
            <p:spPr>
              <a:xfrm>
                <a:off x="628044" y="342901"/>
                <a:ext cx="4720431" cy="2815507"/>
              </a:xfrm>
              <a:prstGeom prst="rect">
                <a:avLst/>
              </a:prstGeom>
            </p:spPr>
          </p:pic>
          <p:grpSp>
            <p:nvGrpSpPr>
              <p:cNvPr id="8" name="Groupe 7">
                <a:extLst>
                  <a:ext uri="{FF2B5EF4-FFF2-40B4-BE49-F238E27FC236}">
                    <a16:creationId xmlns:a16="http://schemas.microsoft.com/office/drawing/2014/main" id="{534B24AD-791F-47FE-94AB-50145F7A6337}"/>
                  </a:ext>
                </a:extLst>
              </p:cNvPr>
              <p:cNvGrpSpPr/>
              <p:nvPr/>
            </p:nvGrpSpPr>
            <p:grpSpPr>
              <a:xfrm>
                <a:off x="609141" y="-159119"/>
                <a:ext cx="920556" cy="380701"/>
                <a:chOff x="2949283" y="99559"/>
                <a:chExt cx="920556" cy="380701"/>
              </a:xfrm>
            </p:grpSpPr>
            <p:cxnSp>
              <p:nvCxnSpPr>
                <p:cNvPr id="9" name="Connecteur droit 8">
                  <a:extLst>
                    <a:ext uri="{FF2B5EF4-FFF2-40B4-BE49-F238E27FC236}">
                      <a16:creationId xmlns:a16="http://schemas.microsoft.com/office/drawing/2014/main" id="{A8A48647-F352-4604-B8C3-F21989DFEA25}"/>
                    </a:ext>
                  </a:extLst>
                </p:cNvPr>
                <p:cNvCxnSpPr>
                  <a:cxnSpLocks/>
                </p:cNvCxnSpPr>
                <p:nvPr/>
              </p:nvCxnSpPr>
              <p:spPr>
                <a:xfrm>
                  <a:off x="3121077" y="406637"/>
                  <a:ext cx="48727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D666C25C-87E9-4CA6-A2E9-AAEF23DE5E74}"/>
                    </a:ext>
                  </a:extLst>
                </p:cNvPr>
                <p:cNvSpPr txBox="1"/>
                <p:nvPr/>
              </p:nvSpPr>
              <p:spPr>
                <a:xfrm>
                  <a:off x="2949283" y="99559"/>
                  <a:ext cx="920556" cy="380701"/>
                </a:xfrm>
                <a:prstGeom prst="rect">
                  <a:avLst/>
                </a:prstGeom>
                <a:noFill/>
              </p:spPr>
              <p:txBody>
                <a:bodyPr wrap="square" rtlCol="0">
                  <a:spAutoFit/>
                </a:bodyPr>
                <a:lstStyle/>
                <a:p>
                  <a:r>
                    <a:rPr lang="fr-FR" sz="700" dirty="0">
                      <a:solidFill>
                        <a:schemeClr val="bg1"/>
                      </a:solidFill>
                    </a:rPr>
                    <a:t>100 µm</a:t>
                  </a:r>
                </a:p>
              </p:txBody>
            </p:sp>
          </p:grpSp>
        </p:grpSp>
      </p:grpSp>
      <p:sp>
        <p:nvSpPr>
          <p:cNvPr id="11" name="ZoneTexte 10">
            <a:extLst>
              <a:ext uri="{FF2B5EF4-FFF2-40B4-BE49-F238E27FC236}">
                <a16:creationId xmlns:a16="http://schemas.microsoft.com/office/drawing/2014/main" id="{6F58CB1A-389A-4793-B182-34A2E9FA938D}"/>
              </a:ext>
            </a:extLst>
          </p:cNvPr>
          <p:cNvSpPr txBox="1"/>
          <p:nvPr/>
        </p:nvSpPr>
        <p:spPr>
          <a:xfrm>
            <a:off x="2277591" y="1179681"/>
            <a:ext cx="380232" cy="261610"/>
          </a:xfrm>
          <a:prstGeom prst="rect">
            <a:avLst/>
          </a:prstGeom>
          <a:noFill/>
        </p:spPr>
        <p:txBody>
          <a:bodyPr wrap="none" rtlCol="0">
            <a:spAutoFit/>
          </a:bodyPr>
          <a:lstStyle/>
          <a:p>
            <a:r>
              <a:rPr lang="fr-FR" sz="1100" dirty="0">
                <a:solidFill>
                  <a:srgbClr val="00B050"/>
                </a:solidFill>
                <a:latin typeface="Arial" panose="020B0604020202020204" pitchFamily="34" charset="0"/>
                <a:cs typeface="Arial" panose="020B0604020202020204" pitchFamily="34" charset="0"/>
              </a:rPr>
              <a:t>OT</a:t>
            </a:r>
          </a:p>
        </p:txBody>
      </p:sp>
      <p:sp>
        <p:nvSpPr>
          <p:cNvPr id="12" name="ZoneTexte 11">
            <a:extLst>
              <a:ext uri="{FF2B5EF4-FFF2-40B4-BE49-F238E27FC236}">
                <a16:creationId xmlns:a16="http://schemas.microsoft.com/office/drawing/2014/main" id="{B7219FE5-7DBD-4028-80B6-186D33AAE62E}"/>
              </a:ext>
            </a:extLst>
          </p:cNvPr>
          <p:cNvSpPr txBox="1"/>
          <p:nvPr/>
        </p:nvSpPr>
        <p:spPr>
          <a:xfrm>
            <a:off x="1808076" y="2687270"/>
            <a:ext cx="799899" cy="276999"/>
          </a:xfrm>
          <a:prstGeom prst="rect">
            <a:avLst/>
          </a:prstGeom>
          <a:noFill/>
        </p:spPr>
        <p:txBody>
          <a:bodyPr wrap="none" rtlCol="0">
            <a:spAutoFit/>
          </a:bodyPr>
          <a:lstStyle/>
          <a:p>
            <a:r>
              <a:rPr lang="fr-FR" sz="1200" dirty="0" err="1">
                <a:solidFill>
                  <a:srgbClr val="FF0000"/>
                </a:solidFill>
              </a:rPr>
              <a:t>TdTomato</a:t>
            </a:r>
            <a:endParaRPr lang="fr-FR" sz="1200" dirty="0">
              <a:solidFill>
                <a:srgbClr val="FF0000"/>
              </a:solidFill>
            </a:endParaRPr>
          </a:p>
        </p:txBody>
      </p:sp>
      <p:sp>
        <p:nvSpPr>
          <p:cNvPr id="13" name="ZoneTexte 12">
            <a:extLst>
              <a:ext uri="{FF2B5EF4-FFF2-40B4-BE49-F238E27FC236}">
                <a16:creationId xmlns:a16="http://schemas.microsoft.com/office/drawing/2014/main" id="{A5043881-64D8-47AA-89D7-940100419FC5}"/>
              </a:ext>
            </a:extLst>
          </p:cNvPr>
          <p:cNvSpPr txBox="1"/>
          <p:nvPr/>
        </p:nvSpPr>
        <p:spPr>
          <a:xfrm>
            <a:off x="2044450" y="4180067"/>
            <a:ext cx="591637" cy="276999"/>
          </a:xfrm>
          <a:prstGeom prst="rect">
            <a:avLst/>
          </a:prstGeom>
          <a:noFill/>
        </p:spPr>
        <p:txBody>
          <a:bodyPr wrap="none" rtlCol="0">
            <a:spAutoFit/>
          </a:bodyPr>
          <a:lstStyle/>
          <a:p>
            <a:r>
              <a:rPr lang="fr-FR" sz="1200" dirty="0">
                <a:solidFill>
                  <a:schemeClr val="accent2"/>
                </a:solidFill>
              </a:rPr>
              <a:t>Merge</a:t>
            </a:r>
          </a:p>
        </p:txBody>
      </p:sp>
      <p:grpSp>
        <p:nvGrpSpPr>
          <p:cNvPr id="14" name="Groupe 13">
            <a:extLst>
              <a:ext uri="{FF2B5EF4-FFF2-40B4-BE49-F238E27FC236}">
                <a16:creationId xmlns:a16="http://schemas.microsoft.com/office/drawing/2014/main" id="{D3F1391D-7952-4665-A08E-B3B17F38DE56}"/>
              </a:ext>
            </a:extLst>
          </p:cNvPr>
          <p:cNvGrpSpPr>
            <a:grpSpLocks noChangeAspect="1"/>
          </p:cNvGrpSpPr>
          <p:nvPr/>
        </p:nvGrpSpPr>
        <p:grpSpPr>
          <a:xfrm>
            <a:off x="2687867" y="1223074"/>
            <a:ext cx="4170128" cy="4500000"/>
            <a:chOff x="6213301" y="154803"/>
            <a:chExt cx="5140025" cy="5546603"/>
          </a:xfrm>
        </p:grpSpPr>
        <p:grpSp>
          <p:nvGrpSpPr>
            <p:cNvPr id="15" name="Groupe 14">
              <a:extLst>
                <a:ext uri="{FF2B5EF4-FFF2-40B4-BE49-F238E27FC236}">
                  <a16:creationId xmlns:a16="http://schemas.microsoft.com/office/drawing/2014/main" id="{D5D6D5E2-200F-4143-AD7E-61AF7D6D0AA0}"/>
                </a:ext>
              </a:extLst>
            </p:cNvPr>
            <p:cNvGrpSpPr/>
            <p:nvPr/>
          </p:nvGrpSpPr>
          <p:grpSpPr>
            <a:xfrm>
              <a:off x="6213301" y="154803"/>
              <a:ext cx="5140025" cy="2752429"/>
              <a:chOff x="430925" y="-72429"/>
              <a:chExt cx="11308872" cy="6858000"/>
            </a:xfrm>
          </p:grpSpPr>
          <p:pic>
            <p:nvPicPr>
              <p:cNvPr id="17" name="Image 16">
                <a:extLst>
                  <a:ext uri="{FF2B5EF4-FFF2-40B4-BE49-F238E27FC236}">
                    <a16:creationId xmlns:a16="http://schemas.microsoft.com/office/drawing/2014/main" id="{6BADE7A5-BEF2-499B-901C-311CD8CA0C95}"/>
                  </a:ext>
                </a:extLst>
              </p:cNvPr>
              <p:cNvPicPr>
                <a:picLocks noChangeAspect="1"/>
              </p:cNvPicPr>
              <p:nvPr/>
            </p:nvPicPr>
            <p:blipFill>
              <a:blip r:embed="rId5"/>
              <a:stretch>
                <a:fillRect/>
              </a:stretch>
            </p:blipFill>
            <p:spPr>
              <a:xfrm>
                <a:off x="477193" y="-72429"/>
                <a:ext cx="11262604" cy="6858000"/>
              </a:xfrm>
              <a:prstGeom prst="rect">
                <a:avLst/>
              </a:prstGeom>
            </p:spPr>
          </p:pic>
          <p:cxnSp>
            <p:nvCxnSpPr>
              <p:cNvPr id="18" name="Connecteur droit 17">
                <a:extLst>
                  <a:ext uri="{FF2B5EF4-FFF2-40B4-BE49-F238E27FC236}">
                    <a16:creationId xmlns:a16="http://schemas.microsoft.com/office/drawing/2014/main" id="{52C73CC0-D7D8-425C-BBE4-65FEFF7E1101}"/>
                  </a:ext>
                </a:extLst>
              </p:cNvPr>
              <p:cNvCxnSpPr/>
              <p:nvPr/>
            </p:nvCxnSpPr>
            <p:spPr>
              <a:xfrm>
                <a:off x="801609" y="5949362"/>
                <a:ext cx="43732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2E9710A5-C3C6-413D-A56B-E4DFD5EA63C5}"/>
                  </a:ext>
                </a:extLst>
              </p:cNvPr>
              <p:cNvSpPr txBox="1"/>
              <p:nvPr/>
            </p:nvSpPr>
            <p:spPr>
              <a:xfrm>
                <a:off x="430925" y="5403475"/>
                <a:ext cx="1252849" cy="614392"/>
              </a:xfrm>
              <a:prstGeom prst="rect">
                <a:avLst/>
              </a:prstGeom>
              <a:noFill/>
            </p:spPr>
            <p:txBody>
              <a:bodyPr wrap="none" rtlCol="0">
                <a:spAutoFit/>
              </a:bodyPr>
              <a:lstStyle/>
              <a:p>
                <a:r>
                  <a:rPr lang="fr-FR" sz="700" dirty="0">
                    <a:solidFill>
                      <a:schemeClr val="bg1"/>
                    </a:solidFill>
                  </a:rPr>
                  <a:t>250 µm</a:t>
                </a:r>
              </a:p>
            </p:txBody>
          </p:sp>
        </p:grpSp>
        <p:pic>
          <p:nvPicPr>
            <p:cNvPr id="16" name="Image 15">
              <a:extLst>
                <a:ext uri="{FF2B5EF4-FFF2-40B4-BE49-F238E27FC236}">
                  <a16:creationId xmlns:a16="http://schemas.microsoft.com/office/drawing/2014/main" id="{63901B36-CC33-4DF6-BB78-5D6F1DDCC0F1}"/>
                </a:ext>
              </a:extLst>
            </p:cNvPr>
            <p:cNvPicPr>
              <a:picLocks noChangeAspect="1"/>
            </p:cNvPicPr>
            <p:nvPr/>
          </p:nvPicPr>
          <p:blipFill>
            <a:blip r:embed="rId6"/>
            <a:stretch>
              <a:fillRect/>
            </a:stretch>
          </p:blipFill>
          <p:spPr>
            <a:xfrm>
              <a:off x="6234332" y="2948980"/>
              <a:ext cx="5118994" cy="2752426"/>
            </a:xfrm>
            <a:prstGeom prst="rect">
              <a:avLst/>
            </a:prstGeom>
          </p:spPr>
        </p:pic>
      </p:grpSp>
      <p:sp>
        <p:nvSpPr>
          <p:cNvPr id="20" name="ZoneTexte 19">
            <a:extLst>
              <a:ext uri="{FF2B5EF4-FFF2-40B4-BE49-F238E27FC236}">
                <a16:creationId xmlns:a16="http://schemas.microsoft.com/office/drawing/2014/main" id="{57455C07-0FA7-40C1-A7EB-BE43FD7AD53A}"/>
              </a:ext>
            </a:extLst>
          </p:cNvPr>
          <p:cNvSpPr txBox="1"/>
          <p:nvPr/>
        </p:nvSpPr>
        <p:spPr>
          <a:xfrm>
            <a:off x="6561618" y="1179680"/>
            <a:ext cx="358496" cy="276999"/>
          </a:xfrm>
          <a:prstGeom prst="rect">
            <a:avLst/>
          </a:prstGeom>
          <a:noFill/>
        </p:spPr>
        <p:txBody>
          <a:bodyPr wrap="none" rtlCol="0">
            <a:spAutoFit/>
          </a:bodyPr>
          <a:lstStyle/>
          <a:p>
            <a:r>
              <a:rPr lang="fr-FR" sz="1200" dirty="0">
                <a:solidFill>
                  <a:srgbClr val="00B050"/>
                </a:solidFill>
              </a:rPr>
              <a:t>OT</a:t>
            </a:r>
          </a:p>
        </p:txBody>
      </p:sp>
      <p:sp>
        <p:nvSpPr>
          <p:cNvPr id="21" name="ZoneTexte 20">
            <a:extLst>
              <a:ext uri="{FF2B5EF4-FFF2-40B4-BE49-F238E27FC236}">
                <a16:creationId xmlns:a16="http://schemas.microsoft.com/office/drawing/2014/main" id="{90E11BA3-995E-44CF-8A22-01C0BDFB5A95}"/>
              </a:ext>
            </a:extLst>
          </p:cNvPr>
          <p:cNvSpPr txBox="1"/>
          <p:nvPr/>
        </p:nvSpPr>
        <p:spPr>
          <a:xfrm>
            <a:off x="6096577" y="3456140"/>
            <a:ext cx="792480" cy="276999"/>
          </a:xfrm>
          <a:prstGeom prst="rect">
            <a:avLst/>
          </a:prstGeom>
          <a:noFill/>
        </p:spPr>
        <p:txBody>
          <a:bodyPr wrap="square">
            <a:spAutoFit/>
          </a:bodyPr>
          <a:lstStyle/>
          <a:p>
            <a:r>
              <a:rPr lang="fr-FR" sz="1200" dirty="0" err="1">
                <a:solidFill>
                  <a:srgbClr val="FF0000"/>
                </a:solidFill>
              </a:rPr>
              <a:t>TdTomato</a:t>
            </a:r>
            <a:endParaRPr lang="fr-FR" sz="1200" dirty="0">
              <a:solidFill>
                <a:srgbClr val="FF0000"/>
              </a:solidFill>
            </a:endParaRPr>
          </a:p>
        </p:txBody>
      </p:sp>
      <p:sp>
        <p:nvSpPr>
          <p:cNvPr id="22" name="ZoneTexte 21">
            <a:extLst>
              <a:ext uri="{FF2B5EF4-FFF2-40B4-BE49-F238E27FC236}">
                <a16:creationId xmlns:a16="http://schemas.microsoft.com/office/drawing/2014/main" id="{1F312FD6-3ABE-4BA6-A8C9-4C4F493FD8A5}"/>
              </a:ext>
            </a:extLst>
          </p:cNvPr>
          <p:cNvSpPr txBox="1"/>
          <p:nvPr/>
        </p:nvSpPr>
        <p:spPr>
          <a:xfrm>
            <a:off x="-17705" y="1179680"/>
            <a:ext cx="263214" cy="261610"/>
          </a:xfrm>
          <a:prstGeom prst="rect">
            <a:avLst/>
          </a:prstGeom>
          <a:noFill/>
        </p:spPr>
        <p:txBody>
          <a:bodyPr wrap="none" rtlCol="0">
            <a:spAutoFit/>
          </a:bodyPr>
          <a:lstStyle/>
          <a:p>
            <a:r>
              <a:rPr lang="fr-FR" sz="1100" b="1" dirty="0">
                <a:solidFill>
                  <a:schemeClr val="bg1"/>
                </a:solidFill>
                <a:latin typeface="Arial" panose="020B0604020202020204" pitchFamily="34" charset="0"/>
                <a:cs typeface="Arial" panose="020B0604020202020204" pitchFamily="34" charset="0"/>
              </a:rPr>
              <a:t>a</a:t>
            </a:r>
          </a:p>
        </p:txBody>
      </p:sp>
      <p:sp>
        <p:nvSpPr>
          <p:cNvPr id="23" name="ZoneTexte 22">
            <a:extLst>
              <a:ext uri="{FF2B5EF4-FFF2-40B4-BE49-F238E27FC236}">
                <a16:creationId xmlns:a16="http://schemas.microsoft.com/office/drawing/2014/main" id="{FDFF0E67-2114-4D9F-AC55-689D36196673}"/>
              </a:ext>
            </a:extLst>
          </p:cNvPr>
          <p:cNvSpPr txBox="1"/>
          <p:nvPr/>
        </p:nvSpPr>
        <p:spPr>
          <a:xfrm>
            <a:off x="-21712" y="2679321"/>
            <a:ext cx="271228" cy="261610"/>
          </a:xfrm>
          <a:prstGeom prst="rect">
            <a:avLst/>
          </a:prstGeom>
          <a:noFill/>
        </p:spPr>
        <p:txBody>
          <a:bodyPr wrap="none" rtlCol="0">
            <a:spAutoFit/>
          </a:bodyPr>
          <a:lstStyle/>
          <a:p>
            <a:r>
              <a:rPr lang="fr-FR" sz="1100" b="1" dirty="0">
                <a:solidFill>
                  <a:schemeClr val="bg1"/>
                </a:solidFill>
                <a:latin typeface="Arial" panose="020B0604020202020204" pitchFamily="34" charset="0"/>
                <a:cs typeface="Arial" panose="020B0604020202020204" pitchFamily="34" charset="0"/>
              </a:rPr>
              <a:t>b</a:t>
            </a:r>
          </a:p>
        </p:txBody>
      </p:sp>
      <p:sp>
        <p:nvSpPr>
          <p:cNvPr id="24" name="ZoneTexte 23">
            <a:extLst>
              <a:ext uri="{FF2B5EF4-FFF2-40B4-BE49-F238E27FC236}">
                <a16:creationId xmlns:a16="http://schemas.microsoft.com/office/drawing/2014/main" id="{CF98A42E-22F6-4A02-872A-65FEC4B47CAA}"/>
              </a:ext>
            </a:extLst>
          </p:cNvPr>
          <p:cNvSpPr txBox="1"/>
          <p:nvPr/>
        </p:nvSpPr>
        <p:spPr>
          <a:xfrm>
            <a:off x="-17705" y="4187761"/>
            <a:ext cx="263214" cy="261610"/>
          </a:xfrm>
          <a:prstGeom prst="rect">
            <a:avLst/>
          </a:prstGeom>
          <a:noFill/>
        </p:spPr>
        <p:txBody>
          <a:bodyPr wrap="none" rtlCol="0">
            <a:spAutoFit/>
          </a:bodyPr>
          <a:lstStyle/>
          <a:p>
            <a:r>
              <a:rPr lang="fr-FR" sz="1100" b="1" dirty="0">
                <a:solidFill>
                  <a:schemeClr val="bg1"/>
                </a:solidFill>
                <a:latin typeface="Arial" panose="020B0604020202020204" pitchFamily="34" charset="0"/>
                <a:cs typeface="Arial" panose="020B0604020202020204" pitchFamily="34" charset="0"/>
              </a:rPr>
              <a:t>c</a:t>
            </a:r>
          </a:p>
        </p:txBody>
      </p:sp>
      <p:sp>
        <p:nvSpPr>
          <p:cNvPr id="25" name="ZoneTexte 24">
            <a:extLst>
              <a:ext uri="{FF2B5EF4-FFF2-40B4-BE49-F238E27FC236}">
                <a16:creationId xmlns:a16="http://schemas.microsoft.com/office/drawing/2014/main" id="{FAE1F23C-FF2C-49B5-A717-A36EDE1EE8E3}"/>
              </a:ext>
            </a:extLst>
          </p:cNvPr>
          <p:cNvSpPr txBox="1"/>
          <p:nvPr/>
        </p:nvSpPr>
        <p:spPr>
          <a:xfrm>
            <a:off x="2681493" y="1179680"/>
            <a:ext cx="271228" cy="261610"/>
          </a:xfrm>
          <a:prstGeom prst="rect">
            <a:avLst/>
          </a:prstGeom>
          <a:noFill/>
        </p:spPr>
        <p:txBody>
          <a:bodyPr wrap="none" rtlCol="0">
            <a:spAutoFit/>
          </a:bodyPr>
          <a:lstStyle/>
          <a:p>
            <a:r>
              <a:rPr lang="fr-FR" sz="1100" b="1" dirty="0">
                <a:solidFill>
                  <a:schemeClr val="bg1"/>
                </a:solidFill>
                <a:latin typeface="Arial" panose="020B0604020202020204" pitchFamily="34" charset="0"/>
                <a:cs typeface="Arial" panose="020B0604020202020204" pitchFamily="34" charset="0"/>
              </a:rPr>
              <a:t>d</a:t>
            </a:r>
          </a:p>
        </p:txBody>
      </p:sp>
      <p:sp>
        <p:nvSpPr>
          <p:cNvPr id="26" name="ZoneTexte 25">
            <a:extLst>
              <a:ext uri="{FF2B5EF4-FFF2-40B4-BE49-F238E27FC236}">
                <a16:creationId xmlns:a16="http://schemas.microsoft.com/office/drawing/2014/main" id="{4AEA565E-AAA0-4C48-910C-64066F241415}"/>
              </a:ext>
            </a:extLst>
          </p:cNvPr>
          <p:cNvSpPr txBox="1"/>
          <p:nvPr/>
        </p:nvSpPr>
        <p:spPr>
          <a:xfrm>
            <a:off x="2685500" y="3466407"/>
            <a:ext cx="263214" cy="261610"/>
          </a:xfrm>
          <a:prstGeom prst="rect">
            <a:avLst/>
          </a:prstGeom>
          <a:noFill/>
        </p:spPr>
        <p:txBody>
          <a:bodyPr wrap="none" rtlCol="0">
            <a:spAutoFit/>
          </a:bodyPr>
          <a:lstStyle/>
          <a:p>
            <a:r>
              <a:rPr lang="fr-FR" sz="1100" b="1" dirty="0">
                <a:solidFill>
                  <a:schemeClr val="bg1"/>
                </a:solidFill>
                <a:latin typeface="Arial" panose="020B0604020202020204" pitchFamily="34" charset="0"/>
                <a:cs typeface="Arial" panose="020B0604020202020204" pitchFamily="34" charset="0"/>
              </a:rPr>
              <a:t>e</a:t>
            </a:r>
          </a:p>
        </p:txBody>
      </p:sp>
    </p:spTree>
    <p:extLst>
      <p:ext uri="{BB962C8B-B14F-4D97-AF65-F5344CB8AC3E}">
        <p14:creationId xmlns:p14="http://schemas.microsoft.com/office/powerpoint/2010/main" val="357464216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5589</TotalTime>
  <Words>543</Words>
  <Application>Microsoft Office PowerPoint</Application>
  <PresentationFormat>Format A4 (210 x 297 mm)</PresentationFormat>
  <Paragraphs>26</Paragraphs>
  <Slides>4</Slides>
  <Notes>0</Notes>
  <HiddenSlides>0</HiddenSlides>
  <MMClips>0</MMClips>
  <ScaleCrop>false</ScaleCrop>
  <HeadingPairs>
    <vt:vector size="8" baseType="variant">
      <vt:variant>
        <vt:lpstr>Polices utilisées</vt:lpstr>
      </vt:variant>
      <vt:variant>
        <vt:i4>3</vt:i4>
      </vt:variant>
      <vt:variant>
        <vt:lpstr>Thème</vt:lpstr>
      </vt:variant>
      <vt:variant>
        <vt:i4>1</vt:i4>
      </vt:variant>
      <vt:variant>
        <vt:lpstr>Serveurs OLE incorporés</vt:lpstr>
      </vt:variant>
      <vt:variant>
        <vt:i4>1</vt:i4>
      </vt:variant>
      <vt:variant>
        <vt:lpstr>Titres des diapositives</vt:lpstr>
      </vt:variant>
      <vt:variant>
        <vt:i4>4</vt:i4>
      </vt:variant>
    </vt:vector>
  </HeadingPairs>
  <TitlesOfParts>
    <vt:vector size="9" baseType="lpstr">
      <vt:lpstr>Arial</vt:lpstr>
      <vt:lpstr>Calibri</vt:lpstr>
      <vt:lpstr>Calibri Light</vt:lpstr>
      <vt:lpstr>Thème Office</vt:lpstr>
      <vt:lpstr>Prism 8</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Francoise Muscatelli</dc:creator>
  <cp:lastModifiedBy>Francoise Muscatelli</cp:lastModifiedBy>
  <cp:revision>328</cp:revision>
  <cp:lastPrinted>2025-08-28T13:50:48Z</cp:lastPrinted>
  <dcterms:created xsi:type="dcterms:W3CDTF">2024-08-26T13:19:17Z</dcterms:created>
  <dcterms:modified xsi:type="dcterms:W3CDTF">2026-03-27T13:03:03Z</dcterms:modified>
</cp:coreProperties>
</file>