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80" autoAdjust="0"/>
    <p:restoredTop sz="94694"/>
  </p:normalViewPr>
  <p:slideViewPr>
    <p:cSldViewPr>
      <p:cViewPr varScale="1">
        <p:scale>
          <a:sx n="88" d="100"/>
          <a:sy n="88" d="100"/>
        </p:scale>
        <p:origin x="-211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5C7F-73A0-44CD-9881-795D0490F86D}" type="datetimeFigureOut">
              <a:rPr kumimoji="1" lang="ja-JP" altLang="en-US" smtClean="0"/>
              <a:t>2021/9/11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A5FE8-28A6-4462-ABB9-D767D44BCF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5426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5C7F-73A0-44CD-9881-795D0490F86D}" type="datetimeFigureOut">
              <a:rPr kumimoji="1" lang="ja-JP" altLang="en-US" smtClean="0"/>
              <a:t>2021/9/11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A5FE8-28A6-4462-ABB9-D767D44BCF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0684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5C7F-73A0-44CD-9881-795D0490F86D}" type="datetimeFigureOut">
              <a:rPr kumimoji="1" lang="ja-JP" altLang="en-US" smtClean="0"/>
              <a:t>2021/9/11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A5FE8-28A6-4462-ABB9-D767D44BCF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2467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5C7F-73A0-44CD-9881-795D0490F86D}" type="datetimeFigureOut">
              <a:rPr kumimoji="1" lang="ja-JP" altLang="en-US" smtClean="0"/>
              <a:t>2021/9/11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A5FE8-28A6-4462-ABB9-D767D44BCF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8375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5C7F-73A0-44CD-9881-795D0490F86D}" type="datetimeFigureOut">
              <a:rPr kumimoji="1" lang="ja-JP" altLang="en-US" smtClean="0"/>
              <a:t>2021/9/11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A5FE8-28A6-4462-ABB9-D767D44BCF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2256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5C7F-73A0-44CD-9881-795D0490F86D}" type="datetimeFigureOut">
              <a:rPr kumimoji="1" lang="ja-JP" altLang="en-US" smtClean="0"/>
              <a:t>2021/9/11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A5FE8-28A6-4462-ABB9-D767D44BCF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8218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5C7F-73A0-44CD-9881-795D0490F86D}" type="datetimeFigureOut">
              <a:rPr kumimoji="1" lang="ja-JP" altLang="en-US" smtClean="0"/>
              <a:t>2021/9/11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A5FE8-28A6-4462-ABB9-D767D44BCF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2570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5C7F-73A0-44CD-9881-795D0490F86D}" type="datetimeFigureOut">
              <a:rPr kumimoji="1" lang="ja-JP" altLang="en-US" smtClean="0"/>
              <a:t>2021/9/11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A5FE8-28A6-4462-ABB9-D767D44BCF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6655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5C7F-73A0-44CD-9881-795D0490F86D}" type="datetimeFigureOut">
              <a:rPr kumimoji="1" lang="ja-JP" altLang="en-US" smtClean="0"/>
              <a:t>2021/9/11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A5FE8-28A6-4462-ABB9-D767D44BCF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264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5C7F-73A0-44CD-9881-795D0490F86D}" type="datetimeFigureOut">
              <a:rPr kumimoji="1" lang="ja-JP" altLang="en-US" smtClean="0"/>
              <a:t>2021/9/11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A5FE8-28A6-4462-ABB9-D767D44BCF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0237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5C7F-73A0-44CD-9881-795D0490F86D}" type="datetimeFigureOut">
              <a:rPr kumimoji="1" lang="ja-JP" altLang="en-US" smtClean="0"/>
              <a:t>2021/9/11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A5FE8-28A6-4462-ABB9-D767D44BCF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398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1F5C7F-73A0-44CD-9881-795D0490F86D}" type="datetimeFigureOut">
              <a:rPr kumimoji="1" lang="ja-JP" altLang="en-US" smtClean="0"/>
              <a:t>2021/9/11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A5FE8-28A6-4462-ABB9-D767D44BCF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8340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xmlns="" id="{D884BCA7-C143-4F09-AD34-4257DDB6775C}"/>
              </a:ext>
            </a:extLst>
          </p:cNvPr>
          <p:cNvSpPr txBox="1"/>
          <p:nvPr/>
        </p:nvSpPr>
        <p:spPr>
          <a:xfrm>
            <a:off x="539552" y="404664"/>
            <a:ext cx="40324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12788" indent="-712788"/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Table 1. Hospital of origin and sampling year in </a:t>
            </a:r>
            <a:r>
              <a:rPr lang="en-US" altLang="ja-JP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PFGE</a:t>
            </a:r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 analysis of 20 samples.</a:t>
            </a:r>
            <a:endParaRPr lang="ja-JP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xmlns="" id="{6AA43331-D788-44AB-BF0A-332C77E1CA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5135750"/>
              </p:ext>
            </p:extLst>
          </p:nvPr>
        </p:nvGraphicFramePr>
        <p:xfrm>
          <a:off x="683568" y="1052736"/>
          <a:ext cx="3600400" cy="48965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9522">
                  <a:extLst>
                    <a:ext uri="{9D8B030D-6E8A-4147-A177-3AD203B41FA5}">
                      <a16:colId xmlns:a16="http://schemas.microsoft.com/office/drawing/2014/main" xmlns="" val="1585691741"/>
                    </a:ext>
                  </a:extLst>
                </a:gridCol>
                <a:gridCol w="2220878">
                  <a:extLst>
                    <a:ext uri="{9D8B030D-6E8A-4147-A177-3AD203B41FA5}">
                      <a16:colId xmlns:a16="http://schemas.microsoft.com/office/drawing/2014/main" xmlns="" val="3269506065"/>
                    </a:ext>
                  </a:extLst>
                </a:gridCol>
              </a:tblGrid>
              <a:tr h="2331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1" u="none" strike="noStrike" dirty="0">
                          <a:effectLst/>
                          <a:latin typeface="Arial Narrow" panose="020B0606020202030204" pitchFamily="34" charset="0"/>
                        </a:rPr>
                        <a:t>Sample number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  <a:latin typeface="Arial Narrow" panose="020B0606020202030204" pitchFamily="34" charset="0"/>
                        </a:rPr>
                        <a:t>Hospital </a:t>
                      </a:r>
                      <a:r>
                        <a:rPr lang="en-US" sz="14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Year </a:t>
                      </a:r>
                      <a:r>
                        <a:rPr lang="en-US" sz="1400" b="1" u="none" strike="noStrike" dirty="0">
                          <a:effectLst/>
                          <a:latin typeface="Arial Narrow" panose="020B0606020202030204" pitchFamily="34" charset="0"/>
                        </a:rPr>
                        <a:t>of sampling</a:t>
                      </a:r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96921993"/>
                  </a:ext>
                </a:extLst>
              </a:tr>
              <a:tr h="2331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E </a:t>
                      </a:r>
                      <a:r>
                        <a:rPr lang="en-US" sz="1400" b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(2019)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25726259"/>
                  </a:ext>
                </a:extLst>
              </a:tr>
              <a:tr h="2331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E </a:t>
                      </a:r>
                      <a:r>
                        <a:rPr lang="en-US" sz="1400" b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(2019)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58663932"/>
                  </a:ext>
                </a:extLst>
              </a:tr>
              <a:tr h="2331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G </a:t>
                      </a:r>
                      <a:r>
                        <a:rPr lang="en-US" sz="1400" b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(2019)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96528461"/>
                  </a:ext>
                </a:extLst>
              </a:tr>
              <a:tr h="2331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G </a:t>
                      </a:r>
                      <a:r>
                        <a:rPr lang="en-US" sz="1400" b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(2019)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03343962"/>
                  </a:ext>
                </a:extLst>
              </a:tr>
              <a:tr h="2331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G </a:t>
                      </a:r>
                      <a:r>
                        <a:rPr lang="en-US" sz="1400" b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(2019)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48221809"/>
                  </a:ext>
                </a:extLst>
              </a:tr>
              <a:tr h="2331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D </a:t>
                      </a:r>
                      <a:r>
                        <a:rPr lang="en-US" sz="1400" b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(2019</a:t>
                      </a:r>
                      <a:r>
                        <a:rPr lang="en-US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15714612"/>
                  </a:ext>
                </a:extLst>
              </a:tr>
              <a:tr h="2331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D </a:t>
                      </a:r>
                      <a:r>
                        <a:rPr lang="en-US" sz="1400" b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(2019</a:t>
                      </a:r>
                      <a:r>
                        <a:rPr lang="en-US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72006316"/>
                  </a:ext>
                </a:extLst>
              </a:tr>
              <a:tr h="2331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D </a:t>
                      </a:r>
                      <a:r>
                        <a:rPr lang="en-US" sz="1400" b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(2021</a:t>
                      </a:r>
                      <a:r>
                        <a:rPr lang="en-US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27893862"/>
                  </a:ext>
                </a:extLst>
              </a:tr>
              <a:tr h="2331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C </a:t>
                      </a:r>
                      <a:r>
                        <a:rPr lang="en-US" sz="1400" b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(2018</a:t>
                      </a:r>
                      <a:r>
                        <a:rPr lang="en-US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55841799"/>
                  </a:ext>
                </a:extLst>
              </a:tr>
              <a:tr h="2331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C </a:t>
                      </a:r>
                      <a:r>
                        <a:rPr lang="en-US" sz="1400" b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(2018</a:t>
                      </a:r>
                      <a:r>
                        <a:rPr lang="en-US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20245139"/>
                  </a:ext>
                </a:extLst>
              </a:tr>
              <a:tr h="2331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C </a:t>
                      </a:r>
                      <a:r>
                        <a:rPr lang="en-US" sz="1400" b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(2018</a:t>
                      </a:r>
                      <a:r>
                        <a:rPr lang="en-US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05287349"/>
                  </a:ext>
                </a:extLst>
              </a:tr>
              <a:tr h="2331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C </a:t>
                      </a:r>
                      <a:r>
                        <a:rPr lang="en-US" sz="1400" b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(2019</a:t>
                      </a:r>
                      <a:r>
                        <a:rPr lang="en-US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15932645"/>
                  </a:ext>
                </a:extLst>
              </a:tr>
              <a:tr h="2331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C </a:t>
                      </a:r>
                      <a:r>
                        <a:rPr lang="en-US" sz="1400" b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(2019</a:t>
                      </a:r>
                      <a:r>
                        <a:rPr lang="en-US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60467201"/>
                  </a:ext>
                </a:extLst>
              </a:tr>
              <a:tr h="2331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C </a:t>
                      </a:r>
                      <a:r>
                        <a:rPr lang="en-US" sz="1400" b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(2019</a:t>
                      </a:r>
                      <a:r>
                        <a:rPr lang="en-US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57259597"/>
                  </a:ext>
                </a:extLst>
              </a:tr>
              <a:tr h="2331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u="none" strike="noStrike" dirty="0">
                          <a:effectLst/>
                          <a:latin typeface="Arial Narrow" panose="020B0606020202030204" pitchFamily="34" charset="0"/>
                        </a:rPr>
                        <a:t>  </a:t>
                      </a:r>
                      <a:r>
                        <a:rPr lang="en-US" sz="1400" b="0" u="none" strike="noStrike" dirty="0" err="1">
                          <a:effectLst/>
                          <a:latin typeface="Arial Narrow" panose="020B0606020202030204" pitchFamily="34" charset="0"/>
                        </a:rPr>
                        <a:t>Hirosaki</a:t>
                      </a:r>
                      <a:r>
                        <a:rPr lang="en-US" sz="1400" b="0" u="none" strike="noStrike" dirty="0">
                          <a:effectLst/>
                          <a:latin typeface="Arial Narrow" panose="020B0606020202030204" pitchFamily="34" charset="0"/>
                        </a:rPr>
                        <a:t> Univ. Hosp. </a:t>
                      </a:r>
                      <a:r>
                        <a:rPr lang="en-US" sz="1400" b="0" u="none" strike="noStrike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400" b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(2019)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20397873"/>
                  </a:ext>
                </a:extLst>
              </a:tr>
              <a:tr h="2331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u="none" strike="noStrike" dirty="0">
                          <a:effectLst/>
                          <a:latin typeface="Arial Narrow" panose="020B0606020202030204" pitchFamily="34" charset="0"/>
                        </a:rPr>
                        <a:t>  </a:t>
                      </a:r>
                      <a:r>
                        <a:rPr lang="en-US" sz="1400" b="0" u="none" strike="noStrike" dirty="0" err="1">
                          <a:effectLst/>
                          <a:latin typeface="Arial Narrow" panose="020B0606020202030204" pitchFamily="34" charset="0"/>
                        </a:rPr>
                        <a:t>Hirosaki</a:t>
                      </a:r>
                      <a:r>
                        <a:rPr lang="en-US" sz="1400" b="0" u="none" strike="noStrike" dirty="0">
                          <a:effectLst/>
                          <a:latin typeface="Arial Narrow" panose="020B0606020202030204" pitchFamily="34" charset="0"/>
                        </a:rPr>
                        <a:t> Univ. Hosp. </a:t>
                      </a:r>
                      <a:r>
                        <a:rPr lang="en-US" sz="1400" b="0" u="none" strike="noStrike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400" b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(2019)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25377091"/>
                  </a:ext>
                </a:extLst>
              </a:tr>
              <a:tr h="2331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u="none" strike="noStrike" dirty="0">
                          <a:effectLst/>
                          <a:latin typeface="Arial Narrow" panose="020B0606020202030204" pitchFamily="34" charset="0"/>
                        </a:rPr>
                        <a:t>  </a:t>
                      </a:r>
                      <a:r>
                        <a:rPr lang="en-US" sz="1400" b="0" u="none" strike="noStrike" dirty="0" err="1">
                          <a:effectLst/>
                          <a:latin typeface="Arial Narrow" panose="020B0606020202030204" pitchFamily="34" charset="0"/>
                        </a:rPr>
                        <a:t>Hirosaki</a:t>
                      </a:r>
                      <a:r>
                        <a:rPr lang="en-US" sz="1400" b="0" u="none" strike="noStrike" dirty="0">
                          <a:effectLst/>
                          <a:latin typeface="Arial Narrow" panose="020B0606020202030204" pitchFamily="34" charset="0"/>
                        </a:rPr>
                        <a:t> Univ. </a:t>
                      </a:r>
                      <a:r>
                        <a:rPr lang="en-US" sz="1400" b="0" u="none" strike="noStrike" dirty="0" smtClean="0">
                          <a:effectLst/>
                          <a:latin typeface="Arial Narrow" panose="020B0606020202030204" pitchFamily="34" charset="0"/>
                        </a:rPr>
                        <a:t>Hosp.  </a:t>
                      </a:r>
                      <a:r>
                        <a:rPr lang="en-US" sz="1400" b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(2019)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34129980"/>
                  </a:ext>
                </a:extLst>
              </a:tr>
              <a:tr h="2331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B </a:t>
                      </a:r>
                      <a:r>
                        <a:rPr lang="en-US" sz="1400" b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(2019</a:t>
                      </a:r>
                      <a:r>
                        <a:rPr lang="en-US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5522571"/>
                  </a:ext>
                </a:extLst>
              </a:tr>
              <a:tr h="2331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B </a:t>
                      </a:r>
                      <a:r>
                        <a:rPr lang="en-US" sz="1400" b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(2019</a:t>
                      </a:r>
                      <a:r>
                        <a:rPr lang="en-US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67035242"/>
                  </a:ext>
                </a:extLst>
              </a:tr>
              <a:tr h="2331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B </a:t>
                      </a:r>
                      <a:r>
                        <a:rPr lang="en-US" sz="1400" b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(2020</a:t>
                      </a:r>
                      <a:r>
                        <a:rPr lang="en-US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885" marR="3885" marT="51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827476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3800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4431</TotalTime>
  <Words>156</Words>
  <Application>Microsoft Office PowerPoint</Application>
  <PresentationFormat>画面に合わせる (4:3)</PresentationFormat>
  <Paragraphs>43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萱場　広之</dc:creator>
  <cp:lastModifiedBy>owner</cp:lastModifiedBy>
  <cp:revision>152</cp:revision>
  <cp:lastPrinted>2021-08-16T04:46:11Z</cp:lastPrinted>
  <dcterms:created xsi:type="dcterms:W3CDTF">2021-03-22T02:06:05Z</dcterms:created>
  <dcterms:modified xsi:type="dcterms:W3CDTF">2021-09-11T01:55:10Z</dcterms:modified>
</cp:coreProperties>
</file>