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8353709-6206-4621-922B-B5D4BE9E19D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/>
          <p:cNvSpPr/>
          <p:nvPr/>
        </p:nvSpPr>
        <p:spPr>
          <a:xfrm>
            <a:off x="0" y="1085760"/>
            <a:ext cx="12191400" cy="529920"/>
          </a:xfrm>
          <a:prstGeom prst="rect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" name="Right Triangle 7"/>
          <p:cNvSpPr/>
          <p:nvPr/>
        </p:nvSpPr>
        <p:spPr>
          <a:xfrm rot="18900000">
            <a:off x="141480" y="753480"/>
            <a:ext cx="404640" cy="384480"/>
          </a:xfrm>
          <a:prstGeom prst="rtTriangle">
            <a:avLst/>
          </a:prstGeom>
          <a:solidFill>
            <a:srgbClr val="0065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4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" name="Right Triangle 8"/>
          <p:cNvSpPr/>
          <p:nvPr/>
        </p:nvSpPr>
        <p:spPr>
          <a:xfrm rot="18900000">
            <a:off x="139320" y="1281600"/>
            <a:ext cx="393480" cy="393480"/>
          </a:xfrm>
          <a:prstGeom prst="rtTriangle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4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3" name="Title 1"/>
          <p:cNvSpPr/>
          <p:nvPr/>
        </p:nvSpPr>
        <p:spPr>
          <a:xfrm>
            <a:off x="0" y="0"/>
            <a:ext cx="12191400" cy="1085040"/>
          </a:xfrm>
          <a:prstGeom prst="rect">
            <a:avLst/>
          </a:prstGeom>
          <a:gradFill rotWithShape="0">
            <a:gsLst>
              <a:gs pos="0">
                <a:srgbClr val="003b64"/>
              </a:gs>
              <a:gs pos="50000">
                <a:srgbClr val="00558f"/>
              </a:gs>
              <a:gs pos="100000">
                <a:srgbClr val="0065a9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16000" defTabSz="914400">
              <a:lnSpc>
                <a:spcPct val="90000"/>
              </a:lnSpc>
            </a:pPr>
            <a:endParaRPr b="1" lang="en-GB" sz="2800" spc="-1" strike="noStrike">
              <a:solidFill>
                <a:schemeClr val="lt1"/>
              </a:solidFill>
              <a:latin typeface="Calibri Light"/>
            </a:endParaRPr>
          </a:p>
        </p:txBody>
      </p:sp>
      <p:sp>
        <p:nvSpPr>
          <p:cNvPr id="4" name="Rectangle 10"/>
          <p:cNvSpPr/>
          <p:nvPr/>
        </p:nvSpPr>
        <p:spPr>
          <a:xfrm>
            <a:off x="0" y="5576760"/>
            <a:ext cx="7489800" cy="1285200"/>
          </a:xfrm>
          <a:prstGeom prst="rect">
            <a:avLst/>
          </a:prstGeom>
          <a:solidFill>
            <a:srgbClr val="0092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1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7490520" y="5576760"/>
            <a:ext cx="4701960" cy="420480"/>
          </a:xfrm>
          <a:prstGeom prst="rect">
            <a:avLst/>
          </a:prstGeom>
          <a:gradFill rotWithShape="0">
            <a:gsLst>
              <a:gs pos="0">
                <a:srgbClr val="64003b"/>
              </a:gs>
              <a:gs pos="50000">
                <a:srgbClr val="8f0055"/>
              </a:gs>
              <a:gs pos="100000">
                <a:srgbClr val="a90065"/>
              </a:gs>
            </a:gsLst>
            <a:lin ang="135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900" spc="-1" strike="noStrike">
              <a:solidFill>
                <a:schemeClr val="lt1"/>
              </a:solidFill>
              <a:latin typeface="Calibri"/>
            </a:endParaRPr>
          </a:p>
        </p:txBody>
      </p:sp>
      <p:grpSp>
        <p:nvGrpSpPr>
          <p:cNvPr id="6" name="Group 12"/>
          <p:cNvGrpSpPr/>
          <p:nvPr/>
        </p:nvGrpSpPr>
        <p:grpSpPr>
          <a:xfrm>
            <a:off x="7637400" y="6088320"/>
            <a:ext cx="4173840" cy="714240"/>
            <a:chOff x="7637400" y="6088320"/>
            <a:chExt cx="4173840" cy="714240"/>
          </a:xfrm>
        </p:grpSpPr>
        <p:pic>
          <p:nvPicPr>
            <p:cNvPr id="7" name="Picture 10" descr="LOGO_IPNA_Blue"/>
            <p:cNvPicPr/>
            <p:nvPr/>
          </p:nvPicPr>
          <p:blipFill>
            <a:blip r:embed="rId2"/>
            <a:stretch/>
          </p:blipFill>
          <p:spPr>
            <a:xfrm>
              <a:off x="7637400" y="6171840"/>
              <a:ext cx="581040" cy="58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" name="Rectangle 12"/>
            <p:cNvSpPr/>
            <p:nvPr/>
          </p:nvSpPr>
          <p:spPr>
            <a:xfrm>
              <a:off x="8198640" y="6088320"/>
              <a:ext cx="3612600" cy="714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numCol="1" spcCol="0" lIns="90000" rIns="90000" tIns="45000" bIns="45000" anchor="ctr">
              <a:spAutoFit/>
            </a:bodyPr>
            <a:p>
              <a:pPr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1" lang="en-GB" sz="1800" spc="-1" strike="noStrike">
                  <a:solidFill>
                    <a:srgbClr val="296dc0"/>
                  </a:solidFill>
                  <a:latin typeface="Arial"/>
                  <a:ea typeface="Calibri"/>
                </a:rPr>
                <a:t>Pediatric Nephrology</a:t>
              </a:r>
              <a:endParaRPr b="0" lang="es-ES" sz="1800" spc="-1" strike="noStrike">
                <a:solidFill>
                  <a:srgbClr val="000000"/>
                </a:solidFill>
                <a:latin typeface="Arial"/>
              </a:endParaRPr>
            </a:p>
            <a:p>
              <a:pPr defTabSz="914400">
                <a:lnSpc>
                  <a:spcPct val="100000"/>
                </a:lnSpc>
                <a:tabLst>
                  <a:tab algn="l" pos="0"/>
                </a:tabLst>
              </a:pPr>
              <a:r>
                <a:rPr b="0" lang="en-GB" sz="1100" spc="-1" strike="noStrike">
                  <a:solidFill>
                    <a:schemeClr val="dk1"/>
                  </a:solidFill>
                  <a:latin typeface="Arial"/>
                  <a:ea typeface="Calibri"/>
                </a:rPr>
                <a:t>Journal of the </a:t>
              </a:r>
              <a:br>
                <a:rPr sz="1100"/>
              </a:br>
              <a:r>
                <a:rPr b="0" lang="en-GB" sz="1200" spc="-1" strike="noStrike">
                  <a:solidFill>
                    <a:schemeClr val="dk1"/>
                  </a:solidFill>
                  <a:latin typeface="Arial"/>
                  <a:ea typeface="Calibri"/>
                </a:rPr>
                <a:t>International Pediatric Nephrology Association</a:t>
              </a:r>
              <a:endParaRPr b="0" lang="es-ES" sz="12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9" name="Right Triangle 15"/>
          <p:cNvSpPr/>
          <p:nvPr/>
        </p:nvSpPr>
        <p:spPr>
          <a:xfrm rot="18900000">
            <a:off x="137520" y="5245200"/>
            <a:ext cx="398160" cy="39816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GB" sz="1800" spc="-1" strike="noStrike">
              <a:solidFill>
                <a:schemeClr val="lt1"/>
              </a:solidFill>
              <a:latin typeface="Calibri"/>
            </a:endParaRPr>
          </a:p>
        </p:txBody>
      </p:sp>
      <p:grpSp>
        <p:nvGrpSpPr>
          <p:cNvPr id="10" name="Group 16"/>
          <p:cNvGrpSpPr/>
          <p:nvPr/>
        </p:nvGrpSpPr>
        <p:grpSpPr>
          <a:xfrm>
            <a:off x="9694440" y="176760"/>
            <a:ext cx="2348280" cy="740880"/>
            <a:chOff x="9694440" y="176760"/>
            <a:chExt cx="2348280" cy="740880"/>
          </a:xfrm>
        </p:grpSpPr>
        <p:sp>
          <p:nvSpPr>
            <p:cNvPr id="11" name="TextBox 17"/>
            <p:cNvSpPr/>
            <p:nvPr/>
          </p:nvSpPr>
          <p:spPr>
            <a:xfrm>
              <a:off x="10446120" y="176760"/>
              <a:ext cx="159228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lang="en-GB" sz="2800" spc="-1" strike="noStrike">
                  <a:solidFill>
                    <a:schemeClr val="lt1"/>
                  </a:solidFill>
                  <a:latin typeface="Calibri"/>
                </a:rPr>
                <a:t>Graphical</a:t>
              </a:r>
              <a:endParaRPr b="0" lang="es-ES" sz="2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2" name="TextBox 18"/>
            <p:cNvSpPr/>
            <p:nvPr/>
          </p:nvSpPr>
          <p:spPr>
            <a:xfrm>
              <a:off x="10602000" y="401040"/>
              <a:ext cx="1440720" cy="51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spAutoFit/>
            </a:bodyPr>
            <a:p>
              <a:pPr defTabSz="914400">
                <a:lnSpc>
                  <a:spcPct val="100000"/>
                </a:lnSpc>
              </a:pPr>
              <a:r>
                <a:rPr b="0" lang="en-GB" sz="2800" spc="-1" strike="noStrike">
                  <a:solidFill>
                    <a:schemeClr val="lt1"/>
                  </a:solidFill>
                  <a:latin typeface="Calibri"/>
                </a:rPr>
                <a:t>Abstract</a:t>
              </a:r>
              <a:endParaRPr b="0" lang="es-ES" sz="2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" name="Group 19"/>
            <p:cNvGrpSpPr/>
            <p:nvPr/>
          </p:nvGrpSpPr>
          <p:grpSpPr>
            <a:xfrm>
              <a:off x="9756000" y="195480"/>
              <a:ext cx="653040" cy="672480"/>
              <a:chOff x="9756000" y="195480"/>
              <a:chExt cx="653040" cy="672480"/>
            </a:xfrm>
          </p:grpSpPr>
          <p:sp>
            <p:nvSpPr>
              <p:cNvPr id="14" name="Curved Up Arrow 21"/>
              <p:cNvSpPr/>
              <p:nvPr/>
            </p:nvSpPr>
            <p:spPr>
              <a:xfrm rot="6679800">
                <a:off x="9688680" y="389520"/>
                <a:ext cx="596520" cy="263160"/>
              </a:xfrm>
              <a:prstGeom prst="curvedUpArrow">
                <a:avLst>
                  <a:gd name="adj1" fmla="val 25000"/>
                  <a:gd name="adj2" fmla="val 50000"/>
                  <a:gd name="adj3" fmla="val 25000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dk1"/>
                  </a:solidFill>
                  <a:latin typeface="Calibri"/>
                </a:endParaRPr>
              </a:p>
            </p:txBody>
          </p:sp>
          <p:sp>
            <p:nvSpPr>
              <p:cNvPr id="15" name="Trapezoid 22"/>
              <p:cNvSpPr/>
              <p:nvPr/>
            </p:nvSpPr>
            <p:spPr>
              <a:xfrm rot="210600">
                <a:off x="10032480" y="568080"/>
                <a:ext cx="167400" cy="294840"/>
              </a:xfrm>
              <a:prstGeom prst="trapezoid">
                <a:avLst>
                  <a:gd name="adj" fmla="val 25000"/>
                </a:avLst>
              </a:prstGeom>
              <a:solidFill>
                <a:srgbClr val="aa0065"/>
              </a:solidFill>
              <a:ln w="28575">
                <a:solidFill>
                  <a:srgbClr val="00437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16" name="Trapezoid 23"/>
              <p:cNvSpPr/>
              <p:nvPr/>
            </p:nvSpPr>
            <p:spPr>
              <a:xfrm rot="19552200">
                <a:off x="10101240" y="558720"/>
                <a:ext cx="188280" cy="262080"/>
              </a:xfrm>
              <a:prstGeom prst="trapezoid">
                <a:avLst>
                  <a:gd name="adj" fmla="val 26969"/>
                </a:avLst>
              </a:prstGeom>
              <a:solidFill>
                <a:srgbClr val="00b050"/>
              </a:solidFill>
              <a:ln w="28575">
                <a:solidFill>
                  <a:srgbClr val="00427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17" name="Trapezoid 24"/>
              <p:cNvSpPr/>
              <p:nvPr/>
            </p:nvSpPr>
            <p:spPr>
              <a:xfrm rot="17266800">
                <a:off x="10155240" y="482040"/>
                <a:ext cx="188280" cy="262080"/>
              </a:xfrm>
              <a:prstGeom prst="trapezoid">
                <a:avLst>
                  <a:gd name="adj" fmla="val 25000"/>
                </a:avLst>
              </a:prstGeom>
              <a:solidFill>
                <a:schemeClr val="accent2"/>
              </a:solidFill>
              <a:ln w="28575">
                <a:solidFill>
                  <a:srgbClr val="00447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18" name="Trapezoid 25"/>
              <p:cNvSpPr/>
              <p:nvPr/>
            </p:nvSpPr>
            <p:spPr>
              <a:xfrm rot="15527400">
                <a:off x="10167840" y="376200"/>
                <a:ext cx="188280" cy="262080"/>
              </a:xfrm>
              <a:prstGeom prst="trapezoid">
                <a:avLst>
                  <a:gd name="adj" fmla="val 25000"/>
                </a:avLst>
              </a:prstGeom>
              <a:solidFill>
                <a:srgbClr val="0092f7"/>
              </a:solidFill>
              <a:ln w="25400">
                <a:solidFill>
                  <a:srgbClr val="00437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19" name="Trapezoid 26"/>
              <p:cNvSpPr/>
              <p:nvPr/>
            </p:nvSpPr>
            <p:spPr>
              <a:xfrm rot="13276800">
                <a:off x="10132920" y="294120"/>
                <a:ext cx="172440" cy="263520"/>
              </a:xfrm>
              <a:prstGeom prst="trapezoid">
                <a:avLst>
                  <a:gd name="adj" fmla="val 33206"/>
                </a:avLst>
              </a:prstGeom>
              <a:solidFill>
                <a:srgbClr val="9966ff"/>
              </a:solidFill>
              <a:ln w="28575">
                <a:solidFill>
                  <a:srgbClr val="00447a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lt1"/>
                  </a:solidFill>
                  <a:latin typeface="Calibri"/>
                </a:endParaRPr>
              </a:p>
            </p:txBody>
          </p:sp>
          <p:sp>
            <p:nvSpPr>
              <p:cNvPr id="20" name="Oval 27"/>
              <p:cNvSpPr/>
              <p:nvPr/>
            </p:nvSpPr>
            <p:spPr>
              <a:xfrm rot="1066800">
                <a:off x="10030680" y="465840"/>
                <a:ext cx="173880" cy="19008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8575">
                <a:solidFill>
                  <a:srgbClr val="00457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  <p:txBody>
              <a:bodyPr lIns="90000" rIns="90000" tIns="45000" bIns="45000" anchor="ctr">
                <a:noAutofit/>
              </a:bodyPr>
              <a:p>
                <a:pPr algn="ctr" defTabSz="914400">
                  <a:lnSpc>
                    <a:spcPct val="100000"/>
                  </a:lnSpc>
                </a:pPr>
                <a:endParaRPr b="0" lang="en-GB" sz="1800" spc="-1" strike="noStrike">
                  <a:solidFill>
                    <a:schemeClr val="lt1"/>
                  </a:solidFill>
                  <a:latin typeface="Calibri"/>
                </a:endParaRPr>
              </a:p>
            </p:txBody>
          </p:sp>
        </p:grpSp>
        <p:sp>
          <p:nvSpPr>
            <p:cNvPr id="21" name="Double Brace 20"/>
            <p:cNvSpPr/>
            <p:nvPr/>
          </p:nvSpPr>
          <p:spPr>
            <a:xfrm>
              <a:off x="9694440" y="298080"/>
              <a:ext cx="816120" cy="532080"/>
            </a:xfrm>
            <a:prstGeom prst="bracePair">
              <a:avLst>
                <a:gd name="adj" fmla="val 11432"/>
              </a:avLst>
            </a:prstGeom>
            <a:noFill/>
            <a:ln w="22225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GB" sz="1800" spc="-1" strike="noStrike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s-ES" sz="44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32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4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20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&lt;pie de página&gt;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8698A87-AA73-4ADC-B8EE-4CF9DB096BEE}" type="slidenum">
              <a:rPr b="0" lang="en-GB" sz="12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&lt;número&gt;</a:t>
            </a:fld>
            <a:endParaRPr b="0" lang="es-E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s-E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s-ES" sz="1400" spc="-1" strike="noStrike">
                <a:solidFill>
                  <a:srgbClr val="000000"/>
                </a:solidFill>
                <a:latin typeface="Times New Roman"/>
              </a:rPr>
              <a:t>&lt;fecha/hora&gt;</a:t>
            </a:r>
            <a:endParaRPr b="0" lang="es-E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/>
          <p:cNvSpPr/>
          <p:nvPr/>
        </p:nvSpPr>
        <p:spPr>
          <a:xfrm>
            <a:off x="0" y="0"/>
            <a:ext cx="12191400" cy="108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marL="216000" defTabSz="914400">
              <a:lnSpc>
                <a:spcPct val="90000"/>
              </a:lnSpc>
            </a:pPr>
            <a:r>
              <a:rPr b="1" lang="en-US" sz="2800" spc="-1" strike="noStrike">
                <a:solidFill>
                  <a:schemeClr val="lt1"/>
                </a:solidFill>
                <a:latin typeface="Calibri Light"/>
              </a:rPr>
              <a:t>Renal water handling at early stages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  <a:p>
            <a:pPr marL="216000" defTabSz="914400">
              <a:lnSpc>
                <a:spcPct val="90000"/>
              </a:lnSpc>
            </a:pPr>
            <a:r>
              <a:rPr b="1" lang="en-US" sz="2800" spc="-1" strike="noStrike">
                <a:solidFill>
                  <a:schemeClr val="lt1"/>
                </a:solidFill>
                <a:latin typeface="Calibri Light"/>
              </a:rPr>
              <a:t>of autosomal dominant polycystic kidney disease</a:t>
            </a:r>
            <a:r>
              <a:rPr b="1" lang="es-ES_tradnl" sz="2800" spc="-1" strike="noStrike">
                <a:solidFill>
                  <a:schemeClr val="lt1"/>
                </a:solidFill>
                <a:latin typeface="Calibri Light"/>
              </a:rPr>
              <a:t> </a:t>
            </a:r>
            <a:endParaRPr b="0" lang="es-E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TextBox 24"/>
          <p:cNvSpPr/>
          <p:nvPr/>
        </p:nvSpPr>
        <p:spPr>
          <a:xfrm>
            <a:off x="180360" y="1189800"/>
            <a:ext cx="120110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GB" sz="1800" spc="-1" strike="noStrike">
                <a:solidFill>
                  <a:schemeClr val="lt1"/>
                </a:solidFill>
                <a:latin typeface="Calibri"/>
              </a:rPr>
              <a:t>HYPOTHESIS</a:t>
            </a:r>
            <a:r>
              <a:rPr b="0" lang="en-GB" sz="1800" spc="-1" strike="noStrike">
                <a:solidFill>
                  <a:schemeClr val="lt1"/>
                </a:solidFill>
                <a:latin typeface="Calibri"/>
              </a:rPr>
              <a:t>:</a:t>
            </a:r>
            <a:r>
              <a:rPr b="0" lang="en-GB" sz="1600" spc="-1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0" lang="es-ES" sz="1600" spc="-1" strike="noStrike">
                <a:solidFill>
                  <a:schemeClr val="lt1"/>
                </a:solidFill>
                <a:latin typeface="Calibri"/>
              </a:rPr>
              <a:t>Impaired renal water </a:t>
            </a:r>
            <a:r>
              <a:rPr b="0" lang="en-US" sz="1600" spc="-1" strike="noStrike">
                <a:solidFill>
                  <a:schemeClr val="lt1"/>
                </a:solidFill>
                <a:latin typeface="Calibri"/>
              </a:rPr>
              <a:t>handling is not as common in children and adolescents with ADPKD</a:t>
            </a:r>
            <a:r>
              <a:rPr b="0" lang="es-ES_tradnl" sz="1600" spc="-1" strike="noStrike">
                <a:solidFill>
                  <a:schemeClr val="lt1"/>
                </a:solidFill>
                <a:latin typeface="Calibri"/>
              </a:rPr>
              <a:t> </a:t>
            </a:r>
            <a:endParaRPr b="0" lang="es-E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TextBox 26"/>
          <p:cNvSpPr/>
          <p:nvPr/>
        </p:nvSpPr>
        <p:spPr>
          <a:xfrm>
            <a:off x="7679880" y="5587560"/>
            <a:ext cx="41072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GB" sz="2000" spc="-1" strike="noStrike">
                <a:solidFill>
                  <a:schemeClr val="lt1"/>
                </a:solidFill>
                <a:latin typeface="Calibri Light"/>
              </a:rPr>
              <a:t>Garcia-Nieto et al. 2026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TextBox 27"/>
          <p:cNvSpPr/>
          <p:nvPr/>
        </p:nvSpPr>
        <p:spPr>
          <a:xfrm>
            <a:off x="173520" y="5719320"/>
            <a:ext cx="714096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spcAft>
                <a:spcPts val="601"/>
              </a:spcAft>
            </a:pPr>
            <a:r>
              <a:rPr b="1" lang="en-GB" sz="1800" spc="-1" strike="noStrike">
                <a:solidFill>
                  <a:schemeClr val="lt1"/>
                </a:solidFill>
                <a:latin typeface="Calibri"/>
              </a:rPr>
              <a:t>CONCLUSION</a:t>
            </a:r>
            <a:r>
              <a:rPr b="0" lang="en-GB" sz="1800" spc="-1" strike="noStrike">
                <a:solidFill>
                  <a:schemeClr val="lt1"/>
                </a:solidFill>
                <a:latin typeface="Calibri"/>
              </a:rPr>
              <a:t>: </a:t>
            </a:r>
            <a:r>
              <a:rPr b="0" lang="en-US" sz="2000" spc="-1" strike="noStrike">
                <a:solidFill>
                  <a:schemeClr val="lt1"/>
                </a:solidFill>
                <a:latin typeface="Calibri"/>
              </a:rPr>
              <a:t>The alterations in maximum urinary osmolality  were scarce and kidney growth at early stages of ADPKD does not seem to be directly influenced by vasopressin. </a:t>
            </a:r>
            <a:r>
              <a:rPr b="0" lang="en-GB" sz="2000" spc="-1" strike="noStrike">
                <a:solidFill>
                  <a:schemeClr val="lt1"/>
                </a:solidFill>
                <a:latin typeface="Calibri"/>
              </a:rPr>
              <a:t> 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Rectangle 19"/>
          <p:cNvSpPr/>
          <p:nvPr/>
        </p:nvSpPr>
        <p:spPr>
          <a:xfrm>
            <a:off x="219960" y="1933920"/>
            <a:ext cx="1727640" cy="613440"/>
          </a:xfrm>
          <a:prstGeom prst="rect">
            <a:avLst/>
          </a:prstGeom>
          <a:solidFill>
            <a:srgbClr val="296dc0"/>
          </a:solidFill>
          <a:ln w="412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en-GB" sz="1800" spc="-1" strike="noStrike">
                <a:solidFill>
                  <a:schemeClr val="lt1"/>
                </a:solidFill>
                <a:latin typeface="Calibri"/>
              </a:rPr>
              <a:t>31 patients with ADPKD</a:t>
            </a:r>
            <a:endParaRPr b="0" lang="es-ES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Rectangle 3"/>
          <p:cNvSpPr/>
          <p:nvPr/>
        </p:nvSpPr>
        <p:spPr>
          <a:xfrm>
            <a:off x="213120" y="2936160"/>
            <a:ext cx="1709280" cy="685440"/>
          </a:xfrm>
          <a:prstGeom prst="rect">
            <a:avLst/>
          </a:prstGeom>
          <a:solidFill>
            <a:srgbClr val="00385e"/>
          </a:solidFill>
          <a:ln w="41275">
            <a:solidFill>
              <a:srgbClr val="00385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n-US" sz="1400" spc="-1" strike="noStrike">
                <a:solidFill>
                  <a:schemeClr val="lt1"/>
                </a:solidFill>
                <a:latin typeface="Calibri"/>
              </a:rPr>
              <a:t>First evaluation (P1):</a:t>
            </a:r>
            <a:endParaRPr b="0" lang="es-ES" sz="1400" spc="-1" strike="noStrike">
              <a:solidFill>
                <a:srgbClr val="ffffff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en-US" sz="1400" spc="-1" strike="noStrike">
                <a:solidFill>
                  <a:schemeClr val="lt1"/>
                </a:solidFill>
                <a:latin typeface="Calibri"/>
              </a:rPr>
              <a:t>8.9 ± 4.8 years</a:t>
            </a:r>
            <a:r>
              <a:rPr b="1" lang="es-ES_tradnl" sz="1400" spc="-1" strike="noStrike">
                <a:solidFill>
                  <a:schemeClr val="lt1"/>
                </a:solidFill>
                <a:latin typeface="Calibri"/>
              </a:rPr>
              <a:t> </a:t>
            </a:r>
            <a:endParaRPr b="0" lang="es-ES" sz="1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Rectangle 6"/>
          <p:cNvSpPr/>
          <p:nvPr/>
        </p:nvSpPr>
        <p:spPr>
          <a:xfrm>
            <a:off x="229320" y="4008600"/>
            <a:ext cx="1702440" cy="708120"/>
          </a:xfrm>
          <a:prstGeom prst="rect">
            <a:avLst/>
          </a:prstGeom>
          <a:solidFill>
            <a:srgbClr val="65aa00"/>
          </a:solidFill>
          <a:ln w="41275">
            <a:solidFill>
              <a:srgbClr val="65aa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1" lang="en-US" sz="1400" spc="-1" strike="noStrike">
                <a:solidFill>
                  <a:schemeClr val="lt1"/>
                </a:solidFill>
                <a:latin typeface="Calibri"/>
              </a:rPr>
              <a:t>Last evaluation (P2):</a:t>
            </a:r>
            <a:endParaRPr b="0" lang="es-ES" sz="1400" spc="-1" strike="noStrike">
              <a:solidFill>
                <a:srgbClr val="ffffff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b="1" lang="en-US" sz="1400" spc="-1" strike="noStrike">
                <a:solidFill>
                  <a:schemeClr val="lt1"/>
                </a:solidFill>
                <a:latin typeface="Calibri"/>
              </a:rPr>
              <a:t>16.5 ± 2.7 years</a:t>
            </a:r>
            <a:r>
              <a:rPr b="1" lang="es-ES_tradnl" sz="1400" spc="-1" strike="noStrike">
                <a:solidFill>
                  <a:schemeClr val="lt1"/>
                </a:solidFill>
                <a:latin typeface="Calibri"/>
              </a:rPr>
              <a:t> </a:t>
            </a:r>
            <a:endParaRPr b="0" lang="es-ES" sz="1400" spc="-1" strike="noStrike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34" name="Straight Arrow Connector 42"/>
          <p:cNvCxnSpPr/>
          <p:nvPr/>
        </p:nvCxnSpPr>
        <p:spPr>
          <a:xfrm flipV="1">
            <a:off x="2103120" y="2244960"/>
            <a:ext cx="717840" cy="5400"/>
          </a:xfrm>
          <a:prstGeom prst="straightConnector1">
            <a:avLst/>
          </a:prstGeom>
          <a:ln w="31750">
            <a:solidFill>
              <a:srgbClr val="0066b5"/>
            </a:solidFill>
            <a:round/>
            <a:tailEnd len="med" type="arrow" w="lg"/>
          </a:ln>
        </p:spPr>
      </p:cxnSp>
      <p:sp>
        <p:nvSpPr>
          <p:cNvPr id="35" name="TextBox 20"/>
          <p:cNvSpPr/>
          <p:nvPr/>
        </p:nvSpPr>
        <p:spPr>
          <a:xfrm>
            <a:off x="2910240" y="1900080"/>
            <a:ext cx="399024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2000" spc="-1" strike="noStrike">
                <a:solidFill>
                  <a:srgbClr val="0066b5"/>
                </a:solidFill>
                <a:latin typeface="Calibri"/>
              </a:rPr>
              <a:t>Differences were observed in kidney size between both periods</a:t>
            </a:r>
            <a:r>
              <a:rPr b="1" lang="es-ES_tradnl" sz="2000" spc="-1" strike="noStrike">
                <a:solidFill>
                  <a:srgbClr val="0066b5"/>
                </a:solidFill>
                <a:latin typeface="Calibri"/>
              </a:rPr>
              <a:t> 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6" name="Straight Arrow Connector 9"/>
          <p:cNvCxnSpPr/>
          <p:nvPr/>
        </p:nvCxnSpPr>
        <p:spPr>
          <a:xfrm>
            <a:off x="2083320" y="4350240"/>
            <a:ext cx="716760" cy="720"/>
          </a:xfrm>
          <a:prstGeom prst="straightConnector1">
            <a:avLst/>
          </a:prstGeom>
          <a:ln w="31750">
            <a:solidFill>
              <a:srgbClr val="65aa00"/>
            </a:solidFill>
            <a:round/>
            <a:tailEnd len="med" type="arrow" w="lg"/>
          </a:ln>
        </p:spPr>
      </p:cxnSp>
      <p:sp>
        <p:nvSpPr>
          <p:cNvPr id="37" name="TextBox 30"/>
          <p:cNvSpPr/>
          <p:nvPr/>
        </p:nvSpPr>
        <p:spPr>
          <a:xfrm>
            <a:off x="2846160" y="4065840"/>
            <a:ext cx="402084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2000" spc="-1" strike="noStrike">
                <a:solidFill>
                  <a:srgbClr val="65aa00"/>
                </a:solidFill>
                <a:latin typeface="Calibri"/>
              </a:rPr>
              <a:t>In both periods, mean V/GFR values were slightly below normal values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TextBox 59"/>
          <p:cNvSpPr/>
          <p:nvPr/>
        </p:nvSpPr>
        <p:spPr>
          <a:xfrm>
            <a:off x="667800" y="4989960"/>
            <a:ext cx="109130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en-US" sz="2000" spc="-1" strike="noStrike">
                <a:solidFill>
                  <a:srgbClr val="aa0065"/>
                </a:solidFill>
                <a:latin typeface="Calibri"/>
              </a:rPr>
              <a:t>UOsm was determined after desmopressin stimulation and urinary volume corrected by 100 ml GFR</a:t>
            </a:r>
            <a:r>
              <a:rPr b="0" lang="es-ES_tradnl" sz="2000" spc="-1" strike="noStrike">
                <a:solidFill>
                  <a:srgbClr val="aa0065"/>
                </a:solidFill>
                <a:latin typeface="Calibri"/>
              </a:rPr>
              <a:t> 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TextBox 20"/>
          <p:cNvSpPr/>
          <p:nvPr/>
        </p:nvSpPr>
        <p:spPr>
          <a:xfrm>
            <a:off x="2913120" y="2795760"/>
            <a:ext cx="39902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en-US" sz="2000" spc="-1" strike="noStrike">
                <a:solidFill>
                  <a:srgbClr val="00437a"/>
                </a:solidFill>
                <a:latin typeface="Calibri"/>
                <a:ea typeface="Microsoft YaHei"/>
              </a:rPr>
              <a:t>No differences were observed in UOsm, eGFR by EKFC, V/GFR and albuminuria b</a:t>
            </a:r>
            <a:r>
              <a:rPr b="1" lang="en-US" sz="2000" spc="-1" strike="noStrike">
                <a:solidFill>
                  <a:srgbClr val="00437a"/>
                </a:solidFill>
                <a:latin typeface="Calibri"/>
              </a:rPr>
              <a:t>etween P1 and P2</a:t>
            </a:r>
            <a:endParaRPr b="0" lang="es-ES" sz="2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0" name="Straight Arrow Connector 42"/>
          <p:cNvCxnSpPr/>
          <p:nvPr/>
        </p:nvCxnSpPr>
        <p:spPr>
          <a:xfrm flipV="1">
            <a:off x="2112480" y="3283200"/>
            <a:ext cx="717840" cy="5400"/>
          </a:xfrm>
          <a:prstGeom prst="straightConnector1">
            <a:avLst/>
          </a:prstGeom>
          <a:ln w="31750">
            <a:solidFill>
              <a:srgbClr val="00437a"/>
            </a:solidFill>
            <a:round/>
            <a:tailEnd len="med" type="arrow" w="lg"/>
          </a:ln>
        </p:spPr>
      </p:cxnSp>
      <p:graphicFrame>
        <p:nvGraphicFramePr>
          <p:cNvPr id="41" name="Tabla 1"/>
          <p:cNvGraphicFramePr/>
          <p:nvPr/>
        </p:nvGraphicFramePr>
        <p:xfrm>
          <a:off x="7172280" y="1981440"/>
          <a:ext cx="4614840" cy="3038400"/>
        </p:xfrm>
        <a:graphic>
          <a:graphicData uri="http://schemas.openxmlformats.org/drawingml/2006/table">
            <a:tbl>
              <a:tblPr/>
              <a:tblGrid>
                <a:gridCol w="1483920"/>
                <a:gridCol w="1575720"/>
                <a:gridCol w="1555560"/>
              </a:tblGrid>
              <a:tr h="0">
                <a:tc>
                  <a:txBody>
                    <a:bodyPr lIns="68400" rIns="68400" anchor="t">
                      <a:noAutofit/>
                    </a:bodyPr>
                    <a:p>
                      <a:pPr algn="just" defTabSz="914400">
                        <a:lnSpc>
                          <a:spcPct val="200000"/>
                        </a:lnSpc>
                      </a:pP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 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200000"/>
                        </a:lnSpc>
                      </a:pPr>
                      <a:r>
                        <a:rPr b="1" lang="es-ES_tradnl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P1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200000"/>
                        </a:lnSpc>
                      </a:pPr>
                      <a:r>
                        <a:rPr b="1" lang="es-ES_tradnl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P2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47916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s-ES_tradnl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Maximum UOsm (mOsm/Kg)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72680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908.7 ± 199.3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(reduced in 28.6%)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8acef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964.8 ± 137.8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(reduced in 21.7%)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8acef"/>
                    </a:solidFill>
                  </a:tcPr>
                </a:tc>
              </a:tr>
              <a:tr h="47484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V/GFR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(ml/100 ml GFR)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65aa00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0.48 ± 0.23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(increased in 3.2%)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0.47 ± 0.17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(not increased)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64116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Longitudinal diameter kidney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(z-value)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66b5"/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0.9 ± 1.9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 lIns="68400" rIns="68400" anchor="ctr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2.5 ± 2.8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3668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eGFR EFKC Cr (ml/min/1,73 m</a:t>
                      </a:r>
                      <a:r>
                        <a:rPr b="1" lang="en-US" sz="1200" spc="-1" strike="noStrike" baseline="30000">
                          <a:solidFill>
                            <a:schemeClr val="lt1"/>
                          </a:solidFill>
                          <a:latin typeface="Calibri"/>
                        </a:rPr>
                        <a:t>2</a:t>
                      </a:r>
                      <a:r>
                        <a:rPr b="1" lang="en-US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)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427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106.1 ± 9.4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n-US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102.2 ± 12.7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51080">
                <a:tc>
                  <a:txBody>
                    <a:bodyPr lIns="68400" rIns="68400"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es-ES_tradnl" sz="12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Albumin/creatinine (mg/g)</a:t>
                      </a:r>
                      <a:endParaRPr b="0" lang="es-ES" sz="12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32.7 ± 67.3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 defTabSz="914400">
                        <a:lnSpc>
                          <a:spcPct val="115000"/>
                        </a:lnSpc>
                      </a:pPr>
                      <a:r>
                        <a:rPr b="0" lang="es-ES_tradnl" sz="12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15.9 ± 3.3 </a:t>
                      </a:r>
                      <a:endParaRPr b="0" lang="es-ES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3062</TotalTime>
  <Application>LibreOffice/24.2.0.3$Windows_X86_64 LibreOffice_project/da48488a73ddd66ea24cf16bbc4f7b9c08e9bea1</Application>
  <AppVersion>15.0000</AppVersion>
  <Words>212</Words>
  <Paragraphs>39</Paragraphs>
  <Company>University College London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2019-06-13T12:30:18Z</dcterms:created>
  <dc:creator>Joseph Laycock</dc:creator>
  <dc:description/>
  <dc:language>es-ES</dc:language>
  <cp:lastModifiedBy/>
  <dcterms:modified xsi:type="dcterms:W3CDTF">2026-03-31T19:13:42Z</dcterms:modified>
  <cp:revision>74</cp:revision>
  <dc:subject/>
  <dc:title>DRAFT IDEAS  initially using a combination of    monochromatic and triadic colours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Panorámica</vt:lpwstr>
  </property>
  <property fmtid="{D5CDD505-2E9C-101B-9397-08002B2CF9AE}" pid="3" name="Slides">
    <vt:i4>1</vt:i4>
  </property>
</Properties>
</file>