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69"/>
    <a:srgbClr val="0092F7"/>
    <a:srgbClr val="65AA00"/>
    <a:srgbClr val="AA0065"/>
    <a:srgbClr val="960059"/>
    <a:srgbClr val="860050"/>
    <a:srgbClr val="DA0082"/>
    <a:srgbClr val="920057"/>
    <a:srgbClr val="8A0052"/>
    <a:srgbClr val="0042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339" autoAdjust="0"/>
    <p:restoredTop sz="94660"/>
  </p:normalViewPr>
  <p:slideViewPr>
    <p:cSldViewPr snapToGrid="0">
      <p:cViewPr varScale="1">
        <p:scale>
          <a:sx n="48" d="100"/>
          <a:sy n="48" d="100"/>
        </p:scale>
        <p:origin x="826" y="3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riginal Article">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8230" y="-4790379"/>
            <a:ext cx="1614236" cy="12203777"/>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89445" y="5672093"/>
            <a:ext cx="4708523" cy="421061"/>
          </a:xfrm>
          <a:prstGeom prst="rect">
            <a:avLst/>
          </a:prstGeom>
          <a:gradFill flip="none" rotWithShape="1">
            <a:gsLst>
              <a:gs pos="0">
                <a:srgbClr val="AA0065">
                  <a:shade val="30000"/>
                  <a:satMod val="115000"/>
                </a:srgbClr>
              </a:gs>
              <a:gs pos="50000">
                <a:srgbClr val="AA0065">
                  <a:shade val="67500"/>
                  <a:satMod val="115000"/>
                </a:srgbClr>
              </a:gs>
              <a:gs pos="100000">
                <a:srgbClr val="AA0065">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65756" y="-25248"/>
            <a:ext cx="1935480" cy="1116814"/>
          </a:xfrm>
          <a:prstGeom prst="rect">
            <a:avLst/>
          </a:pr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507067" y="138710"/>
            <a:ext cx="1613769" cy="780217"/>
            <a:chOff x="10446107" y="176810"/>
            <a:chExt cx="1613769"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Article</a:t>
              </a:r>
            </a:p>
          </p:txBody>
        </p:sp>
        <p:sp>
          <p:nvSpPr>
            <p:cNvPr id="18" name="TextBox 17"/>
            <p:cNvSpPr txBox="1"/>
            <p:nvPr/>
          </p:nvSpPr>
          <p:spPr>
            <a:xfrm>
              <a:off x="10446107" y="176810"/>
              <a:ext cx="1593052" cy="523220"/>
            </a:xfrm>
            <a:prstGeom prst="rect">
              <a:avLst/>
            </a:prstGeom>
            <a:noFill/>
          </p:spPr>
          <p:txBody>
            <a:bodyPr wrap="square" rtlCol="0">
              <a:spAutoFit/>
            </a:bodyPr>
            <a:lstStyle/>
            <a:p>
              <a:r>
                <a:rPr lang="en-GB" sz="2800" dirty="0">
                  <a:solidFill>
                    <a:schemeClr val="bg1"/>
                  </a:solidFill>
                </a:rPr>
                <a:t>Original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85446" y="2269341"/>
            <a:ext cx="1695596" cy="75124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51 w 10051"/>
              <a:gd name="connsiteY0" fmla="*/ 3 h 10028"/>
              <a:gd name="connsiteX1" fmla="*/ 7109 w 10051"/>
              <a:gd name="connsiteY1" fmla="*/ 0 h 10028"/>
              <a:gd name="connsiteX2" fmla="*/ 7128 w 10051"/>
              <a:gd name="connsiteY2" fmla="*/ 9416 h 10028"/>
              <a:gd name="connsiteX3" fmla="*/ 10051 w 10051"/>
              <a:gd name="connsiteY3" fmla="*/ 10000 h 10028"/>
              <a:gd name="connsiteX4" fmla="*/ 0 w 10051"/>
              <a:gd name="connsiteY4" fmla="*/ 10028 h 10028"/>
              <a:gd name="connsiteX5" fmla="*/ 51 w 10051"/>
              <a:gd name="connsiteY5" fmla="*/ 3 h 10028"/>
              <a:gd name="connsiteX0" fmla="*/ 0 w 10065"/>
              <a:gd name="connsiteY0" fmla="*/ 3 h 10028"/>
              <a:gd name="connsiteX1" fmla="*/ 7123 w 10065"/>
              <a:gd name="connsiteY1" fmla="*/ 0 h 10028"/>
              <a:gd name="connsiteX2" fmla="*/ 7142 w 10065"/>
              <a:gd name="connsiteY2" fmla="*/ 9416 h 10028"/>
              <a:gd name="connsiteX3" fmla="*/ 10065 w 10065"/>
              <a:gd name="connsiteY3" fmla="*/ 10000 h 10028"/>
              <a:gd name="connsiteX4" fmla="*/ 14 w 10065"/>
              <a:gd name="connsiteY4" fmla="*/ 10028 h 10028"/>
              <a:gd name="connsiteX5" fmla="*/ 0 w 10065"/>
              <a:gd name="connsiteY5" fmla="*/ 3 h 10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28">
                <a:moveTo>
                  <a:pt x="0" y="3"/>
                </a:moveTo>
                <a:lnTo>
                  <a:pt x="7123" y="0"/>
                </a:lnTo>
                <a:cubicBezTo>
                  <a:pt x="7114" y="2528"/>
                  <a:pt x="7133" y="8825"/>
                  <a:pt x="7142" y="9416"/>
                </a:cubicBezTo>
                <a:cubicBezTo>
                  <a:pt x="7117" y="9743"/>
                  <a:pt x="8449" y="10000"/>
                  <a:pt x="10065" y="10000"/>
                </a:cubicBezTo>
                <a:lnTo>
                  <a:pt x="14" y="10028"/>
                </a:lnTo>
                <a:cubicBezTo>
                  <a:pt x="7" y="7430"/>
                  <a:pt x="15" y="1749"/>
                  <a:pt x="0" y="3"/>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spTree>
    <p:extLst>
      <p:ext uri="{BB962C8B-B14F-4D97-AF65-F5344CB8AC3E}">
        <p14:creationId xmlns:p14="http://schemas.microsoft.com/office/powerpoint/2010/main" val="365508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09747" y="-31269"/>
            <a:ext cx="1992085" cy="1120316"/>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10624932" y="241626"/>
            <a:ext cx="1441475" cy="523220"/>
          </a:xfrm>
          <a:prstGeom prst="rect">
            <a:avLst/>
          </a:prstGeom>
          <a:noFill/>
        </p:spPr>
        <p:txBody>
          <a:bodyPr wrap="square" rtlCol="0">
            <a:spAutoFit/>
          </a:bodyPr>
          <a:lstStyle/>
          <a:p>
            <a:r>
              <a:rPr lang="en-GB" sz="2800" dirty="0">
                <a:solidFill>
                  <a:schemeClr val="bg1"/>
                </a:solidFill>
              </a:rPr>
              <a:t>Review</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06109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ducational 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3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99915" y="-25248"/>
            <a:ext cx="2002971" cy="1115452"/>
          </a:xfrm>
          <a:prstGeom prst="rect">
            <a:avLst/>
          </a:pr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273494" y="138710"/>
            <a:ext cx="1935480" cy="780217"/>
            <a:chOff x="10212534" y="176810"/>
            <a:chExt cx="1935480"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Review</a:t>
              </a:r>
            </a:p>
          </p:txBody>
        </p:sp>
        <p:sp>
          <p:nvSpPr>
            <p:cNvPr id="18" name="TextBox 17"/>
            <p:cNvSpPr txBox="1"/>
            <p:nvPr/>
          </p:nvSpPr>
          <p:spPr>
            <a:xfrm>
              <a:off x="10212534" y="176810"/>
              <a:ext cx="1935480" cy="523220"/>
            </a:xfrm>
            <a:prstGeom prst="rect">
              <a:avLst/>
            </a:prstGeom>
            <a:noFill/>
          </p:spPr>
          <p:txBody>
            <a:bodyPr wrap="square" rtlCol="0">
              <a:spAutoFit/>
            </a:bodyPr>
            <a:lstStyle/>
            <a:p>
              <a:r>
                <a:rPr lang="en-GB" sz="2800" dirty="0">
                  <a:solidFill>
                    <a:schemeClr val="bg1"/>
                  </a:solidFill>
                </a:rPr>
                <a:t>Educational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95934" y="2279828"/>
            <a:ext cx="169559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18 w 10018"/>
              <a:gd name="connsiteY0" fmla="*/ 3 h 10000"/>
              <a:gd name="connsiteX1" fmla="*/ 7076 w 10018"/>
              <a:gd name="connsiteY1" fmla="*/ 0 h 10000"/>
              <a:gd name="connsiteX2" fmla="*/ 7095 w 10018"/>
              <a:gd name="connsiteY2" fmla="*/ 9416 h 10000"/>
              <a:gd name="connsiteX3" fmla="*/ 10018 w 10018"/>
              <a:gd name="connsiteY3" fmla="*/ 10000 h 10000"/>
              <a:gd name="connsiteX4" fmla="*/ 32 w 10018"/>
              <a:gd name="connsiteY4" fmla="*/ 9999 h 10000"/>
              <a:gd name="connsiteX5" fmla="*/ 18 w 10018"/>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00">
                <a:moveTo>
                  <a:pt x="0" y="3"/>
                </a:moveTo>
                <a:lnTo>
                  <a:pt x="7123" y="0"/>
                </a:lnTo>
                <a:cubicBezTo>
                  <a:pt x="7114" y="2528"/>
                  <a:pt x="7133" y="8825"/>
                  <a:pt x="7142" y="9416"/>
                </a:cubicBezTo>
                <a:cubicBezTo>
                  <a:pt x="7117" y="9743"/>
                  <a:pt x="8449" y="10000"/>
                  <a:pt x="10065" y="10000"/>
                </a:cubicBezTo>
                <a:lnTo>
                  <a:pt x="79"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spTree>
    <p:extLst>
      <p:ext uri="{BB962C8B-B14F-4D97-AF65-F5344CB8AC3E}">
        <p14:creationId xmlns:p14="http://schemas.microsoft.com/office/powerpoint/2010/main" val="1752252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ystematic Review / Meta-analysis">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4491" y="-4795876"/>
            <a:ext cx="1614236" cy="1221477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860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65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34600" y="-28393"/>
            <a:ext cx="2068286" cy="1119323"/>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10626853" y="297104"/>
            <a:ext cx="1441475" cy="419695"/>
          </a:xfrm>
          <a:prstGeom prst="rect">
            <a:avLst/>
          </a:prstGeom>
          <a:noFill/>
        </p:spPr>
        <p:txBody>
          <a:bodyPr wrap="square" rtlCol="0">
            <a:spAutoFit/>
          </a:bodyPr>
          <a:lstStyle/>
          <a:p>
            <a:r>
              <a:rPr lang="en-GB" sz="2400" dirty="0">
                <a:solidFill>
                  <a:schemeClr val="bg1"/>
                </a:solidFill>
              </a:rPr>
              <a:t>Review/</a:t>
            </a:r>
          </a:p>
        </p:txBody>
      </p:sp>
      <p:sp>
        <p:nvSpPr>
          <p:cNvPr id="18" name="TextBox 17"/>
          <p:cNvSpPr txBox="1"/>
          <p:nvPr/>
        </p:nvSpPr>
        <p:spPr>
          <a:xfrm>
            <a:off x="10361243" y="16591"/>
            <a:ext cx="1747805" cy="419695"/>
          </a:xfrm>
          <a:prstGeom prst="rect">
            <a:avLst/>
          </a:prstGeom>
          <a:noFill/>
        </p:spPr>
        <p:txBody>
          <a:bodyPr wrap="square" rtlCol="0">
            <a:spAutoFit/>
          </a:bodyPr>
          <a:lstStyle/>
          <a:p>
            <a:r>
              <a:rPr lang="en-GB" sz="2400" dirty="0">
                <a:solidFill>
                  <a:schemeClr val="bg1"/>
                </a:solidFill>
              </a:rPr>
              <a:t>Systematic</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FAD86AC-4C87-1793-B8DA-143F6DFB4B75}"/>
              </a:ext>
            </a:extLst>
          </p:cNvPr>
          <p:cNvSpPr txBox="1"/>
          <p:nvPr userDrawn="1"/>
        </p:nvSpPr>
        <p:spPr>
          <a:xfrm>
            <a:off x="10246589" y="585744"/>
            <a:ext cx="2225725" cy="419695"/>
          </a:xfrm>
          <a:prstGeom prst="rect">
            <a:avLst/>
          </a:prstGeom>
          <a:noFill/>
        </p:spPr>
        <p:txBody>
          <a:bodyPr wrap="square" rtlCol="0">
            <a:spAutoFit/>
          </a:bodyPr>
          <a:lstStyle/>
          <a:p>
            <a:r>
              <a:rPr lang="en-GB" sz="2400" dirty="0">
                <a:solidFill>
                  <a:schemeClr val="bg1"/>
                </a:solidFill>
              </a:rPr>
              <a:t>Meta-analysis</a:t>
            </a:r>
          </a:p>
        </p:txBody>
      </p:sp>
    </p:spTree>
    <p:extLst>
      <p:ext uri="{BB962C8B-B14F-4D97-AF65-F5344CB8AC3E}">
        <p14:creationId xmlns:p14="http://schemas.microsoft.com/office/powerpoint/2010/main" val="20597822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4BA06-560F-4272-BD1D-D3D251BC0A82}" type="datetimeFigureOut">
              <a:rPr lang="en-GB" smtClean="0"/>
              <a:t>28/03/2026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2DF36B-8F18-4F81-92A8-26E2BC629512}" type="slidenum">
              <a:rPr lang="en-GB" smtClean="0"/>
              <a:t>‹#›</a:t>
            </a:fld>
            <a:endParaRPr lang="en-GB"/>
          </a:p>
        </p:txBody>
      </p:sp>
    </p:spTree>
    <p:extLst>
      <p:ext uri="{BB962C8B-B14F-4D97-AF65-F5344CB8AC3E}">
        <p14:creationId xmlns:p14="http://schemas.microsoft.com/office/powerpoint/2010/main" val="690031264"/>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173448" y="1646991"/>
            <a:ext cx="11505934" cy="369332"/>
          </a:xfrm>
          <a:prstGeom prst="rect">
            <a:avLst/>
          </a:prstGeom>
          <a:noFill/>
        </p:spPr>
        <p:txBody>
          <a:bodyPr wrap="square" rtlCol="0">
            <a:spAutoFit/>
          </a:bodyPr>
          <a:lstStyle/>
          <a:p>
            <a:r>
              <a:rPr lang="en-GB" b="1" dirty="0">
                <a:solidFill>
                  <a:srgbClr val="0065AA"/>
                </a:solidFill>
              </a:rPr>
              <a:t>DESIGN &amp; OUTCOMES</a:t>
            </a:r>
            <a:r>
              <a:rPr lang="en-GB" dirty="0">
                <a:solidFill>
                  <a:srgbClr val="0065AA"/>
                </a:solidFill>
              </a:rPr>
              <a:t>:</a:t>
            </a:r>
          </a:p>
        </p:txBody>
      </p:sp>
      <p:sp>
        <p:nvSpPr>
          <p:cNvPr id="24" name="Title 1"/>
          <p:cNvSpPr txBox="1">
            <a:spLocks/>
          </p:cNvSpPr>
          <p:nvPr/>
        </p:nvSpPr>
        <p:spPr>
          <a:xfrm>
            <a:off x="0" y="0"/>
            <a:ext cx="10233660" cy="1085673"/>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16000" algn="l"/>
            <a:r>
              <a:rPr lang="en-US" sz="2800" b="1" dirty="0">
                <a:solidFill>
                  <a:schemeClr val="bg1"/>
                </a:solidFill>
              </a:rPr>
              <a:t>The “Patient Paradox” in CKD Transition: Does Pill Burden</a:t>
            </a:r>
            <a:r>
              <a:rPr lang="en-US" sz="2800" dirty="0">
                <a:solidFill>
                  <a:schemeClr val="bg1"/>
                </a:solidFill>
              </a:rPr>
              <a:t> </a:t>
            </a:r>
            <a:r>
              <a:rPr lang="en-US" sz="2800" b="1" dirty="0">
                <a:solidFill>
                  <a:schemeClr val="bg1"/>
                </a:solidFill>
              </a:rPr>
              <a:t>Matters More Than Clinical Severity for anxiety and depression?</a:t>
            </a:r>
            <a:endParaRPr lang="en-GB" sz="2800" b="1" dirty="0">
              <a:solidFill>
                <a:schemeClr val="bg1"/>
              </a:solidFill>
            </a:endParaRPr>
          </a:p>
        </p:txBody>
      </p:sp>
      <p:sp>
        <p:nvSpPr>
          <p:cNvPr id="25" name="TextBox 24"/>
          <p:cNvSpPr txBox="1"/>
          <p:nvPr/>
        </p:nvSpPr>
        <p:spPr>
          <a:xfrm>
            <a:off x="401256" y="1060908"/>
            <a:ext cx="11838369" cy="584775"/>
          </a:xfrm>
          <a:prstGeom prst="rect">
            <a:avLst/>
          </a:prstGeom>
          <a:noFill/>
        </p:spPr>
        <p:txBody>
          <a:bodyPr wrap="square" rtlCol="0">
            <a:spAutoFit/>
          </a:bodyPr>
          <a:lstStyle/>
          <a:p>
            <a:r>
              <a:rPr lang="en-GB" sz="1600" b="1" dirty="0">
                <a:solidFill>
                  <a:schemeClr val="bg1"/>
                </a:solidFill>
              </a:rPr>
              <a:t>AIM</a:t>
            </a:r>
            <a:r>
              <a:rPr lang="en-GB" sz="1600" dirty="0">
                <a:solidFill>
                  <a:schemeClr val="bg1"/>
                </a:solidFill>
              </a:rPr>
              <a:t>: </a:t>
            </a:r>
            <a:r>
              <a:rPr lang="en-US" sz="1600" dirty="0">
                <a:solidFill>
                  <a:schemeClr val="bg1"/>
                </a:solidFill>
              </a:rPr>
              <a:t>Evaluate anxiety and depression levels in adolescents with kidney disease within a transition program. Pinpoint predictors of psychological distress. Compare emotional outcomes with an age- and sex-matched healthy control group.</a:t>
            </a:r>
            <a:endParaRPr lang="en-GB" sz="1600" dirty="0">
              <a:solidFill>
                <a:schemeClr val="bg1"/>
              </a:solidFill>
            </a:endParaRPr>
          </a:p>
        </p:txBody>
      </p:sp>
      <p:sp>
        <p:nvSpPr>
          <p:cNvPr id="27" name="TextBox 26"/>
          <p:cNvSpPr txBox="1"/>
          <p:nvPr/>
        </p:nvSpPr>
        <p:spPr>
          <a:xfrm>
            <a:off x="7679856" y="5678917"/>
            <a:ext cx="4108032" cy="400110"/>
          </a:xfrm>
          <a:prstGeom prst="rect">
            <a:avLst/>
          </a:prstGeom>
          <a:noFill/>
        </p:spPr>
        <p:txBody>
          <a:bodyPr wrap="square" rtlCol="0">
            <a:spAutoFit/>
          </a:bodyPr>
          <a:lstStyle/>
          <a:p>
            <a:r>
              <a:rPr lang="en-GB" sz="2000" b="1" dirty="0">
                <a:solidFill>
                  <a:schemeClr val="bg1"/>
                </a:solidFill>
                <a:latin typeface="+mj-lt"/>
              </a:rPr>
              <a:t>Scarponi et al. 2026</a:t>
            </a:r>
            <a:endParaRPr lang="en-GB" sz="1400" b="1" dirty="0">
              <a:solidFill>
                <a:schemeClr val="bg1"/>
              </a:solidFill>
              <a:latin typeface="+mj-lt"/>
            </a:endParaRPr>
          </a:p>
        </p:txBody>
      </p:sp>
      <p:sp>
        <p:nvSpPr>
          <p:cNvPr id="28" name="TextBox 27"/>
          <p:cNvSpPr txBox="1"/>
          <p:nvPr/>
        </p:nvSpPr>
        <p:spPr>
          <a:xfrm>
            <a:off x="173448" y="5719172"/>
            <a:ext cx="7141846" cy="1077218"/>
          </a:xfrm>
          <a:prstGeom prst="rect">
            <a:avLst/>
          </a:prstGeom>
          <a:noFill/>
        </p:spPr>
        <p:txBody>
          <a:bodyPr wrap="square" rtlCol="0">
            <a:spAutoFit/>
          </a:bodyPr>
          <a:lstStyle/>
          <a:p>
            <a:pPr>
              <a:spcAft>
                <a:spcPts val="600"/>
              </a:spcAft>
            </a:pPr>
            <a:r>
              <a:rPr lang="en-GB" sz="1600" b="1" dirty="0">
                <a:solidFill>
                  <a:schemeClr val="bg1"/>
                </a:solidFill>
              </a:rPr>
              <a:t>CONCLUSION</a:t>
            </a:r>
            <a:r>
              <a:rPr lang="en-GB" sz="1600" dirty="0">
                <a:solidFill>
                  <a:schemeClr val="bg1"/>
                </a:solidFill>
              </a:rPr>
              <a:t>: </a:t>
            </a:r>
            <a:r>
              <a:rPr lang="en-US" sz="1600" dirty="0">
                <a:solidFill>
                  <a:schemeClr val="bg1"/>
                </a:solidFill>
              </a:rPr>
              <a:t>Multidisciplinary transition care maintains stable psychological outcomes in adolescents with kidney diseases. While eGFR shows no correlation with distress, female gender and pill burden emerge as the critical drivers of anxiety and depression.</a:t>
            </a:r>
            <a:endParaRPr lang="en-GB" sz="1600" dirty="0">
              <a:solidFill>
                <a:schemeClr val="bg1"/>
              </a:solidFill>
            </a:endParaRPr>
          </a:p>
        </p:txBody>
      </p:sp>
      <p:sp>
        <p:nvSpPr>
          <p:cNvPr id="2" name="TextBox 1">
            <a:extLst>
              <a:ext uri="{FF2B5EF4-FFF2-40B4-BE49-F238E27FC236}">
                <a16:creationId xmlns:a16="http://schemas.microsoft.com/office/drawing/2014/main" id="{F36A2367-4C1F-DF61-526E-3B5E7804B265}"/>
              </a:ext>
            </a:extLst>
          </p:cNvPr>
          <p:cNvSpPr txBox="1"/>
          <p:nvPr/>
        </p:nvSpPr>
        <p:spPr>
          <a:xfrm>
            <a:off x="1226111" y="5419692"/>
            <a:ext cx="11691981" cy="276999"/>
          </a:xfrm>
          <a:prstGeom prst="rect">
            <a:avLst/>
          </a:prstGeom>
          <a:noFill/>
        </p:spPr>
        <p:txBody>
          <a:bodyPr wrap="square" rtlCol="0">
            <a:spAutoFit/>
          </a:bodyPr>
          <a:lstStyle/>
          <a:p>
            <a:r>
              <a:rPr lang="en-US" sz="1200" dirty="0">
                <a:solidFill>
                  <a:srgbClr val="003969"/>
                </a:solidFill>
              </a:rPr>
              <a:t>Title: &lt;&lt;Anxiety and depression symptomatology in adolescents with kidney disorders during transition: “perception of illness” and the “patient paradox”&gt;&gt;</a:t>
            </a:r>
            <a:endParaRPr lang="it-IT" sz="1200" dirty="0">
              <a:solidFill>
                <a:srgbClr val="003969"/>
              </a:solidFill>
            </a:endParaRPr>
          </a:p>
        </p:txBody>
      </p:sp>
      <p:sp>
        <p:nvSpPr>
          <p:cNvPr id="5" name="Rectangle 4">
            <a:extLst>
              <a:ext uri="{FF2B5EF4-FFF2-40B4-BE49-F238E27FC236}">
                <a16:creationId xmlns:a16="http://schemas.microsoft.com/office/drawing/2014/main" id="{0D54ECB2-E836-EA99-4C22-CBDA252B828C}"/>
              </a:ext>
            </a:extLst>
          </p:cNvPr>
          <p:cNvSpPr/>
          <p:nvPr/>
        </p:nvSpPr>
        <p:spPr>
          <a:xfrm>
            <a:off x="665242" y="2670676"/>
            <a:ext cx="2354471" cy="619063"/>
          </a:xfrm>
          <a:prstGeom prst="rect">
            <a:avLst/>
          </a:prstGeom>
          <a:solidFill>
            <a:srgbClr val="00385E"/>
          </a:solidFill>
          <a:ln w="41275">
            <a:solidFill>
              <a:srgbClr val="00385E"/>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93 adolescents with kidney diseases</a:t>
            </a:r>
          </a:p>
        </p:txBody>
      </p:sp>
      <p:sp>
        <p:nvSpPr>
          <p:cNvPr id="6" name="Rectangle 5">
            <a:extLst>
              <a:ext uri="{FF2B5EF4-FFF2-40B4-BE49-F238E27FC236}">
                <a16:creationId xmlns:a16="http://schemas.microsoft.com/office/drawing/2014/main" id="{C74DF923-B2DB-34DF-4BC7-A4DBED09C1EE}"/>
              </a:ext>
            </a:extLst>
          </p:cNvPr>
          <p:cNvSpPr/>
          <p:nvPr/>
        </p:nvSpPr>
        <p:spPr>
          <a:xfrm>
            <a:off x="665243" y="4349222"/>
            <a:ext cx="2354471" cy="619063"/>
          </a:xfrm>
          <a:prstGeom prst="rect">
            <a:avLst/>
          </a:prstGeom>
          <a:solidFill>
            <a:srgbClr val="65AA00"/>
          </a:solidFill>
          <a:ln w="41275">
            <a:solidFill>
              <a:srgbClr val="65AA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186 healthy sex- age-matched controls</a:t>
            </a:r>
          </a:p>
        </p:txBody>
      </p:sp>
      <p:sp>
        <p:nvSpPr>
          <p:cNvPr id="8" name="Freeform: Shape 46">
            <a:extLst>
              <a:ext uri="{FF2B5EF4-FFF2-40B4-BE49-F238E27FC236}">
                <a16:creationId xmlns:a16="http://schemas.microsoft.com/office/drawing/2014/main" id="{54F19798-C5A2-7B4D-F2AF-6E521840ED4B}"/>
              </a:ext>
            </a:extLst>
          </p:cNvPr>
          <p:cNvSpPr/>
          <p:nvPr/>
        </p:nvSpPr>
        <p:spPr>
          <a:xfrm>
            <a:off x="173812" y="4332348"/>
            <a:ext cx="310903" cy="635937"/>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65AA00"/>
          </a:solidFill>
          <a:ln w="15081" cap="flat">
            <a:noFill/>
            <a:prstDash val="solid"/>
            <a:miter/>
          </a:ln>
        </p:spPr>
        <p:txBody>
          <a:bodyPr wrap="square" rtlCol="0" anchor="ctr">
            <a:noAutofit/>
          </a:bodyPr>
          <a:lstStyle/>
          <a:p>
            <a:endParaRPr lang="en-US"/>
          </a:p>
        </p:txBody>
      </p:sp>
      <p:sp>
        <p:nvSpPr>
          <p:cNvPr id="9" name="Freeform: Shape 46">
            <a:extLst>
              <a:ext uri="{FF2B5EF4-FFF2-40B4-BE49-F238E27FC236}">
                <a16:creationId xmlns:a16="http://schemas.microsoft.com/office/drawing/2014/main" id="{1B884638-4E12-DBF9-3DC5-3A48E901E0EC}"/>
              </a:ext>
            </a:extLst>
          </p:cNvPr>
          <p:cNvSpPr/>
          <p:nvPr/>
        </p:nvSpPr>
        <p:spPr>
          <a:xfrm>
            <a:off x="173448" y="2664920"/>
            <a:ext cx="310903" cy="610625"/>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00437A"/>
          </a:solidFill>
          <a:ln w="15081" cap="flat">
            <a:noFill/>
            <a:prstDash val="solid"/>
            <a:miter/>
          </a:ln>
        </p:spPr>
        <p:txBody>
          <a:bodyPr wrap="square" rtlCol="0" anchor="ctr">
            <a:noAutofit/>
          </a:bodyPr>
          <a:lstStyle/>
          <a:p>
            <a:endParaRPr lang="en-US"/>
          </a:p>
        </p:txBody>
      </p:sp>
      <p:sp>
        <p:nvSpPr>
          <p:cNvPr id="11" name="Rectangle 10">
            <a:extLst>
              <a:ext uri="{FF2B5EF4-FFF2-40B4-BE49-F238E27FC236}">
                <a16:creationId xmlns:a16="http://schemas.microsoft.com/office/drawing/2014/main" id="{934AF739-9E48-9180-5508-C152395E43E0}"/>
              </a:ext>
            </a:extLst>
          </p:cNvPr>
          <p:cNvSpPr/>
          <p:nvPr/>
        </p:nvSpPr>
        <p:spPr>
          <a:xfrm>
            <a:off x="4055533" y="3849975"/>
            <a:ext cx="1391834" cy="912384"/>
          </a:xfrm>
          <a:prstGeom prst="rect">
            <a:avLst/>
          </a:prstGeom>
          <a:noFill/>
          <a:ln w="41275">
            <a:solidFill>
              <a:srgbClr val="296DC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296DC0"/>
                </a:solidFill>
              </a:rPr>
              <a:t>BDI-II</a:t>
            </a:r>
          </a:p>
          <a:p>
            <a:pPr algn="ctr"/>
            <a:r>
              <a:rPr lang="en-GB" dirty="0">
                <a:solidFill>
                  <a:srgbClr val="296DC0"/>
                </a:solidFill>
              </a:rPr>
              <a:t>STAI-Y</a:t>
            </a:r>
          </a:p>
          <a:p>
            <a:pPr algn="ctr"/>
            <a:r>
              <a:rPr lang="en-GB" dirty="0">
                <a:solidFill>
                  <a:srgbClr val="296DC0"/>
                </a:solidFill>
              </a:rPr>
              <a:t>STAI-Y2</a:t>
            </a:r>
          </a:p>
        </p:txBody>
      </p:sp>
      <p:cxnSp>
        <p:nvCxnSpPr>
          <p:cNvPr id="15" name="Straight Arrow Connector 14">
            <a:extLst>
              <a:ext uri="{FF2B5EF4-FFF2-40B4-BE49-F238E27FC236}">
                <a16:creationId xmlns:a16="http://schemas.microsoft.com/office/drawing/2014/main" id="{A93B2771-A3EE-CD8B-93CA-54721A23A52C}"/>
              </a:ext>
            </a:extLst>
          </p:cNvPr>
          <p:cNvCxnSpPr>
            <a:cxnSpLocks/>
            <a:stCxn id="5" idx="3"/>
            <a:endCxn id="70" idx="1"/>
          </p:cNvCxnSpPr>
          <p:nvPr/>
        </p:nvCxnSpPr>
        <p:spPr>
          <a:xfrm flipV="1">
            <a:off x="3019713" y="2422843"/>
            <a:ext cx="542368" cy="557365"/>
          </a:xfrm>
          <a:prstGeom prst="straightConnector1">
            <a:avLst/>
          </a:prstGeom>
          <a:ln w="31750">
            <a:solidFill>
              <a:srgbClr val="00437A"/>
            </a:solidFill>
            <a:headEnd w="lg" len="med"/>
            <a:tailEnd type="arrow" w="lg"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A19F643-8A6D-B6F5-CC15-D8C383B763A8}"/>
              </a:ext>
            </a:extLst>
          </p:cNvPr>
          <p:cNvCxnSpPr>
            <a:cxnSpLocks/>
            <a:stCxn id="5" idx="3"/>
            <a:endCxn id="11" idx="1"/>
          </p:cNvCxnSpPr>
          <p:nvPr/>
        </p:nvCxnSpPr>
        <p:spPr>
          <a:xfrm>
            <a:off x="3019713" y="2980208"/>
            <a:ext cx="1035820" cy="1325959"/>
          </a:xfrm>
          <a:prstGeom prst="straightConnector1">
            <a:avLst/>
          </a:prstGeom>
          <a:ln w="31750">
            <a:solidFill>
              <a:srgbClr val="00437A"/>
            </a:solidFill>
            <a:headEnd w="lg" len="med"/>
            <a:tailEnd type="arrow" w="lg"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89612D8-30BB-47AB-F428-E5C3F013B1EC}"/>
              </a:ext>
            </a:extLst>
          </p:cNvPr>
          <p:cNvCxnSpPr>
            <a:cxnSpLocks/>
            <a:stCxn id="6" idx="3"/>
            <a:endCxn id="11" idx="1"/>
          </p:cNvCxnSpPr>
          <p:nvPr/>
        </p:nvCxnSpPr>
        <p:spPr>
          <a:xfrm flipV="1">
            <a:off x="3019714" y="4306167"/>
            <a:ext cx="1035819" cy="352587"/>
          </a:xfrm>
          <a:prstGeom prst="straightConnector1">
            <a:avLst/>
          </a:prstGeom>
          <a:ln w="31750">
            <a:solidFill>
              <a:srgbClr val="65AA00"/>
            </a:solidFill>
            <a:headEnd w="lg" len="med"/>
            <a:tailEnd type="arrow" w="lg" len="med"/>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456BA9D5-84A7-6347-BC34-90228D873859}"/>
              </a:ext>
            </a:extLst>
          </p:cNvPr>
          <p:cNvGrpSpPr/>
          <p:nvPr/>
        </p:nvGrpSpPr>
        <p:grpSpPr>
          <a:xfrm>
            <a:off x="6047179" y="3201588"/>
            <a:ext cx="5971009" cy="2267305"/>
            <a:chOff x="5366015" y="3187511"/>
            <a:chExt cx="5971009" cy="2267305"/>
          </a:xfrm>
        </p:grpSpPr>
        <p:pic>
          <p:nvPicPr>
            <p:cNvPr id="42" name="Picture 41">
              <a:extLst>
                <a:ext uri="{FF2B5EF4-FFF2-40B4-BE49-F238E27FC236}">
                  <a16:creationId xmlns:a16="http://schemas.microsoft.com/office/drawing/2014/main" id="{18E481E3-CB51-1D43-1C3B-5064A3455F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96305" y="3298560"/>
              <a:ext cx="2875134" cy="2156256"/>
            </a:xfrm>
            <a:prstGeom prst="rect">
              <a:avLst/>
            </a:prstGeom>
          </p:spPr>
        </p:pic>
        <p:pic>
          <p:nvPicPr>
            <p:cNvPr id="44" name="Picture 43">
              <a:extLst>
                <a:ext uri="{FF2B5EF4-FFF2-40B4-BE49-F238E27FC236}">
                  <a16:creationId xmlns:a16="http://schemas.microsoft.com/office/drawing/2014/main" id="{1E9CF024-606B-D9A6-969F-FEFE231705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6386" y="3282847"/>
              <a:ext cx="2875134" cy="2156255"/>
            </a:xfrm>
            <a:prstGeom prst="rect">
              <a:avLst/>
            </a:prstGeom>
          </p:spPr>
        </p:pic>
        <p:sp>
          <p:nvSpPr>
            <p:cNvPr id="52" name="Rectangle 51">
              <a:extLst>
                <a:ext uri="{FF2B5EF4-FFF2-40B4-BE49-F238E27FC236}">
                  <a16:creationId xmlns:a16="http://schemas.microsoft.com/office/drawing/2014/main" id="{A02541DA-D9BF-998F-5372-C0009A604267}"/>
                </a:ext>
              </a:extLst>
            </p:cNvPr>
            <p:cNvSpPr/>
            <p:nvPr/>
          </p:nvSpPr>
          <p:spPr>
            <a:xfrm>
              <a:off x="5366015" y="3187511"/>
              <a:ext cx="5971009" cy="2237093"/>
            </a:xfrm>
            <a:prstGeom prst="rect">
              <a:avLst/>
            </a:prstGeom>
            <a:noFill/>
            <a:ln w="41275">
              <a:solidFill>
                <a:srgbClr val="296DC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296DC0"/>
                </a:solidFill>
              </a:endParaRPr>
            </a:p>
          </p:txBody>
        </p:sp>
      </p:grpSp>
      <p:cxnSp>
        <p:nvCxnSpPr>
          <p:cNvPr id="57" name="Straight Arrow Connector 56">
            <a:extLst>
              <a:ext uri="{FF2B5EF4-FFF2-40B4-BE49-F238E27FC236}">
                <a16:creationId xmlns:a16="http://schemas.microsoft.com/office/drawing/2014/main" id="{59272C41-1CC3-D5B3-6A30-6CB60E73BF70}"/>
              </a:ext>
            </a:extLst>
          </p:cNvPr>
          <p:cNvCxnSpPr>
            <a:cxnSpLocks/>
            <a:endCxn id="52" idx="1"/>
          </p:cNvCxnSpPr>
          <p:nvPr/>
        </p:nvCxnSpPr>
        <p:spPr>
          <a:xfrm>
            <a:off x="5467687" y="4306167"/>
            <a:ext cx="579492" cy="13968"/>
          </a:xfrm>
          <a:prstGeom prst="straightConnector1">
            <a:avLst/>
          </a:prstGeom>
          <a:ln w="31750">
            <a:solidFill>
              <a:srgbClr val="296DC0"/>
            </a:solidFill>
            <a:headEnd w="lg" len="med"/>
            <a:tailEnd type="arrow" w="lg" len="med"/>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AE38963B-BC52-BAA4-4CB9-C0DF1A6D82F4}"/>
              </a:ext>
            </a:extLst>
          </p:cNvPr>
          <p:cNvSpPr/>
          <p:nvPr/>
        </p:nvSpPr>
        <p:spPr>
          <a:xfrm>
            <a:off x="3562081" y="1845270"/>
            <a:ext cx="2595469" cy="1155145"/>
          </a:xfrm>
          <a:prstGeom prst="rect">
            <a:avLst/>
          </a:prstGeom>
          <a:noFill/>
          <a:ln w="41275">
            <a:solidFill>
              <a:srgbClr val="00437A"/>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437A"/>
                </a:solidFill>
              </a:rPr>
              <a:t>eGFR</a:t>
            </a:r>
          </a:p>
          <a:p>
            <a:pPr algn="ctr"/>
            <a:r>
              <a:rPr lang="en-GB" dirty="0">
                <a:solidFill>
                  <a:srgbClr val="00437A"/>
                </a:solidFill>
              </a:rPr>
              <a:t>Proteinuria</a:t>
            </a:r>
          </a:p>
          <a:p>
            <a:pPr algn="ctr"/>
            <a:r>
              <a:rPr lang="en-GB" dirty="0">
                <a:solidFill>
                  <a:srgbClr val="00437A"/>
                </a:solidFill>
              </a:rPr>
              <a:t>Disease Duration</a:t>
            </a:r>
          </a:p>
          <a:p>
            <a:pPr algn="ctr"/>
            <a:r>
              <a:rPr lang="it-IT" dirty="0" err="1">
                <a:solidFill>
                  <a:srgbClr val="00437A"/>
                </a:solidFill>
              </a:rPr>
              <a:t>Daily</a:t>
            </a:r>
            <a:r>
              <a:rPr lang="it-IT" dirty="0">
                <a:solidFill>
                  <a:srgbClr val="00437A"/>
                </a:solidFill>
              </a:rPr>
              <a:t> </a:t>
            </a:r>
            <a:r>
              <a:rPr lang="it-IT" dirty="0" err="1">
                <a:solidFill>
                  <a:srgbClr val="00437A"/>
                </a:solidFill>
              </a:rPr>
              <a:t>Dosing</a:t>
            </a:r>
            <a:r>
              <a:rPr lang="it-IT" dirty="0">
                <a:solidFill>
                  <a:srgbClr val="00437A"/>
                </a:solidFill>
              </a:rPr>
              <a:t> Frequency</a:t>
            </a:r>
            <a:endParaRPr lang="en-GB" dirty="0">
              <a:solidFill>
                <a:srgbClr val="00437A"/>
              </a:solidFill>
            </a:endParaRPr>
          </a:p>
        </p:txBody>
      </p:sp>
      <p:cxnSp>
        <p:nvCxnSpPr>
          <p:cNvPr id="74" name="Straight Arrow Connector 73">
            <a:extLst>
              <a:ext uri="{FF2B5EF4-FFF2-40B4-BE49-F238E27FC236}">
                <a16:creationId xmlns:a16="http://schemas.microsoft.com/office/drawing/2014/main" id="{9EDF54C1-761F-3103-EB0B-D1F71B1523FC}"/>
              </a:ext>
            </a:extLst>
          </p:cNvPr>
          <p:cNvCxnSpPr>
            <a:cxnSpLocks/>
            <a:stCxn id="70" idx="3"/>
            <a:endCxn id="76" idx="1"/>
          </p:cNvCxnSpPr>
          <p:nvPr/>
        </p:nvCxnSpPr>
        <p:spPr>
          <a:xfrm flipV="1">
            <a:off x="6157550" y="2415730"/>
            <a:ext cx="638952" cy="7113"/>
          </a:xfrm>
          <a:prstGeom prst="straightConnector1">
            <a:avLst/>
          </a:prstGeom>
          <a:ln w="31750">
            <a:solidFill>
              <a:srgbClr val="00437A"/>
            </a:solidFill>
            <a:headEnd w="lg" len="med"/>
            <a:tailEnd type="arrow" w="lg" len="med"/>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771055BC-14B6-EBF7-375B-42C66BE77EB4}"/>
              </a:ext>
            </a:extLst>
          </p:cNvPr>
          <p:cNvSpPr txBox="1"/>
          <p:nvPr/>
        </p:nvSpPr>
        <p:spPr>
          <a:xfrm>
            <a:off x="6796502" y="1954065"/>
            <a:ext cx="4472362" cy="923330"/>
          </a:xfrm>
          <a:prstGeom prst="rect">
            <a:avLst/>
          </a:prstGeom>
          <a:noFill/>
          <a:ln w="38100">
            <a:solidFill>
              <a:srgbClr val="003969"/>
            </a:solidFill>
          </a:ln>
        </p:spPr>
        <p:txBody>
          <a:bodyPr wrap="square" rtlCol="0">
            <a:spAutoFit/>
          </a:bodyPr>
          <a:lstStyle/>
          <a:p>
            <a:pPr algn="ctr"/>
            <a:r>
              <a:rPr lang="it-IT" b="1" dirty="0" err="1">
                <a:solidFill>
                  <a:srgbClr val="00437A"/>
                </a:solidFill>
              </a:rPr>
              <a:t>Main</a:t>
            </a:r>
            <a:r>
              <a:rPr lang="it-IT" b="1" dirty="0">
                <a:solidFill>
                  <a:srgbClr val="00437A"/>
                </a:solidFill>
              </a:rPr>
              <a:t> </a:t>
            </a:r>
            <a:r>
              <a:rPr lang="it-IT" b="1" dirty="0" err="1">
                <a:solidFill>
                  <a:srgbClr val="00437A"/>
                </a:solidFill>
              </a:rPr>
              <a:t>predictors</a:t>
            </a:r>
            <a:r>
              <a:rPr lang="it-IT" b="1" dirty="0">
                <a:solidFill>
                  <a:srgbClr val="00437A"/>
                </a:solidFill>
              </a:rPr>
              <a:t> of </a:t>
            </a:r>
            <a:r>
              <a:rPr lang="it-IT" b="1" dirty="0" err="1">
                <a:solidFill>
                  <a:srgbClr val="00437A"/>
                </a:solidFill>
              </a:rPr>
              <a:t>anxiety</a:t>
            </a:r>
            <a:r>
              <a:rPr lang="it-IT" b="1" dirty="0">
                <a:solidFill>
                  <a:srgbClr val="00437A"/>
                </a:solidFill>
              </a:rPr>
              <a:t> and </a:t>
            </a:r>
            <a:r>
              <a:rPr lang="it-IT" b="1" dirty="0" err="1">
                <a:solidFill>
                  <a:srgbClr val="00437A"/>
                </a:solidFill>
              </a:rPr>
              <a:t>depression</a:t>
            </a:r>
            <a:r>
              <a:rPr lang="it-IT" b="1" dirty="0">
                <a:solidFill>
                  <a:srgbClr val="00437A"/>
                </a:solidFill>
              </a:rPr>
              <a:t>:</a:t>
            </a:r>
            <a:endParaRPr lang="en-US" dirty="0">
              <a:solidFill>
                <a:srgbClr val="00437A"/>
              </a:solidFill>
            </a:endParaRPr>
          </a:p>
          <a:p>
            <a:pPr algn="ctr"/>
            <a:r>
              <a:rPr lang="en-US" dirty="0">
                <a:solidFill>
                  <a:srgbClr val="00437A"/>
                </a:solidFill>
              </a:rPr>
              <a:t>Daily Dosing Frequency (p = 0.017)</a:t>
            </a:r>
          </a:p>
          <a:p>
            <a:pPr algn="ctr"/>
            <a:r>
              <a:rPr lang="en-GB" dirty="0">
                <a:solidFill>
                  <a:srgbClr val="00437A"/>
                </a:solidFill>
              </a:rPr>
              <a:t>Female Gender (p &lt; 0.05)</a:t>
            </a:r>
          </a:p>
        </p:txBody>
      </p:sp>
    </p:spTree>
    <p:extLst>
      <p:ext uri="{BB962C8B-B14F-4D97-AF65-F5344CB8AC3E}">
        <p14:creationId xmlns:p14="http://schemas.microsoft.com/office/powerpoint/2010/main" val="28674288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dNeph_VisualAbstract_Template_NoText.potx" id="{B1C48F58-D1E0-4C98-814B-D3979964E517}" vid="{3276ECFE-687C-499A-B544-1DE21692DD62}"/>
    </a:ext>
  </a:extLst>
</a:theme>
</file>

<file path=docProps/app.xml><?xml version="1.0" encoding="utf-8"?>
<Properties xmlns="http://schemas.openxmlformats.org/officeDocument/2006/extended-properties" xmlns:vt="http://schemas.openxmlformats.org/officeDocument/2006/docPropsVTypes">
  <Template/>
  <TotalTime>3102</TotalTime>
  <Words>172</Words>
  <Application>Microsoft Office PowerPoint</Application>
  <PresentationFormat>Widescreen</PresentationFormat>
  <Paragraphs>18</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University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IDEAS  initially using a combination of    monochromatic and triadic colours</dc:title>
  <dc:creator>Joseph Laycock</dc:creator>
  <cp:lastModifiedBy>Pasquale Castaldo - pasquale.castaldo2@studio.unibo.it</cp:lastModifiedBy>
  <cp:revision>78</cp:revision>
  <dcterms:created xsi:type="dcterms:W3CDTF">2019-06-13T12:30:18Z</dcterms:created>
  <dcterms:modified xsi:type="dcterms:W3CDTF">2026-03-28T16:02:28Z</dcterms:modified>
</cp:coreProperties>
</file>