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3" r:id="rId4"/>
    <p:sldId id="258" r:id="rId5"/>
    <p:sldId id="260" r:id="rId6"/>
    <p:sldId id="259" r:id="rId7"/>
    <p:sldId id="262" r:id="rId8"/>
    <p:sldId id="256" r:id="rId9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A2EE9-88C6-EC4F-B363-30F8C9ADB42F}" v="7" dt="2026-03-31T05:20:5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58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shant Pawar" userId="325608bfbb8b2877" providerId="LiveId" clId="{01D4171E-F036-5A55-86B8-874893446191}"/>
    <pc:docChg chg="custSel modSld">
      <pc:chgData name="Prashant Pawar" userId="325608bfbb8b2877" providerId="LiveId" clId="{01D4171E-F036-5A55-86B8-874893446191}" dt="2026-03-31T05:20:59.820" v="89"/>
      <pc:docMkLst>
        <pc:docMk/>
      </pc:docMkLst>
      <pc:sldChg chg="modSp mod">
        <pc:chgData name="Prashant Pawar" userId="325608bfbb8b2877" providerId="LiveId" clId="{01D4171E-F036-5A55-86B8-874893446191}" dt="2026-03-31T05:20:59.820" v="89"/>
        <pc:sldMkLst>
          <pc:docMk/>
          <pc:sldMk cId="4013738030" sldId="256"/>
        </pc:sldMkLst>
        <pc:spChg chg="mod">
          <ac:chgData name="Prashant Pawar" userId="325608bfbb8b2877" providerId="LiveId" clId="{01D4171E-F036-5A55-86B8-874893446191}" dt="2026-03-31T05:20:59.820" v="89"/>
          <ac:spMkLst>
            <pc:docMk/>
            <pc:sldMk cId="4013738030" sldId="256"/>
            <ac:spMk id="6" creationId="{00000000-0000-0000-0000-000000000000}"/>
          </ac:spMkLst>
        </pc:spChg>
      </pc:sldChg>
      <pc:sldChg chg="modSp mod">
        <pc:chgData name="Prashant Pawar" userId="325608bfbb8b2877" providerId="LiveId" clId="{01D4171E-F036-5A55-86B8-874893446191}" dt="2026-03-31T05:13:14.220" v="4" actId="123"/>
        <pc:sldMkLst>
          <pc:docMk/>
          <pc:sldMk cId="2177502305" sldId="257"/>
        </pc:sldMkLst>
        <pc:spChg chg="mod">
          <ac:chgData name="Prashant Pawar" userId="325608bfbb8b2877" providerId="LiveId" clId="{01D4171E-F036-5A55-86B8-874893446191}" dt="2026-03-31T05:13:14.220" v="4" actId="123"/>
          <ac:spMkLst>
            <pc:docMk/>
            <pc:sldMk cId="2177502305" sldId="257"/>
            <ac:spMk id="85" creationId="{00000000-0000-0000-0000-000000000000}"/>
          </ac:spMkLst>
        </pc:spChg>
      </pc:sldChg>
      <pc:sldChg chg="modSp mod">
        <pc:chgData name="Prashant Pawar" userId="325608bfbb8b2877" providerId="LiveId" clId="{01D4171E-F036-5A55-86B8-874893446191}" dt="2026-03-31T05:15:02.879" v="19" actId="123"/>
        <pc:sldMkLst>
          <pc:docMk/>
          <pc:sldMk cId="2382330699" sldId="258"/>
        </pc:sldMkLst>
        <pc:spChg chg="mod">
          <ac:chgData name="Prashant Pawar" userId="325608bfbb8b2877" providerId="LiveId" clId="{01D4171E-F036-5A55-86B8-874893446191}" dt="2026-03-31T05:15:02.879" v="19" actId="123"/>
          <ac:spMkLst>
            <pc:docMk/>
            <pc:sldMk cId="2382330699" sldId="258"/>
            <ac:spMk id="9" creationId="{00000000-0000-0000-0000-000000000000}"/>
          </ac:spMkLst>
        </pc:spChg>
      </pc:sldChg>
      <pc:sldChg chg="modSp mod">
        <pc:chgData name="Prashant Pawar" userId="325608bfbb8b2877" providerId="LiveId" clId="{01D4171E-F036-5A55-86B8-874893446191}" dt="2026-03-31T05:16:20.885" v="23" actId="255"/>
        <pc:sldMkLst>
          <pc:docMk/>
          <pc:sldMk cId="4220952400" sldId="259"/>
        </pc:sldMkLst>
        <pc:spChg chg="mod">
          <ac:chgData name="Prashant Pawar" userId="325608bfbb8b2877" providerId="LiveId" clId="{01D4171E-F036-5A55-86B8-874893446191}" dt="2026-03-31T05:16:20.885" v="23" actId="255"/>
          <ac:spMkLst>
            <pc:docMk/>
            <pc:sldMk cId="4220952400" sldId="259"/>
            <ac:spMk id="5" creationId="{00000000-0000-0000-0000-000000000000}"/>
          </ac:spMkLst>
        </pc:spChg>
      </pc:sldChg>
      <pc:sldChg chg="delSp modSp mod">
        <pc:chgData name="Prashant Pawar" userId="325608bfbb8b2877" providerId="LiveId" clId="{01D4171E-F036-5A55-86B8-874893446191}" dt="2026-03-31T05:14:15.186" v="12" actId="21"/>
        <pc:sldMkLst>
          <pc:docMk/>
          <pc:sldMk cId="695140407" sldId="261"/>
        </pc:sldMkLst>
        <pc:spChg chg="del mod">
          <ac:chgData name="Prashant Pawar" userId="325608bfbb8b2877" providerId="LiveId" clId="{01D4171E-F036-5A55-86B8-874893446191}" dt="2026-03-31T05:14:15.186" v="12" actId="21"/>
          <ac:spMkLst>
            <pc:docMk/>
            <pc:sldMk cId="695140407" sldId="261"/>
            <ac:spMk id="73" creationId="{00000000-0000-0000-0000-000000000000}"/>
          </ac:spMkLst>
        </pc:spChg>
      </pc:sldChg>
      <pc:sldChg chg="modSp mod">
        <pc:chgData name="Prashant Pawar" userId="325608bfbb8b2877" providerId="LiveId" clId="{01D4171E-F036-5A55-86B8-874893446191}" dt="2026-03-31T05:17:39.914" v="28" actId="113"/>
        <pc:sldMkLst>
          <pc:docMk/>
          <pc:sldMk cId="3475610596" sldId="262"/>
        </pc:sldMkLst>
        <pc:spChg chg="mod">
          <ac:chgData name="Prashant Pawar" userId="325608bfbb8b2877" providerId="LiveId" clId="{01D4171E-F036-5A55-86B8-874893446191}" dt="2026-03-31T05:17:39.914" v="28" actId="113"/>
          <ac:spMkLst>
            <pc:docMk/>
            <pc:sldMk cId="3475610596" sldId="262"/>
            <ac:spMk id="3" creationId="{00000000-0000-0000-0000-000000000000}"/>
          </ac:spMkLst>
        </pc:spChg>
      </pc:sldChg>
      <pc:sldChg chg="addSp delSp modSp mod">
        <pc:chgData name="Prashant Pawar" userId="325608bfbb8b2877" providerId="LiveId" clId="{01D4171E-F036-5A55-86B8-874893446191}" dt="2026-03-31T05:14:24.125" v="15" actId="255"/>
        <pc:sldMkLst>
          <pc:docMk/>
          <pc:sldMk cId="3396658691" sldId="263"/>
        </pc:sldMkLst>
        <pc:spChg chg="add mod">
          <ac:chgData name="Prashant Pawar" userId="325608bfbb8b2877" providerId="LiveId" clId="{01D4171E-F036-5A55-86B8-874893446191}" dt="2026-03-31T05:14:24.125" v="15" actId="255"/>
          <ac:spMkLst>
            <pc:docMk/>
            <pc:sldMk cId="3396658691" sldId="263"/>
            <ac:spMk id="2" creationId="{F4CBD96D-1DAE-EA39-4CE2-E8FB1F017023}"/>
          </ac:spMkLst>
        </pc:spChg>
        <pc:spChg chg="del">
          <ac:chgData name="Prashant Pawar" userId="325608bfbb8b2877" providerId="LiveId" clId="{01D4171E-F036-5A55-86B8-874893446191}" dt="2026-03-31T05:13:59.344" v="9" actId="478"/>
          <ac:spMkLst>
            <pc:docMk/>
            <pc:sldMk cId="3396658691" sldId="26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16955-7AB6-4FC7-B11D-781874B1E96C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BD72-B0F2-450B-8C2E-0B0069D5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593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9C624-289C-4CE6-80ED-831D90DE02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7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15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500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158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672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110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03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981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46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134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7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59D7-8A01-4C58-9C8C-AD3D7AC98439}" type="datetimeFigureOut">
              <a:rPr lang="en-IN" smtClean="0"/>
              <a:t>31/03/26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7258-3B9A-4C30-8221-240E9191570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23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tif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tiff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7" Type="http://schemas.openxmlformats.org/officeDocument/2006/relationships/image" Target="../media/image34.tiff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iff"/><Relationship Id="rId5" Type="http://schemas.openxmlformats.org/officeDocument/2006/relationships/image" Target="../media/image32.tiff"/><Relationship Id="rId4" Type="http://schemas.openxmlformats.org/officeDocument/2006/relationships/image" Target="../media/image3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ioinformatics.sdstate.edu/go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529" y="151374"/>
            <a:ext cx="3115326" cy="143268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27" y="1625525"/>
            <a:ext cx="2821571" cy="12871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49" y="341295"/>
            <a:ext cx="2633700" cy="109127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F4F34D0-7539-A0AE-403D-89AC369D08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7" y="3101498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161BB224-F487-593C-8FBB-A88AFF7BE9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77" y="3101498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9642C9F-A188-BA1B-893B-D3F0281389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57" y="3101498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088C248-5A5D-1960-82E5-7354797F36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37" y="3101498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D1E709E3-CFDB-E338-7DF5-7718B237434D}"/>
              </a:ext>
            </a:extLst>
          </p:cNvPr>
          <p:cNvSpPr txBox="1"/>
          <p:nvPr/>
        </p:nvSpPr>
        <p:spPr>
          <a:xfrm>
            <a:off x="433998" y="4212685"/>
            <a:ext cx="15536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E0A1F8-BBEA-6BF4-A0AB-FDB6DC023D8E}"/>
              </a:ext>
            </a:extLst>
          </p:cNvPr>
          <p:cNvSpPr txBox="1"/>
          <p:nvPr/>
        </p:nvSpPr>
        <p:spPr>
          <a:xfrm>
            <a:off x="1987641" y="4210715"/>
            <a:ext cx="15536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35S:AXE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0BA50F-FDDA-EAA2-C54C-C73797624038}"/>
              </a:ext>
            </a:extLst>
          </p:cNvPr>
          <p:cNvSpPr txBox="1"/>
          <p:nvPr/>
        </p:nvSpPr>
        <p:spPr>
          <a:xfrm>
            <a:off x="3541283" y="4208875"/>
            <a:ext cx="15536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35S:XYL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FD4EAE-0EB9-24F4-F7C4-57E92956F62C}"/>
              </a:ext>
            </a:extLst>
          </p:cNvPr>
          <p:cNvSpPr txBox="1"/>
          <p:nvPr/>
        </p:nvSpPr>
        <p:spPr>
          <a:xfrm>
            <a:off x="5094924" y="4208304"/>
            <a:ext cx="15536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35S:AXE/XYL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5F8DC65B-D6EC-0C9E-D971-BDE60226CF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50" y="4512251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DF73873-D769-F5A0-1BCB-F86D52B551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30" y="4512251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3D9E598-24A0-6EC6-A8CF-7390D3F7BD6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10" y="4512251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0E21D8A8-A168-8629-5015-1DF54AB518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590" y="4512251"/>
            <a:ext cx="1554480" cy="1105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8E7029F8-CF56-A46B-0326-F3A3858AF0E1}"/>
              </a:ext>
            </a:extLst>
          </p:cNvPr>
          <p:cNvSpPr txBox="1"/>
          <p:nvPr/>
        </p:nvSpPr>
        <p:spPr>
          <a:xfrm>
            <a:off x="414571" y="5621015"/>
            <a:ext cx="15536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73251C0-E654-CC4C-BC27-A9626AE3CFA0}"/>
              </a:ext>
            </a:extLst>
          </p:cNvPr>
          <p:cNvSpPr txBox="1"/>
          <p:nvPr/>
        </p:nvSpPr>
        <p:spPr>
          <a:xfrm>
            <a:off x="1968214" y="5622855"/>
            <a:ext cx="155364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35S:AXE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FCDBE3-5B25-DA10-6F36-EB0267EE30A4}"/>
              </a:ext>
            </a:extLst>
          </p:cNvPr>
          <p:cNvSpPr txBox="1"/>
          <p:nvPr/>
        </p:nvSpPr>
        <p:spPr>
          <a:xfrm>
            <a:off x="3521856" y="5621015"/>
            <a:ext cx="15536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35S:XYL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D16DC66-D94F-0E6C-5808-4D390F0A0610}"/>
              </a:ext>
            </a:extLst>
          </p:cNvPr>
          <p:cNvSpPr txBox="1"/>
          <p:nvPr/>
        </p:nvSpPr>
        <p:spPr>
          <a:xfrm>
            <a:off x="5075497" y="5620444"/>
            <a:ext cx="155364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35S:AXE/XYL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" y="5748206"/>
            <a:ext cx="2049128" cy="223827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188190" y="7697495"/>
            <a:ext cx="6427665" cy="20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1. Schematics of construct, genotyping, gene expression and anatomical studies 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(a) Schematic representation of the gene constructs, the construct contains the Cam35S (35S) Promoter driving expression of AnAXE1 from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AnXYL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nidulans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 (b) DNA was isolated from transgenic lines expressing and its integration was confirmed amplifying using gene specific primer of AXE and XYL on PCR and run on agarose gel, L represents  1Kb DNA Ladder;1-15 are the 35S:AXE/XYL cross line (hemizygous); - represent as blank; + as combine DNA positive control of both parents, 700 bp band represent AXE, 300 bp represent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XYL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gene and  (c) RT-qPCR based amplified product was run on agarose gel using 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ACTIN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 reference gene. Six-week Arabidopsis WT and transgenic plant cross-sections were stained by Phloroglucinol-HCl (Wiesner) Staining Panel (d): 10X, Panel (e): 40X. Scale bar = 50 µm. (f) esterase activity was measured using p-nitrophenyl acetate as the substrate, and the product, p-nitrophenol, was monitored at 400 nm. Data presented as mean ± standard deviation (SD), n = 3-4 biological replicates. Statistical significance determined by Student's t-test at ***p ≤ 0.001, **p ≤ 0.01, *p ≤ 0.05).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4080" y="79830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185743" y="95074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099" y="1609714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296" y="2875771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099" y="4277039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96995" y="5729760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F66EC62C-68DF-5B2B-0CCF-3354D89FD625}"/>
              </a:ext>
            </a:extLst>
          </p:cNvPr>
          <p:cNvGrpSpPr/>
          <p:nvPr/>
        </p:nvGrpSpPr>
        <p:grpSpPr>
          <a:xfrm>
            <a:off x="374560" y="5439728"/>
            <a:ext cx="6217919" cy="2647772"/>
            <a:chOff x="4445000" y="7466132"/>
            <a:chExt cx="6217919" cy="264777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771029C-604E-8010-62C0-A7FAD0EC3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675" y="8788876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68663BE-1BBE-C4F7-791F-1F013EB93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155" y="8788876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42BE29B-BEA2-9AD1-C3BD-ACB97C484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959" y="8788876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D83DEDA-B775-27BD-D4F0-091F3BBA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439" y="8788876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CE67A2-F481-EA6A-E1A4-79D1BC296512}"/>
                </a:ext>
              </a:extLst>
            </p:cNvPr>
            <p:cNvSpPr txBox="1"/>
            <p:nvPr/>
          </p:nvSpPr>
          <p:spPr>
            <a:xfrm>
              <a:off x="5999217" y="9898460"/>
              <a:ext cx="15519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WP:AXE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6B27AE1-0E16-F08F-943F-7CBE78053DA0}"/>
                </a:ext>
              </a:extLst>
            </p:cNvPr>
            <p:cNvSpPr txBox="1"/>
            <p:nvPr/>
          </p:nvSpPr>
          <p:spPr>
            <a:xfrm>
              <a:off x="7557887" y="9897200"/>
              <a:ext cx="15519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WP:XYL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7DFDBE1-6615-A301-2F2A-A10EB4F472B7}"/>
                </a:ext>
              </a:extLst>
            </p:cNvPr>
            <p:cNvSpPr txBox="1"/>
            <p:nvPr/>
          </p:nvSpPr>
          <p:spPr>
            <a:xfrm>
              <a:off x="9103147" y="9897652"/>
              <a:ext cx="15519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WP:AXE/XYL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1A4718C-50B9-81D8-2013-FCEB49019F9F}"/>
                </a:ext>
              </a:extLst>
            </p:cNvPr>
            <p:cNvSpPr txBox="1"/>
            <p:nvPr/>
          </p:nvSpPr>
          <p:spPr>
            <a:xfrm>
              <a:off x="4447252" y="9897200"/>
              <a:ext cx="15519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6C5AD8-FE67-6DDF-7BB5-38B3F839AB8A}"/>
                </a:ext>
              </a:extLst>
            </p:cNvPr>
            <p:cNvSpPr txBox="1"/>
            <p:nvPr/>
          </p:nvSpPr>
          <p:spPr>
            <a:xfrm>
              <a:off x="5996965" y="8574692"/>
              <a:ext cx="15519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WP:AXE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538B24-685C-EFDD-9309-E55064FD196A}"/>
                </a:ext>
              </a:extLst>
            </p:cNvPr>
            <p:cNvSpPr txBox="1"/>
            <p:nvPr/>
          </p:nvSpPr>
          <p:spPr>
            <a:xfrm>
              <a:off x="7555635" y="8573432"/>
              <a:ext cx="15519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WP:XYL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D2CBFA-F6CD-7D3E-7893-88D6CB97DF2E}"/>
                </a:ext>
              </a:extLst>
            </p:cNvPr>
            <p:cNvSpPr txBox="1"/>
            <p:nvPr/>
          </p:nvSpPr>
          <p:spPr>
            <a:xfrm>
              <a:off x="9100895" y="8573884"/>
              <a:ext cx="155196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WP:AXE/XYL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E52679-4A17-9AA9-9918-2A1EE8C5B607}"/>
                </a:ext>
              </a:extLst>
            </p:cNvPr>
            <p:cNvSpPr txBox="1"/>
            <p:nvPr/>
          </p:nvSpPr>
          <p:spPr>
            <a:xfrm>
              <a:off x="4445000" y="8573432"/>
              <a:ext cx="1551965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WT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9C420C6-5D8A-58C5-D231-1FD48AEF5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838" y="7466132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884FFA1-47C5-46A1-4E67-B9D96629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804" y="7466132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B2FAFE4-10E2-577C-D58F-8A5BF1CC6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122" y="7466132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3D5A274-38CB-A7AE-01FD-9A5008C25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5926" y="7466132"/>
              <a:ext cx="1554480" cy="110540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569908C7-FEA6-0271-5497-8F9381EEEF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189" y="3395995"/>
            <a:ext cx="1857245" cy="1798286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AF99DEF-E49A-CDAC-01B4-DAE9EC302AB5}"/>
              </a:ext>
            </a:extLst>
          </p:cNvPr>
          <p:cNvCxnSpPr>
            <a:cxnSpLocks/>
          </p:cNvCxnSpPr>
          <p:nvPr/>
        </p:nvCxnSpPr>
        <p:spPr>
          <a:xfrm flipH="1">
            <a:off x="5668287" y="7091369"/>
            <a:ext cx="205353" cy="665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0189FDF-4018-C486-81A5-F1C81A659C04}"/>
              </a:ext>
            </a:extLst>
          </p:cNvPr>
          <p:cNvCxnSpPr>
            <a:cxnSpLocks/>
          </p:cNvCxnSpPr>
          <p:nvPr/>
        </p:nvCxnSpPr>
        <p:spPr>
          <a:xfrm flipH="1">
            <a:off x="4076851" y="6994459"/>
            <a:ext cx="205353" cy="665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11480" y="64875"/>
            <a:ext cx="3176685" cy="13847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563" y="228086"/>
            <a:ext cx="2678914" cy="119491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4"/>
          <a:srcRect r="3865"/>
          <a:stretch/>
        </p:blipFill>
        <p:spPr>
          <a:xfrm>
            <a:off x="306798" y="1607045"/>
            <a:ext cx="2893602" cy="133561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60" y="1521328"/>
            <a:ext cx="1429013" cy="18456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84" y="1439745"/>
            <a:ext cx="1510386" cy="19507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1" y="3423933"/>
            <a:ext cx="1800000" cy="18863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91" y="3406903"/>
            <a:ext cx="1800000" cy="2061029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68680" y="30074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51591" y="25679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747" y="1458532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60410" y="1461336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696855" y="1461335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1072" y="3266135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62046" y="3269911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(g)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89819" y="3285910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(h)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072" y="5177129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0064" y="6504224"/>
            <a:ext cx="478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(j)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4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CBD96D-1DAE-EA39-4CE2-E8FB1F017023}"/>
              </a:ext>
            </a:extLst>
          </p:cNvPr>
          <p:cNvSpPr/>
          <p:nvPr/>
        </p:nvSpPr>
        <p:spPr>
          <a:xfrm>
            <a:off x="158462" y="288339"/>
            <a:ext cx="6699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2. Morphology, Gene Expression, Enzyme Activity, and Anatomical Analysis. 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(a) Schematic representation of the gene constructs, containing GT43B (WP) Promoter driving expression of AnAXE from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AnXYL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nidulans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(b) PCR amplified product on gel L= 1Kb DNA Ladder;1-10 = WP:AXE/XYL cross line; - represent as blank; P1 is  WP:AXE parent represented 700 bp band, P2 is WP:XYL as 300 bp band (c) RT-qPCR amplified product run on gel of ACTIN, AXE and XYL (d) relative gene expression levels in inflorescence stem tissue of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AXE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were calculated by normalizing to the WP:AXE/XYL.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was used as a reference gene. (e) relative gene expression levels in inflorescence stem tissue of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XYL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were calculated by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normalising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to the WP:AXE/XYL.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was used as a reference gene. (f) esterase activity was measured on an acetylated Birchwood xylan substrate, and the released acetic acid was quantified using the Megazyme K-ACET kit. (g) Xylanase activity was assessed using XylX6 as a substrate (from Xylanase Assay kit K-XylX6-2V, Megazyme, Ireland), and the 4-nitrophenol released was measured at 400 nm. (h) representative image illustrating the morphology of a six-week-old plant expressing AXE and WP (pGT43B) promoter with WT. Bar = 5 cm. 6-week Arabidopsis WT and transgenic plant cross-section stained by Phloroglucinol-HCl (Wiesner) Staining Panel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): 10X, Panel (j): 40X. Arrow denotes the undeveloped xylem. Scale bar = 50 µm. Data presented as mean ± standard deviation (SD) from 3-4 biological replicates. Statistical significance determined by Student's t-test, ***p ≤ 0.001, **p ≤ 0.01, *p ≤ 0.05).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5" y="1242478"/>
            <a:ext cx="1980000" cy="2458775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27" y="1242478"/>
            <a:ext cx="1980000" cy="2455951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79" y="1295194"/>
            <a:ext cx="1980000" cy="2388721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" y="3729051"/>
            <a:ext cx="1980000" cy="2485936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051" y="3735189"/>
            <a:ext cx="1980000" cy="249028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81" y="3735185"/>
            <a:ext cx="1980000" cy="2485936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27675" y="6365669"/>
            <a:ext cx="5865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3. Plant cell wall composition on AIR samples prepared from Arabidopsis inflorescence stem 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a) Acetic acid content by saponification (b) Acetyl to xylose ratio (c) Xylose content by 1.3M HCL Acid hydrolysis (d) Total Carbohydrate content estimated by Phenol-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Sulphuric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acid method (e) Cellulose content by Updegraff’s method (f) Lignin content by acetyl bromide method. Data presented as mean ± standard deviation (SD) from 3-4 biological replicates. Statistical significance determined by Student's t-test, where ***p ≤0.001 **p≤0.01, *p≤0.05).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427" y="1108363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8127" y="1116124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8127" y="1116125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04" y="3616839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5404" y="3611900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(e)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5404" y="3611901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3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5E614A0-0150-1101-B40E-ADAF72F72A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1" y="3315105"/>
            <a:ext cx="2936136" cy="1468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5B55BA-07F7-D4B8-3319-398C43E84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22" y="3315105"/>
            <a:ext cx="2936138" cy="14680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B35F42-5962-75B0-4E49-82B73DC379D1}"/>
              </a:ext>
            </a:extLst>
          </p:cNvPr>
          <p:cNvSpPr txBox="1"/>
          <p:nvPr/>
        </p:nvSpPr>
        <p:spPr>
          <a:xfrm>
            <a:off x="620322" y="3085756"/>
            <a:ext cx="2936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Top 20  UP GO- Biological Process (BP)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E931B2-38E0-83B7-A3AE-886F294B786A}"/>
              </a:ext>
            </a:extLst>
          </p:cNvPr>
          <p:cNvSpPr txBox="1"/>
          <p:nvPr/>
        </p:nvSpPr>
        <p:spPr>
          <a:xfrm>
            <a:off x="3653422" y="3088560"/>
            <a:ext cx="2936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Top 20  DOWN GO- Biological Process (BP)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0BD3B5-8CF9-CA7B-06B8-886D5B332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9607"/>
              </p:ext>
            </p:extLst>
          </p:nvPr>
        </p:nvGraphicFramePr>
        <p:xfrm>
          <a:off x="620321" y="5124137"/>
          <a:ext cx="5969237" cy="2214589"/>
        </p:xfrm>
        <a:graphic>
          <a:graphicData uri="http://schemas.openxmlformats.org/drawingml/2006/table">
            <a:tbl>
              <a:tblPr/>
              <a:tblGrid>
                <a:gridCol w="573046">
                  <a:extLst>
                    <a:ext uri="{9D8B030D-6E8A-4147-A177-3AD203B41FA5}">
                      <a16:colId xmlns:a16="http://schemas.microsoft.com/office/drawing/2014/main" val="4197046209"/>
                    </a:ext>
                  </a:extLst>
                </a:gridCol>
                <a:gridCol w="668554">
                  <a:extLst>
                    <a:ext uri="{9D8B030D-6E8A-4147-A177-3AD203B41FA5}">
                      <a16:colId xmlns:a16="http://schemas.microsoft.com/office/drawing/2014/main" val="3701103471"/>
                    </a:ext>
                  </a:extLst>
                </a:gridCol>
                <a:gridCol w="3820312">
                  <a:extLst>
                    <a:ext uri="{9D8B030D-6E8A-4147-A177-3AD203B41FA5}">
                      <a16:colId xmlns:a16="http://schemas.microsoft.com/office/drawing/2014/main" val="682988491"/>
                    </a:ext>
                  </a:extLst>
                </a:gridCol>
                <a:gridCol w="907325">
                  <a:extLst>
                    <a:ext uri="{9D8B030D-6E8A-4147-A177-3AD203B41FA5}">
                      <a16:colId xmlns:a16="http://schemas.microsoft.com/office/drawing/2014/main" val="72053702"/>
                    </a:ext>
                  </a:extLst>
                </a:gridCol>
              </a:tblGrid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S.no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8496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AT5G01620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TRICHOME BIREFRINGENCE-LIKE 35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-6.645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15745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AT4G03210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endotransglucosylase/hydrolase 9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-2.085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00712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AT1G11545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endotransglucosylase/hydrolase 8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-1.799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24427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AT4G14130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endotransglucosylase/hydrolase 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-1.318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78027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AT4G30270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endotransglucosylase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/hydrolase 24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-1.313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481508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AT3G23730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endotransglucosylase/hydrolase 16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-1.311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8196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AT1G32170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xyloglucan endotransglucosylase/hydrolase 30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428141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AT5G01360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trichome birefringence-like protein (DUF828)/ TBL3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88526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AT1G73140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trichome birefringence-like protein (DUF828)/ TBL31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-1.239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024029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AT3G55990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trichome birefringence-like protein (DUF828)/ TBL29/ESK1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-1.223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174042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AT4G09990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glucuronoxylan 4-O-methyltransferase-like protein (DUF579)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-1.145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551247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AT1G70230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TRICHOME BIREFRINGENCE-LIKE 27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-1.068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76105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7399EB6-481F-0B9F-20C4-FCAB3E8A5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176203"/>
              </p:ext>
            </p:extLst>
          </p:nvPr>
        </p:nvGraphicFramePr>
        <p:xfrm>
          <a:off x="620321" y="7648009"/>
          <a:ext cx="5969237" cy="1533177"/>
        </p:xfrm>
        <a:graphic>
          <a:graphicData uri="http://schemas.openxmlformats.org/drawingml/2006/table">
            <a:tbl>
              <a:tblPr/>
              <a:tblGrid>
                <a:gridCol w="573046">
                  <a:extLst>
                    <a:ext uri="{9D8B030D-6E8A-4147-A177-3AD203B41FA5}">
                      <a16:colId xmlns:a16="http://schemas.microsoft.com/office/drawing/2014/main" val="4126773268"/>
                    </a:ext>
                  </a:extLst>
                </a:gridCol>
                <a:gridCol w="668554">
                  <a:extLst>
                    <a:ext uri="{9D8B030D-6E8A-4147-A177-3AD203B41FA5}">
                      <a16:colId xmlns:a16="http://schemas.microsoft.com/office/drawing/2014/main" val="4184555885"/>
                    </a:ext>
                  </a:extLst>
                </a:gridCol>
                <a:gridCol w="3820312">
                  <a:extLst>
                    <a:ext uri="{9D8B030D-6E8A-4147-A177-3AD203B41FA5}">
                      <a16:colId xmlns:a16="http://schemas.microsoft.com/office/drawing/2014/main" val="2085579377"/>
                    </a:ext>
                  </a:extLst>
                </a:gridCol>
                <a:gridCol w="907325">
                  <a:extLst>
                    <a:ext uri="{9D8B030D-6E8A-4147-A177-3AD203B41FA5}">
                      <a16:colId xmlns:a16="http://schemas.microsoft.com/office/drawing/2014/main" val="3750303015"/>
                    </a:ext>
                  </a:extLst>
                </a:gridCol>
              </a:tblGrid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S.no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log2FoldChange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489589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AT1G16490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myb domain protein 58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739365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AT3G21240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4-coumarate (4CL2)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72705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AT1G51680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4-coumarate (4CL1)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-1.264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700883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AT4G22680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myb domain protein 85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-1.213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22613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AT4G01070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UDP-Glycosyltransferase superfamily protein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882292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AT4G36220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ferulic acid 5-hydroxylase 1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-1.096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94004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AT3G10340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phenylalanine ammonia-lyase 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-1.095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080046"/>
                  </a:ext>
                </a:extLst>
              </a:tr>
              <a:tr h="1703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98" marR="7098" marT="709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AT4G38620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domain protein 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-1.074</a:t>
                      </a:r>
                    </a:p>
                  </a:txBody>
                  <a:tcPr marL="7098" marR="7098" marT="70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399933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7613" t="18817" r="20065"/>
          <a:stretch/>
        </p:blipFill>
        <p:spPr>
          <a:xfrm>
            <a:off x="470477" y="158937"/>
            <a:ext cx="4521200" cy="29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9413" y="269643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079" y="3031222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2479" y="4888670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(c)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079" y="7400978"/>
            <a:ext cx="432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(d)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6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1896" y="323325"/>
            <a:ext cx="59138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Figure 4. RNA sequencing analysis of WT and WP:AXE/XYL plants 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RNA-seq analysis was performed on six-week-old stems of WT (as control) and WP:AXE/XYL. (a) Volcano plot shows the distribution of gene expression between WT and WP:AXE/XYL. The y-axis illustrates −log</a:t>
            </a:r>
            <a:r>
              <a:rPr lang="en-US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p-values (FDR), and the x-axis corresponds to a log</a:t>
            </a:r>
            <a:r>
              <a:rPr lang="en-US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fold gene expression. N represents the number of genes significantly upregulated and downregulated (b) GO analysis of the top 20 up- and down-regulated biological process categories was performed using ShinyGO 0.77 (</a:t>
            </a:r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http://bioinformatics.sdstate.edu/go/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). Data represent mean ± SE, n = 3 biological replicates. (c)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Differentially expressed genes involved in the cell wall polysaccharide metabolic process of WP:AXE/XYL side stem (c)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Differentially expressed genes involved in Phenylpropanoid metabolic process. of WP:AXE/XYL side stem.</a:t>
            </a:r>
            <a:endParaRPr lang="en-I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19" y="824101"/>
            <a:ext cx="5956381" cy="28890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6019" y="3809383"/>
            <a:ext cx="5742047" cy="112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5. Xylo-oligosaccharide analysis by MALDI-TOF on AIR of Arabidopsis inflorescence stem through xylanase (GH11) digestion.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represent mean ± SD, n = 3 replicates, Student’s t-test at ***p ≤ 0.001, **p ≤ 0.01, *p ≤ 0.05, applied between genotypes. % difference representation is compared to wild-type plants.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561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6CA7A-6F50-89EE-E453-ACDB17611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455" b="28821"/>
          <a:stretch/>
        </p:blipFill>
        <p:spPr>
          <a:xfrm>
            <a:off x="838188" y="668687"/>
            <a:ext cx="1953424" cy="2130664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96428" y="2922461"/>
            <a:ext cx="5853572" cy="84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Supplementary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igure 6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Picture of Arabidopsis leaf after DAB staining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0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H2O2 accumulation measured by DAB staining at 30 min in four-week-old Arabidopsis rosette leaves due to infiltration of xylanase digestion supernatant of WT, 35S:AXE/XYL in WT leaves. Buffer was infiltrated as a mock control.</a:t>
            </a:r>
          </a:p>
        </p:txBody>
      </p:sp>
    </p:spTree>
    <p:extLst>
      <p:ext uri="{BB962C8B-B14F-4D97-AF65-F5344CB8AC3E}">
        <p14:creationId xmlns:p14="http://schemas.microsoft.com/office/powerpoint/2010/main" val="4013738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1304</Words>
  <Application>Microsoft Macintosh PowerPoint</Application>
  <PresentationFormat>A4 Paper (210x297 mm)</PresentationFormat>
  <Paragraphs>147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PPLAB</dc:creator>
  <cp:lastModifiedBy>Prashant Pawar</cp:lastModifiedBy>
  <cp:revision>17</cp:revision>
  <dcterms:created xsi:type="dcterms:W3CDTF">2026-03-30T18:37:08Z</dcterms:created>
  <dcterms:modified xsi:type="dcterms:W3CDTF">2026-03-31T05:21:07Z</dcterms:modified>
</cp:coreProperties>
</file>