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520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46C046-08EF-7D09-2A38-4B9A7FDD0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DAA53C8-7372-E5FE-BAAA-7F2D82104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5BED3C-B2DF-8F35-BE55-DF170BAC6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F58E00-83CB-7857-0167-E13AB015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3561BA-0812-588D-3846-7CE0428CF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73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3C946C-E907-FC32-07FE-1BCDDEDE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E4318A9-6201-DA63-7824-79A23EB8E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C6C7F0-5C01-34FE-2D84-96519D2C0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EF3DEB-DB3A-84CE-A809-E99161488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DD0433-E0B7-C91B-1F73-29A7FE723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11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E2EE219-05BA-F060-15A4-BD6524998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8A0713-7293-7671-DFA7-5339A6777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C41F01-28B2-D74B-FAFE-AA0ABFC8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63CBD4-8CE6-6B8A-FD45-8E08135E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6FECCF-90CE-A655-C03F-13CDB6BDB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74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401A33-92DF-0E6B-A800-06004C256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2B60C3-8672-BB56-0434-E4CB41616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D17C74-AEAA-B148-5272-A91141D8B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63C3FB-4E88-90ED-6930-C2125C58A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4417E0-620F-D25C-0BEF-A21492DD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79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67B5DC-8CC1-B47E-33BE-79E7473B7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B178CF-D398-32A0-006E-3908A4AF6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3D6974-06A6-05C9-1E8D-7707FBFDE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819A33-7519-8B1B-D92F-EC30E6C1C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AEE84E-F783-300B-B068-753085E0E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30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95AFD7-2455-DFDA-D83B-A924ECB22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E04E78-FC31-7CE6-C52B-19836FF2ED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00B245-C133-AB09-8D04-F913916CB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A54850-D6F5-2867-714E-426BA54C5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560F81-5853-3D1B-17BB-0D70EF57E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3BB9E5E-2EEC-3C90-0E88-AB149FBF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5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0C84F5-8E0C-AFAF-3846-D28137EF2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AEF0FC-C289-929A-8462-7CB12402C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0228B3F-9ABD-D165-FD69-B471AA5D7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D3E0C84-F25B-2999-7B9F-E94723372A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2CCA46F-A8CA-865D-8F72-546529D21A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E932851-7EF2-8E0F-07E4-D2FC4E456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C311EA8-430A-F8CF-92C8-D402C132B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84E29B8-5F03-F8E3-FBC1-C7DDF9A67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05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B9286-767C-7024-CCC2-9B73B60FC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D93359-75CD-4FB0-26AC-2648B81F0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678ADD-8BD3-ACC8-C682-5C3F4DDC3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E7472D9-2F79-915D-F1FA-B8CB3802D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477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6C8BC2B-CA73-893F-78EC-D71621F51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B827F7E-9774-77CD-6E74-DF07BF49E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09514C-7BB5-B164-46A4-B68EF513E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179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5DF296-5189-F1A8-5418-D88F99EC9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0A6743-EAC5-AADA-FA06-958598475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3F1E9F-BC3F-1CAB-C44A-C641347ABF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E782A88-53E3-10EB-31A2-CCB0E320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52D8AE-E978-4088-3285-503F29344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3CD22E4-BA5F-2592-A5E7-8FDB7860D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91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919094-59C5-535A-F96F-36C89CF3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7921A1C-EEF1-A687-61F6-F1B00CA40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FF9D2C-5118-71BD-6439-80C99C162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3E2730-CD9E-563A-CA4E-0D2C358E4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9ACA8B-8813-AF2A-A9F0-3F17367FD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772B30-BA2F-60F2-B16A-3E4325EDD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816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DE952B2-CCB7-3979-CF11-09D4C1B3B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AD9E0D-54B1-53D6-3D00-271851BBE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76F0D1-BAA9-7AB9-5668-3583D2EF96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3BA90-DF95-4D9B-8858-0AF5981739C1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067BEE-4314-5737-A075-3714906E25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B9E809-723A-A337-54EF-8F6CA4F90A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51147-B104-4970-B52B-BC5BE6CFDE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19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8AED6878-AA67-E410-AF34-A792269CD0D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23" b="20824"/>
          <a:stretch>
            <a:fillRect/>
          </a:stretch>
        </p:blipFill>
        <p:spPr>
          <a:xfrm>
            <a:off x="4273434" y="1036640"/>
            <a:ext cx="2640690" cy="2496774"/>
          </a:xfrm>
          <a:prstGeom prst="rect">
            <a:avLst/>
          </a:prstGeom>
        </p:spPr>
      </p:pic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5DAA781-18A5-3D76-7E38-ED8CCC205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008545"/>
              </p:ext>
            </p:extLst>
          </p:nvPr>
        </p:nvGraphicFramePr>
        <p:xfrm>
          <a:off x="1945532" y="627838"/>
          <a:ext cx="7592915" cy="2832538"/>
        </p:xfrm>
        <a:graphic>
          <a:graphicData uri="http://schemas.openxmlformats.org/drawingml/2006/table">
            <a:tbl>
              <a:tblPr firstRow="1" bandRow="1"/>
              <a:tblGrid>
                <a:gridCol w="1866517">
                  <a:extLst>
                    <a:ext uri="{9D8B030D-6E8A-4147-A177-3AD203B41FA5}">
                      <a16:colId xmlns:a16="http://schemas.microsoft.com/office/drawing/2014/main" val="508138854"/>
                    </a:ext>
                  </a:extLst>
                </a:gridCol>
                <a:gridCol w="402046">
                  <a:extLst>
                    <a:ext uri="{9D8B030D-6E8A-4147-A177-3AD203B41FA5}">
                      <a16:colId xmlns:a16="http://schemas.microsoft.com/office/drawing/2014/main" val="1551781083"/>
                    </a:ext>
                  </a:extLst>
                </a:gridCol>
                <a:gridCol w="2742517">
                  <a:extLst>
                    <a:ext uri="{9D8B030D-6E8A-4147-A177-3AD203B41FA5}">
                      <a16:colId xmlns:a16="http://schemas.microsoft.com/office/drawing/2014/main" val="1165977000"/>
                    </a:ext>
                  </a:extLst>
                </a:gridCol>
                <a:gridCol w="1775012">
                  <a:extLst>
                    <a:ext uri="{9D8B030D-6E8A-4147-A177-3AD203B41FA5}">
                      <a16:colId xmlns:a16="http://schemas.microsoft.com/office/drawing/2014/main" val="4169192415"/>
                    </a:ext>
                  </a:extLst>
                </a:gridCol>
                <a:gridCol w="806823">
                  <a:extLst>
                    <a:ext uri="{9D8B030D-6E8A-4147-A177-3AD203B41FA5}">
                      <a16:colId xmlns:a16="http://schemas.microsoft.com/office/drawing/2014/main" val="2756720202"/>
                    </a:ext>
                  </a:extLst>
                </a:gridCol>
              </a:tblGrid>
              <a:tr h="3313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Subgroup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n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1151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(95%CI)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875381"/>
                  </a:ext>
                </a:extLst>
              </a:tr>
              <a:tr h="31376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i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CCND1 </a:t>
                      </a: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amplification </a:t>
                      </a:r>
                      <a:r>
                        <a:rPr kumimoji="1" lang="en-US" sz="12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−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49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3186715"/>
                  </a:ext>
                </a:extLst>
              </a:tr>
              <a:tr h="31376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        amplification +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5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 51 (0.11</a:t>
                      </a:r>
                      <a:r>
                        <a:rPr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–2.33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0.40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09933"/>
                  </a:ext>
                </a:extLst>
              </a:tr>
              <a:tr h="32273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i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ESR1 </a:t>
                      </a: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wild-type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51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1151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359051"/>
                  </a:ext>
                </a:extLst>
              </a:tr>
              <a:tr h="25997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      mutant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3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1151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 (0.20</a:t>
                      </a:r>
                      <a:r>
                        <a:rPr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–4.25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0.94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528071"/>
                  </a:ext>
                </a:extLst>
              </a:tr>
              <a:tr h="29045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i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PIK3CA </a:t>
                      </a: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wild-type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51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1151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072967"/>
                  </a:ext>
                </a:extLst>
              </a:tr>
              <a:tr h="29583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         mutant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3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1151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0.20 (0.02</a:t>
                      </a:r>
                      <a:r>
                        <a:rPr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–1.72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1151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0678138"/>
                  </a:ext>
                </a:extLst>
              </a:tr>
              <a:tr h="33169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i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TP53 </a:t>
                      </a: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wild-type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47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21151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483679"/>
                  </a:ext>
                </a:extLst>
              </a:tr>
              <a:tr h="35858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kumimoji="1" lang="en-US" sz="12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          mutant</a:t>
                      </a:r>
                      <a:endParaRPr lang="ja-JP" sz="1200" kern="10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kumimoji="1" lang="en-US" sz="12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  <a:cs typeface="Arial" panose="020B0604020202020204" pitchFamily="34" charset="0"/>
                        </a:rPr>
                        <a:t>7</a:t>
                      </a: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ja-JP" sz="1200" kern="10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0.24 (0.07</a:t>
                      </a:r>
                      <a:r>
                        <a:rPr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–0.81</a:t>
                      </a:r>
                      <a:r>
                        <a:rPr kumimoji="1" lang="en-US" altLang="ja-JP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kumimoji="1" lang="ja-JP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</a:t>
                      </a:r>
                      <a:endParaRPr kumimoji="1" lang="ja-JP" alt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912661"/>
                  </a:ext>
                </a:extLst>
              </a:tr>
            </a:tbl>
          </a:graphicData>
        </a:graphic>
      </p:graphicFrame>
      <p:sp>
        <p:nvSpPr>
          <p:cNvPr id="10" name="フローチャート: 処理 9">
            <a:extLst>
              <a:ext uri="{FF2B5EF4-FFF2-40B4-BE49-F238E27FC236}">
                <a16:creationId xmlns:a16="http://schemas.microsoft.com/office/drawing/2014/main" id="{8359B3C4-3070-E4D9-410F-BB8A931CDCF1}"/>
              </a:ext>
            </a:extLst>
          </p:cNvPr>
          <p:cNvSpPr/>
          <p:nvPr/>
        </p:nvSpPr>
        <p:spPr>
          <a:xfrm>
            <a:off x="5685399" y="1036640"/>
            <a:ext cx="152400" cy="131784"/>
          </a:xfrm>
          <a:prstGeom prst="flowChartProcess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フローチャート: 処理 1">
            <a:extLst>
              <a:ext uri="{FF2B5EF4-FFF2-40B4-BE49-F238E27FC236}">
                <a16:creationId xmlns:a16="http://schemas.microsoft.com/office/drawing/2014/main" id="{94363A3F-0EC0-047C-EFFD-9595D63A68FF}"/>
              </a:ext>
            </a:extLst>
          </p:cNvPr>
          <p:cNvSpPr/>
          <p:nvPr/>
        </p:nvSpPr>
        <p:spPr>
          <a:xfrm>
            <a:off x="5690822" y="1666111"/>
            <a:ext cx="152400" cy="131784"/>
          </a:xfrm>
          <a:prstGeom prst="flowChartProcess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ローチャート: 処理 2">
            <a:extLst>
              <a:ext uri="{FF2B5EF4-FFF2-40B4-BE49-F238E27FC236}">
                <a16:creationId xmlns:a16="http://schemas.microsoft.com/office/drawing/2014/main" id="{7FC938CE-626E-88DD-3FB7-AB5F6677CC74}"/>
              </a:ext>
            </a:extLst>
          </p:cNvPr>
          <p:cNvSpPr/>
          <p:nvPr/>
        </p:nvSpPr>
        <p:spPr>
          <a:xfrm>
            <a:off x="5680916" y="2272589"/>
            <a:ext cx="152400" cy="131784"/>
          </a:xfrm>
          <a:prstGeom prst="flowChartProcess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ローチャート: 処理 3">
            <a:extLst>
              <a:ext uri="{FF2B5EF4-FFF2-40B4-BE49-F238E27FC236}">
                <a16:creationId xmlns:a16="http://schemas.microsoft.com/office/drawing/2014/main" id="{255B7038-3472-8A13-F1FA-D729CFF1CEDC}"/>
              </a:ext>
            </a:extLst>
          </p:cNvPr>
          <p:cNvSpPr/>
          <p:nvPr/>
        </p:nvSpPr>
        <p:spPr>
          <a:xfrm>
            <a:off x="5686900" y="2866482"/>
            <a:ext cx="152400" cy="131784"/>
          </a:xfrm>
          <a:prstGeom prst="flowChartProcess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50D78F42-891D-FCDD-C794-175AD5D1CFA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3165"/>
          <a:stretch>
            <a:fillRect/>
          </a:stretch>
        </p:blipFill>
        <p:spPr>
          <a:xfrm>
            <a:off x="3799188" y="3508538"/>
            <a:ext cx="3389422" cy="320851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F38620-9299-57F0-C081-81EB63FA3DBF}"/>
              </a:ext>
            </a:extLst>
          </p:cNvPr>
          <p:cNvSpPr txBox="1"/>
          <p:nvPr/>
        </p:nvSpPr>
        <p:spPr>
          <a:xfrm>
            <a:off x="4438650" y="3665217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0.1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BB2EE3E-A2DF-7B32-5904-B9B6A1496CF8}"/>
              </a:ext>
            </a:extLst>
          </p:cNvPr>
          <p:cNvSpPr txBox="1"/>
          <p:nvPr/>
        </p:nvSpPr>
        <p:spPr>
          <a:xfrm>
            <a:off x="5195913" y="3652209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0.5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B7992E7-535C-A2D3-C31E-88622EC51340}"/>
              </a:ext>
            </a:extLst>
          </p:cNvPr>
          <p:cNvSpPr txBox="1"/>
          <p:nvPr/>
        </p:nvSpPr>
        <p:spPr>
          <a:xfrm>
            <a:off x="5607736" y="3646167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2984F04-4DF1-8C51-0D61-1E690C282825}"/>
              </a:ext>
            </a:extLst>
          </p:cNvPr>
          <p:cNvSpPr txBox="1"/>
          <p:nvPr/>
        </p:nvSpPr>
        <p:spPr>
          <a:xfrm>
            <a:off x="5965351" y="3655692"/>
            <a:ext cx="284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4AADBDE-1077-F80E-AF99-23DE6C85D307}"/>
              </a:ext>
            </a:extLst>
          </p:cNvPr>
          <p:cNvSpPr txBox="1"/>
          <p:nvPr/>
        </p:nvSpPr>
        <p:spPr>
          <a:xfrm>
            <a:off x="6699048" y="3646167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58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67</Words>
  <Application>Microsoft Office PowerPoint</Application>
  <PresentationFormat>ワイド画面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meiko nishimura</dc:creator>
  <cp:lastModifiedBy>meiko nishimura</cp:lastModifiedBy>
  <cp:revision>4</cp:revision>
  <dcterms:created xsi:type="dcterms:W3CDTF">2026-01-18T10:01:46Z</dcterms:created>
  <dcterms:modified xsi:type="dcterms:W3CDTF">2026-03-10T12:20:44Z</dcterms:modified>
</cp:coreProperties>
</file>