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5184" autoAdjust="0"/>
  </p:normalViewPr>
  <p:slideViewPr>
    <p:cSldViewPr snapToGrid="0">
      <p:cViewPr varScale="1">
        <p:scale>
          <a:sx n="164" d="100"/>
          <a:sy n="164" d="100"/>
        </p:scale>
        <p:origin x="952" y="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A5D8B6-57FA-B6D9-A45B-A05010824A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AECF2ED-B542-6ADE-B895-829EFF7056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9D440FF-86E9-61DD-2E1C-285D4254D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B2F1B-51B9-4860-A893-8AB8E472C6A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AB5D27B-DCB2-1E56-6387-D50179315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7D27D0B-B672-AC8C-2991-B1585957F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56945-B931-42C9-9E44-0C1ECFFBA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6493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9A68BD-6B72-D221-66AD-B6ECA6C1B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FDA4AA7-0D01-47A1-4988-60EDCFCDCE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74D7485-68A7-F49E-4031-36A51B91E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B2F1B-51B9-4860-A893-8AB8E472C6A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04D53CA-F2B2-2A36-0874-EC0BD2935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E4D999D-D448-CEEB-2C14-ED935F23E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56945-B931-42C9-9E44-0C1ECFFBA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8603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7D65D60-47B0-FB28-8834-85DF2272A7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5AC070A-A79C-04B2-B375-D5E80F002A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BCF5DE-39C0-75FE-DD37-4022C8E98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B2F1B-51B9-4860-A893-8AB8E472C6A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D081-CBF8-C61E-9290-C0D40C9FA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5B9B8ED-AD7C-3457-0187-720030E86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56945-B931-42C9-9E44-0C1ECFFBA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632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05D522-85A7-5FB0-BEDD-2C0534A83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BD6584D-F2F5-1869-F6F6-E3AAC95092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E7FDE85-318B-763F-AA1C-0136CF5E1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B2F1B-51B9-4860-A893-8AB8E472C6A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AF2A78B-DB98-1DEC-C441-AE99AADE7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221F84F-CF31-E073-8878-524B69E5D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56945-B931-42C9-9E44-0C1ECFFBA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8001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8CA377-C511-9EA0-C7CA-CBE305FDB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AAAF123-BE13-B71C-02AF-32740321E4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30BE703-6ED6-F578-C380-5D5A189C3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B2F1B-51B9-4860-A893-8AB8E472C6A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C27D749-7D1A-D34A-3BBB-B1651863D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C5FF2E8-AC96-32A0-A232-813C7C940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56945-B931-42C9-9E44-0C1ECFFBA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2161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D7ED7B-1FE3-B516-29D7-F80607BCF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2A0CF41-2DDC-F576-66F1-1343BB7648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5DCFF69-FD8C-6CE7-F35E-9078628089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2265A3A-0228-AB47-C696-84BCBDD8D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B2F1B-51B9-4860-A893-8AB8E472C6A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58952C6-1BE6-BA9A-84B3-8D4A78FA7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C886626-41D7-3DC1-62B3-7BA012463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56945-B931-42C9-9E44-0C1ECFFBA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5786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B49033-9BF9-2F04-BA65-A0194CDAF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0A5F498-35B0-A655-80CD-367DA67811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94484DE-C120-2C3F-F679-37A9728503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82ECBB4-3B07-0932-F568-29E1CF298B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A85D411-A95B-3BBB-C3E0-10E2AEEE6C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B3E9F32-2226-2C6D-7D16-9A9146662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B2F1B-51B9-4860-A893-8AB8E472C6A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59FDE06-1797-BE01-6BCB-31923DBB0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692736C-515F-7EB8-1074-5EB6AC405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56945-B931-42C9-9E44-0C1ECFFBA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4353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49E693-3463-9474-91CE-24422074C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1975888-D58D-5205-9A60-3564B135F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B2F1B-51B9-4860-A893-8AB8E472C6A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AAA20A3-1B2C-88F2-685F-695FA1069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57D3448-2695-B7DC-A8D5-6AB3523A9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56945-B931-42C9-9E44-0C1ECFFBA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9927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91D72D7-1F1C-3E48-6AAD-815A8A805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B2F1B-51B9-4860-A893-8AB8E472C6A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0AA40A9-94AE-19DC-3463-EBB6478B7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B26DB62-32D5-45D6-6258-066142D54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56945-B931-42C9-9E44-0C1ECFFBA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6044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1F4D859-DAC2-576F-3ADD-5AB8084E2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5BA7FC9-20B0-70F2-B2C1-0E5262B27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EFBBC4D-2DEE-9797-ECD9-18A3E1539E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5380452-0BE1-18CA-8046-28B0B4E97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B2F1B-51B9-4860-A893-8AB8E472C6A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19ECBAD-3BDC-CF26-C150-53B34DE71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1BD45C4-1DF2-8FB1-42BC-87D9BCC57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56945-B931-42C9-9E44-0C1ECFFBA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5633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DBD5C4-B4A3-1A63-94AF-54A0AE506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10C0CE6-5ED4-7E96-0B2E-04F4F308AE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C4959F2-D92C-42E0-9A2F-9383641E66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4BF9687-DED1-FC98-7F33-6A4408E4B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B2F1B-51B9-4860-A893-8AB8E472C6A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62F529F-3459-CCBF-BA4F-0E7251768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F916D07-C764-83C9-4CCD-E3E60A5B1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56945-B931-42C9-9E44-0C1ECFFBA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3627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6B0682A-86F7-B41A-31A7-109795C9A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550A19F-366C-D791-B582-1D247932E4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94BB3DF-53EA-21E2-2251-659ACD77B7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BB2F1B-51B9-4860-A893-8AB8E472C6A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D65B4D7-2519-FD08-D070-E6C290B597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CFD57D0-C76F-9448-8F57-B864DBDC82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C56945-B931-42C9-9E44-0C1ECFFBA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4874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4BF6F9A8-C89E-0E26-47DB-33281EC1FF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5458" y="1125525"/>
            <a:ext cx="2439096" cy="2433463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F5DAA781-18A5-3D76-7E38-ED8CCC2058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8841079"/>
              </p:ext>
            </p:extLst>
          </p:nvPr>
        </p:nvGraphicFramePr>
        <p:xfrm>
          <a:off x="1945532" y="627838"/>
          <a:ext cx="7592915" cy="2832538"/>
        </p:xfrm>
        <a:graphic>
          <a:graphicData uri="http://schemas.openxmlformats.org/drawingml/2006/table">
            <a:tbl>
              <a:tblPr firstRow="1" bandRow="1"/>
              <a:tblGrid>
                <a:gridCol w="1866517">
                  <a:extLst>
                    <a:ext uri="{9D8B030D-6E8A-4147-A177-3AD203B41FA5}">
                      <a16:colId xmlns:a16="http://schemas.microsoft.com/office/drawing/2014/main" val="508138854"/>
                    </a:ext>
                  </a:extLst>
                </a:gridCol>
                <a:gridCol w="402046">
                  <a:extLst>
                    <a:ext uri="{9D8B030D-6E8A-4147-A177-3AD203B41FA5}">
                      <a16:colId xmlns:a16="http://schemas.microsoft.com/office/drawing/2014/main" val="1551781083"/>
                    </a:ext>
                  </a:extLst>
                </a:gridCol>
                <a:gridCol w="2742517">
                  <a:extLst>
                    <a:ext uri="{9D8B030D-6E8A-4147-A177-3AD203B41FA5}">
                      <a16:colId xmlns:a16="http://schemas.microsoft.com/office/drawing/2014/main" val="1165977000"/>
                    </a:ext>
                  </a:extLst>
                </a:gridCol>
                <a:gridCol w="1775012">
                  <a:extLst>
                    <a:ext uri="{9D8B030D-6E8A-4147-A177-3AD203B41FA5}">
                      <a16:colId xmlns:a16="http://schemas.microsoft.com/office/drawing/2014/main" val="4169192415"/>
                    </a:ext>
                  </a:extLst>
                </a:gridCol>
                <a:gridCol w="806823">
                  <a:extLst>
                    <a:ext uri="{9D8B030D-6E8A-4147-A177-3AD203B41FA5}">
                      <a16:colId xmlns:a16="http://schemas.microsoft.com/office/drawing/2014/main" val="2756720202"/>
                    </a:ext>
                  </a:extLst>
                </a:gridCol>
              </a:tblGrid>
              <a:tr h="33138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1" lang="en-US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Subgroup</a:t>
                      </a:r>
                      <a:endParaRPr lang="ja-JP" sz="1200" kern="10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1" lang="en-US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n</a:t>
                      </a:r>
                      <a:endParaRPr lang="ja-JP" sz="1200" kern="10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ja-JP" sz="1200" kern="10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1" lang="en-US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HR (95%CI)</a:t>
                      </a:r>
                      <a:endParaRPr lang="ja-JP" sz="1200" kern="10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1" lang="en-US" sz="1200" i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1" lang="en-US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 value</a:t>
                      </a:r>
                      <a:endParaRPr lang="ja-JP" sz="1200" kern="10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8875381"/>
                  </a:ext>
                </a:extLst>
              </a:tr>
              <a:tr h="313764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kumimoji="1" lang="en-US" sz="1200" i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CCND1 </a:t>
                      </a:r>
                      <a:r>
                        <a:rPr kumimoji="1" lang="en-US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amplification </a:t>
                      </a:r>
                      <a:r>
                        <a:rPr kumimoji="1" lang="en-US" sz="12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−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1" lang="en-US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49</a:t>
                      </a:r>
                      <a:endParaRPr lang="ja-JP" sz="1200" kern="10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ja-JP" sz="1200" kern="10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1" lang="en-US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Reference</a:t>
                      </a:r>
                      <a:endParaRPr lang="ja-JP" sz="1200" kern="10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ja-JP" sz="1200" kern="10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3186715"/>
                  </a:ext>
                </a:extLst>
              </a:tr>
              <a:tr h="313765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kumimoji="1" lang="en-US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             amplification +</a:t>
                      </a:r>
                      <a:endParaRPr lang="ja-JP" sz="1200" kern="10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1" lang="en-US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5</a:t>
                      </a:r>
                      <a:endParaRPr lang="ja-JP" sz="1200" kern="10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ja-JP" sz="1200" kern="10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1" lang="en-US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0.43 (0.17</a:t>
                      </a:r>
                      <a:r>
                        <a:rPr lang="en-US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–1.13</a:t>
                      </a:r>
                      <a:r>
                        <a:rPr kumimoji="1" lang="en-US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)</a:t>
                      </a:r>
                      <a:endParaRPr lang="ja-JP" sz="1200" kern="10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1" lang="en-US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0.09</a:t>
                      </a:r>
                      <a:endParaRPr lang="ja-JP" sz="1200" kern="10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209933"/>
                  </a:ext>
                </a:extLst>
              </a:tr>
              <a:tr h="322730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kumimoji="1" lang="en-US" sz="1200" i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ESR1 </a:t>
                      </a:r>
                      <a:r>
                        <a:rPr kumimoji="1" lang="en-US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wild-type</a:t>
                      </a:r>
                      <a:endParaRPr lang="ja-JP" sz="1200" kern="10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1" lang="en-US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51</a:t>
                      </a:r>
                      <a:endParaRPr lang="ja-JP" sz="1200" kern="10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ja-JP" sz="1200" kern="10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1" lang="en-US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Reference</a:t>
                      </a:r>
                      <a:endParaRPr lang="ja-JP" sz="1200" kern="10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ja-JP" sz="1200" kern="10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9359051"/>
                  </a:ext>
                </a:extLst>
              </a:tr>
              <a:tr h="259976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kumimoji="1" lang="en-US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           mutant</a:t>
                      </a:r>
                      <a:endParaRPr lang="ja-JP" sz="1200" kern="10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1" lang="en-US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3</a:t>
                      </a:r>
                      <a:endParaRPr lang="ja-JP" sz="1200" kern="10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ja-JP" sz="1200" kern="10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1" lang="en-US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1.02 (0.31</a:t>
                      </a:r>
                      <a:r>
                        <a:rPr lang="en-US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–</a:t>
                      </a:r>
                      <a:r>
                        <a:rPr kumimoji="1" lang="en-US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3.3)</a:t>
                      </a:r>
                      <a:endParaRPr lang="ja-JP" sz="1200" kern="10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1" lang="en-US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0.98</a:t>
                      </a:r>
                      <a:endParaRPr lang="ja-JP" sz="1200" kern="10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2528071"/>
                  </a:ext>
                </a:extLst>
              </a:tr>
              <a:tr h="290456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kumimoji="1" lang="en-US" sz="1200" i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PIK3CA </a:t>
                      </a:r>
                      <a:r>
                        <a:rPr kumimoji="1" lang="en-US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wild-type</a:t>
                      </a:r>
                      <a:endParaRPr lang="ja-JP" sz="1200" kern="10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1" lang="en-US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51</a:t>
                      </a:r>
                      <a:endParaRPr lang="ja-JP" sz="1200" kern="10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ja-JP" sz="1200" kern="10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1" lang="en-US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Reference</a:t>
                      </a:r>
                      <a:endParaRPr lang="ja-JP" sz="1200" kern="10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ja-JP" sz="1200" kern="10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0072967"/>
                  </a:ext>
                </a:extLst>
              </a:tr>
              <a:tr h="295835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kumimoji="1" lang="en-US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              mutant</a:t>
                      </a:r>
                      <a:endParaRPr lang="ja-JP" sz="1200" kern="10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1" lang="en-US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3</a:t>
                      </a:r>
                      <a:endParaRPr lang="ja-JP" sz="1200" kern="10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ja-JP" sz="1200" kern="10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1" lang="en-US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0.8 (0.25</a:t>
                      </a:r>
                      <a:r>
                        <a:rPr lang="en-US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–</a:t>
                      </a:r>
                      <a:r>
                        <a:rPr kumimoji="1" lang="en-US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2.63)</a:t>
                      </a:r>
                      <a:endParaRPr lang="ja-JP" sz="1200" kern="10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1" lang="en-US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0.72</a:t>
                      </a:r>
                      <a:endParaRPr lang="ja-JP" sz="1200" kern="10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0678138"/>
                  </a:ext>
                </a:extLst>
              </a:tr>
              <a:tr h="331694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kumimoji="1" lang="en-US" sz="1200" i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TP53 </a:t>
                      </a:r>
                      <a:r>
                        <a:rPr kumimoji="1" lang="en-US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wild-type</a:t>
                      </a:r>
                      <a:endParaRPr lang="ja-JP" sz="1200" kern="10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1" lang="en-US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47</a:t>
                      </a:r>
                      <a:endParaRPr lang="ja-JP" sz="1200" kern="10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ja-JP" sz="1200" kern="10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1" lang="en-US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Reference</a:t>
                      </a:r>
                      <a:endParaRPr lang="ja-JP" sz="1200" kern="10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ja-JP" sz="1200" kern="10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0483679"/>
                  </a:ext>
                </a:extLst>
              </a:tr>
              <a:tr h="358588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kumimoji="1" lang="en-US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          mutant</a:t>
                      </a:r>
                      <a:endParaRPr lang="ja-JP" sz="1200" kern="10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1" lang="en-US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7</a:t>
                      </a:r>
                      <a:endParaRPr lang="ja-JP" sz="1200" kern="10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ja-JP" sz="1200" kern="10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1" lang="en-US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0.97 (0.43</a:t>
                      </a:r>
                      <a:r>
                        <a:rPr lang="en-US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–</a:t>
                      </a:r>
                      <a:r>
                        <a:rPr kumimoji="1" lang="en-US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2.16)</a:t>
                      </a:r>
                      <a:endParaRPr lang="ja-JP" sz="1200" kern="10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1" lang="en-US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0.94</a:t>
                      </a:r>
                      <a:endParaRPr lang="ja-JP" sz="1200" kern="10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9912661"/>
                  </a:ext>
                </a:extLst>
              </a:tr>
            </a:tbl>
          </a:graphicData>
        </a:graphic>
      </p:graphicFrame>
      <p:pic>
        <p:nvPicPr>
          <p:cNvPr id="7" name="図 6">
            <a:extLst>
              <a:ext uri="{FF2B5EF4-FFF2-40B4-BE49-F238E27FC236}">
                <a16:creationId xmlns:a16="http://schemas.microsoft.com/office/drawing/2014/main" id="{9ADD2209-08C1-CE5E-155F-1F09A99DF8A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5896" t="93463" r="-5896" b="-941"/>
          <a:stretch>
            <a:fillRect/>
          </a:stretch>
        </p:blipFill>
        <p:spPr>
          <a:xfrm>
            <a:off x="4527176" y="3558988"/>
            <a:ext cx="2519083" cy="421283"/>
          </a:xfrm>
          <a:prstGeom prst="rect">
            <a:avLst/>
          </a:prstGeom>
        </p:spPr>
      </p:pic>
      <p:sp>
        <p:nvSpPr>
          <p:cNvPr id="10" name="フローチャート: 処理 9">
            <a:extLst>
              <a:ext uri="{FF2B5EF4-FFF2-40B4-BE49-F238E27FC236}">
                <a16:creationId xmlns:a16="http://schemas.microsoft.com/office/drawing/2014/main" id="{8359B3C4-3070-E4D9-410F-BB8A931CDCF1}"/>
              </a:ext>
            </a:extLst>
          </p:cNvPr>
          <p:cNvSpPr/>
          <p:nvPr/>
        </p:nvSpPr>
        <p:spPr>
          <a:xfrm>
            <a:off x="5580624" y="1036640"/>
            <a:ext cx="152400" cy="131784"/>
          </a:xfrm>
          <a:prstGeom prst="flowChartProcess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フローチャート: 処理 1">
            <a:extLst>
              <a:ext uri="{FF2B5EF4-FFF2-40B4-BE49-F238E27FC236}">
                <a16:creationId xmlns:a16="http://schemas.microsoft.com/office/drawing/2014/main" id="{94363A3F-0EC0-047C-EFFD-9595D63A68FF}"/>
              </a:ext>
            </a:extLst>
          </p:cNvPr>
          <p:cNvSpPr/>
          <p:nvPr/>
        </p:nvSpPr>
        <p:spPr>
          <a:xfrm>
            <a:off x="5586047" y="1666111"/>
            <a:ext cx="152400" cy="131784"/>
          </a:xfrm>
          <a:prstGeom prst="flowChartProcess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フローチャート: 処理 2">
            <a:extLst>
              <a:ext uri="{FF2B5EF4-FFF2-40B4-BE49-F238E27FC236}">
                <a16:creationId xmlns:a16="http://schemas.microsoft.com/office/drawing/2014/main" id="{7FC938CE-626E-88DD-3FB7-AB5F6677CC74}"/>
              </a:ext>
            </a:extLst>
          </p:cNvPr>
          <p:cNvSpPr/>
          <p:nvPr/>
        </p:nvSpPr>
        <p:spPr>
          <a:xfrm>
            <a:off x="5576141" y="2272589"/>
            <a:ext cx="152400" cy="131784"/>
          </a:xfrm>
          <a:prstGeom prst="flowChartProcess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フローチャート: 処理 3">
            <a:extLst>
              <a:ext uri="{FF2B5EF4-FFF2-40B4-BE49-F238E27FC236}">
                <a16:creationId xmlns:a16="http://schemas.microsoft.com/office/drawing/2014/main" id="{255B7038-3472-8A13-F1FA-D729CFF1CEDC}"/>
              </a:ext>
            </a:extLst>
          </p:cNvPr>
          <p:cNvSpPr/>
          <p:nvPr/>
        </p:nvSpPr>
        <p:spPr>
          <a:xfrm>
            <a:off x="5572600" y="2866482"/>
            <a:ext cx="152400" cy="131784"/>
          </a:xfrm>
          <a:prstGeom prst="flowChartProcess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6CB41E5-0D24-8D73-944B-7E34996DBBD4}"/>
              </a:ext>
            </a:extLst>
          </p:cNvPr>
          <p:cNvSpPr txBox="1"/>
          <p:nvPr/>
        </p:nvSpPr>
        <p:spPr>
          <a:xfrm>
            <a:off x="4366492" y="3783954"/>
            <a:ext cx="3978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0.2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C50566D-0F77-29E0-E63E-343D0B636CF2}"/>
              </a:ext>
            </a:extLst>
          </p:cNvPr>
          <p:cNvSpPr txBox="1"/>
          <p:nvPr/>
        </p:nvSpPr>
        <p:spPr>
          <a:xfrm>
            <a:off x="4993340" y="3774989"/>
            <a:ext cx="3978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0.5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A0CB4702-B0CE-F3CF-D7D7-C44FC4337138}"/>
              </a:ext>
            </a:extLst>
          </p:cNvPr>
          <p:cNvSpPr txBox="1"/>
          <p:nvPr/>
        </p:nvSpPr>
        <p:spPr>
          <a:xfrm>
            <a:off x="5517091" y="3766023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8AF5A31-E55C-C1F4-7179-0BE88B3FFB0E}"/>
              </a:ext>
            </a:extLst>
          </p:cNvPr>
          <p:cNvSpPr txBox="1"/>
          <p:nvPr/>
        </p:nvSpPr>
        <p:spPr>
          <a:xfrm>
            <a:off x="5988082" y="3774989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DFFBC1F7-FB2E-3230-09FF-B574EB138029}"/>
              </a:ext>
            </a:extLst>
          </p:cNvPr>
          <p:cNvSpPr txBox="1"/>
          <p:nvPr/>
        </p:nvSpPr>
        <p:spPr>
          <a:xfrm>
            <a:off x="6623889" y="3757058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15818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65</Words>
  <Application>Microsoft Office PowerPoint</Application>
  <PresentationFormat>ワイド画面</PresentationFormat>
  <Paragraphs>37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meiko nishimura</dc:creator>
  <cp:lastModifiedBy>meiko nishimura</cp:lastModifiedBy>
  <cp:revision>7</cp:revision>
  <dcterms:created xsi:type="dcterms:W3CDTF">2026-01-15T10:53:29Z</dcterms:created>
  <dcterms:modified xsi:type="dcterms:W3CDTF">2026-03-10T12:20:02Z</dcterms:modified>
</cp:coreProperties>
</file>