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7"/>
  </p:normalViewPr>
  <p:slideViewPr>
    <p:cSldViewPr snapToGrid="0">
      <p:cViewPr varScale="1">
        <p:scale>
          <a:sx n="155" d="100"/>
          <a:sy n="155" d="100"/>
        </p:scale>
        <p:origin x="444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81E202-C932-547E-A595-AB89678F2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C2F9EA8-BF87-0F33-7B66-F7BC7B9D6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09E31B-8510-6085-EF55-920F8E3BB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A4300A-064E-2EBE-2FEB-83E6F6653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C56A76-945D-571D-F4FA-B63467B43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33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1B844D-50E5-4F9F-182E-95BFDC71D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ACE5DD-520E-797B-ADC9-D088D1A280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722044-8002-3F39-9086-EEB64983A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DC8DBB-069E-4B4E-2925-137DB479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E21BA1-A253-B036-71A0-2F1991A98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56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4F07151-0533-2287-1DC0-865181327D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BE78E4-E0D8-FF20-D709-815A9F300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E721FB-2B21-E40D-E1C8-DCC9FF80C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5FE030-430A-0892-51E4-53241B893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6CCB01-2B12-00A1-A675-FA1DB8259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77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F7E429-58EA-D813-B27F-0D6C6753F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9B32C5-B3F0-70D8-7FCD-20BF08B43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EC8938-0EF5-DC04-20CA-C25E036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C5F4DD-CFDE-100C-A269-2455B2ABE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170840-A6D7-8AFB-7002-BC7933968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74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B3744F-BE77-2F85-1043-B9CF47063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28DCB3-CE48-2C62-FCD9-174B79E2E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4B6CF8-C68C-C547-5C1C-BFA673F84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2323A1-AB62-5B63-8D6B-3460D6B85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F3795D-8E05-16BC-D369-04F02670E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1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B6B730-9764-2D57-4B77-8930CE222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1112E2-92DA-5B2C-FFC2-51019F9E5F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9EDE4F-6936-E03C-8A7A-F853AD9DF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9DBF55-939C-6BB1-368E-9F5878E6C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DB14D20-2DB3-2685-50E9-896934E14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96033E-5DAC-C108-8190-00D317A41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188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B1EC91-4D7E-650F-919A-563DF5930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D9D987-A527-F44F-5B7E-D131EDD15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F7EE7A-503D-45D9-A352-58D07DF9D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AAF3032-C6E0-2100-8455-FBC162783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B283AA0-C4C3-8ACA-C9FA-D4295BF7A1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FA0AC99-604A-F391-B123-D35C5F835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9970EFB-399B-64B6-D700-2794940A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B0CD5EF-62F9-2F75-ED59-E895BA87D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70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AAFE8B-7CC2-CECD-2CA1-872FC9DB5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94DD819-8080-FAD0-72AD-5A52D1306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CD43E5-5256-BD4D-28A0-2F1099386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BD1A541-DFC5-95B2-4A3A-F9B85525D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23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8C00F8E-C3E6-2EAC-0163-9E2DE6CE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8E92F55-F393-14D3-1F68-473BFFA74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33C8A1F-AB21-E26F-30E9-71E98B24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28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FBFC6D-1D8B-9AD0-24C2-57C637917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AE77587-CBE1-D270-5E64-A4166712F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309307-6F5A-A66C-B3D2-7BC4FA34C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476708-328D-B810-7F12-230D49BDC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2BF528-3116-59A2-B4E6-E8F24E9AB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721AE0F-29E3-56E5-4B7B-9AF324462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312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607D77-E216-771E-7ACB-7F24E8524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853F0ED-1514-E923-A898-97C4CEA59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D273DE0-73CB-BC12-F489-21AC6C994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553E62-8591-5622-9FC4-9CA5FD089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374E60E-6722-6638-892C-AAA09EA5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F9A2E9-CBC8-382C-530A-C67BF856C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28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8E3D138-392E-9D66-901C-5B547E7F5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70CBA7F-6723-2685-E67B-7BA2717CE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33CB75-3C07-742B-222B-A79D11B594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F3BB1-5AC5-426A-A68B-A47326FC2E43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86A171-BCC0-A63C-E8CE-1052B4C33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3F8E05-6F72-9126-CBFA-665F0DA02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26699-705F-4376-83B9-AF733A633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12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5A34FEF8-2DB0-E0CB-5B2C-85A39C003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744" y="536539"/>
            <a:ext cx="7329081" cy="5110923"/>
          </a:xfrm>
          <a:prstGeom prst="rect">
            <a:avLst/>
          </a:prstGeom>
        </p:spPr>
      </p:pic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8B75BA1-565F-28B5-263E-455D7BE393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652199"/>
              </p:ext>
            </p:extLst>
          </p:nvPr>
        </p:nvGraphicFramePr>
        <p:xfrm>
          <a:off x="685800" y="536539"/>
          <a:ext cx="10668000" cy="48963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74910">
                  <a:extLst>
                    <a:ext uri="{9D8B030D-6E8A-4147-A177-3AD203B41FA5}">
                      <a16:colId xmlns:a16="http://schemas.microsoft.com/office/drawing/2014/main" val="1049423848"/>
                    </a:ext>
                  </a:extLst>
                </a:gridCol>
                <a:gridCol w="346627">
                  <a:extLst>
                    <a:ext uri="{9D8B030D-6E8A-4147-A177-3AD203B41FA5}">
                      <a16:colId xmlns:a16="http://schemas.microsoft.com/office/drawing/2014/main" val="828878406"/>
                    </a:ext>
                  </a:extLst>
                </a:gridCol>
                <a:gridCol w="5365238">
                  <a:extLst>
                    <a:ext uri="{9D8B030D-6E8A-4147-A177-3AD203B41FA5}">
                      <a16:colId xmlns:a16="http://schemas.microsoft.com/office/drawing/2014/main" val="108942236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7311235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887882480"/>
                    </a:ext>
                  </a:extLst>
                </a:gridCol>
              </a:tblGrid>
              <a:tr h="223599">
                <a:tc>
                  <a:txBody>
                    <a:bodyPr/>
                    <a:lstStyle/>
                    <a:p>
                      <a:pPr marL="0" marR="0" lvl="0" indent="0" algn="ctr" defTabSz="52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Subgroup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kumimoji="1" lang="ja-JP" alt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(95%CI)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0875963"/>
                  </a:ext>
                </a:extLst>
              </a:tr>
              <a:tr h="223599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Site of Metastasis  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Bone-only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788982"/>
                  </a:ext>
                </a:extLst>
              </a:tr>
              <a:tr h="239805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Visceral metastasis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1.09 (0.56–2.14)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0.80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87100"/>
                  </a:ext>
                </a:extLst>
              </a:tr>
              <a:tr h="243052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Other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1.03 (0.36–3.00)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0.96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371346"/>
                  </a:ext>
                </a:extLst>
              </a:tr>
              <a:tr h="293920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 treatment line  </a:t>
                      </a:r>
                      <a:r>
                        <a:rPr kumimoji="1" lang="en-US" altLang="ja-JP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728171"/>
                  </a:ext>
                </a:extLst>
              </a:tr>
              <a:tr h="23551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2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1.30 (0.71–2.34)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0.40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592161"/>
                  </a:ext>
                </a:extLst>
              </a:tr>
              <a:tr h="235515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≥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1.21 (0.57–2.60)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0.62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1951047"/>
                  </a:ext>
                </a:extLst>
              </a:tr>
              <a:tr h="293920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 ET                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TAM or AI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7383867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Fulvestrant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2.13 (1.21–3.73)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882183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Prior history of CT for MBC   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yes 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27947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no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0.77 (0.41–1.44)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0.41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076393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ECOG-PS     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0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379225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0.54 (0.30–0.99)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341003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Metastasis   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6299853"/>
                  </a:ext>
                </a:extLst>
              </a:tr>
              <a:tr h="235846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 (0.53–1.90)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809753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≥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1.21 (0.63–2.35)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0.60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276017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Menopausal Status  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Premenopausal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3358093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Postmenopausal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0.77 (0.45–1.33)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0.34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842664"/>
                  </a:ext>
                </a:extLst>
              </a:tr>
              <a:tr h="243045">
                <a:tc>
                  <a:txBody>
                    <a:bodyPr/>
                    <a:lstStyle/>
                    <a:p>
                      <a:r>
                        <a:rPr kumimoji="1" lang="en-US" altLang="ja-JP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Disease free interval 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36 months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112811"/>
                  </a:ext>
                </a:extLst>
              </a:tr>
              <a:tr h="241158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</a:t>
                      </a:r>
                      <a:r>
                        <a:rPr kumimoji="1" lang="ja-JP" alt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≥ </a:t>
                      </a:r>
                      <a:r>
                        <a:rPr kumimoji="1" lang="en-US" altLang="ja-JP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months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0.76 (0.36–1.62)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0.48</a:t>
                      </a:r>
                    </a:p>
                  </a:txBody>
                  <a:tcPr marL="18000" marR="18000" marT="3600" marB="36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2750408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3FB5A3-13A5-179B-DAA7-25ED05549653}"/>
              </a:ext>
            </a:extLst>
          </p:cNvPr>
          <p:cNvSpPr txBox="1"/>
          <p:nvPr/>
        </p:nvSpPr>
        <p:spPr>
          <a:xfrm>
            <a:off x="2338387" y="5616237"/>
            <a:ext cx="75914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－</a:t>
            </a:r>
            <a:r>
              <a:rPr kumimoji="1"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0.5              </a:t>
            </a:r>
            <a:r>
              <a:rPr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1200" b="1" dirty="0">
                <a:latin typeface="Arial" panose="020B0604020202020204" pitchFamily="34" charset="0"/>
                <a:cs typeface="Arial" panose="020B0604020202020204" pitchFamily="34" charset="0"/>
              </a:rPr>
              <a:t>0              0.5              1              1.5              2              2.5              3              3.5              4</a:t>
            </a:r>
            <a:endParaRPr kumimoji="1" lang="ja-JP" alt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473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164</Words>
  <Application>Microsoft Office PowerPoint</Application>
  <PresentationFormat>ワイド画面</PresentationFormat>
  <Paragraphs>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meiko nishimura</dc:creator>
  <cp:lastModifiedBy>meiko nishimura</cp:lastModifiedBy>
  <cp:revision>4</cp:revision>
  <dcterms:created xsi:type="dcterms:W3CDTF">2026-01-18T11:01:05Z</dcterms:created>
  <dcterms:modified xsi:type="dcterms:W3CDTF">2026-03-10T03:06:05Z</dcterms:modified>
</cp:coreProperties>
</file>