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  <p:sldId id="302" r:id="rId3"/>
    <p:sldId id="289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55" d="100"/>
          <a:sy n="55" d="100"/>
        </p:scale>
        <p:origin x="240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breast\manuscript12%20her2%20rnaseq\20230621%20immune%20cel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989-459D-BE4A-CD9DD910C4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989-459D-BE4A-CD9DD910C4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989-459D-BE4A-CD9DD910C4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989-459D-BE4A-CD9DD910C4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989-459D-BE4A-CD9DD910C491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989-459D-BE4A-CD9DD910C491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989-459D-BE4A-CD9DD910C49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989-459D-BE4A-CD9DD910C49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989-459D-BE4A-CD9DD910C491}"/>
                </c:ext>
              </c:extLst>
            </c:dLbl>
            <c:dLbl>
              <c:idx val="2"/>
              <c:layout>
                <c:manualLayout>
                  <c:x val="7.060269223220525E-2"/>
                  <c:y val="0.132743362831858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33125593995604"/>
                      <c:h val="0.135442477876106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989-459D-BE4A-CD9DD910C49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989-459D-BE4A-CD9DD910C491}"/>
                </c:ext>
              </c:extLst>
            </c:dLbl>
            <c:dLbl>
              <c:idx val="4"/>
              <c:layout>
                <c:manualLayout>
                  <c:x val="-3.0696822709654466E-2"/>
                  <c:y val="-7.96460176991150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89-459D-BE4A-CD9DD910C49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989-459D-BE4A-CD9DD910C491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altLang="zh-TW" dirty="0"/>
                      <a:t>Neutrophil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zh-TW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989-459D-BE4A-CD9DD910C4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zh-TW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工作表2!$A$1:$G$1</c:f>
              <c:strCache>
                <c:ptCount val="7"/>
                <c:pt idx="0">
                  <c:v>B_cell</c:v>
                </c:pt>
                <c:pt idx="2">
                  <c:v>CD8_T_cell</c:v>
                </c:pt>
                <c:pt idx="3">
                  <c:v>CD4_T_cell</c:v>
                </c:pt>
                <c:pt idx="4">
                  <c:v>NK_cell</c:v>
                </c:pt>
                <c:pt idx="5">
                  <c:v>Monocyte</c:v>
                </c:pt>
                <c:pt idx="6">
                  <c:v>Neutrophia</c:v>
                </c:pt>
              </c:strCache>
            </c:strRef>
          </c:cat>
          <c:val>
            <c:numRef>
              <c:f>工作表2!$A$2:$G$2</c:f>
              <c:numCache>
                <c:formatCode>General</c:formatCode>
                <c:ptCount val="7"/>
                <c:pt idx="0">
                  <c:v>0.67382251168970397</c:v>
                </c:pt>
                <c:pt idx="2">
                  <c:v>1.2580061950176644E-2</c:v>
                </c:pt>
                <c:pt idx="3">
                  <c:v>2.2794825199006621E-2</c:v>
                </c:pt>
                <c:pt idx="4">
                  <c:v>1.4587897503113262E-2</c:v>
                </c:pt>
                <c:pt idx="5">
                  <c:v>0.18754198880904982</c:v>
                </c:pt>
                <c:pt idx="6">
                  <c:v>8.867271484894966E-2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989-459D-BE4A-CD9DD910C49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16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15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25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22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6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28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2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07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85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68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60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621BD-CA45-44F8-A3EA-F3C86130B731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2E66B-8CD9-4377-B08E-E5E9FD508B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79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4A70C477-7DC6-47B2-9BBD-ECF01F5C51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238"/>
          <a:stretch/>
        </p:blipFill>
        <p:spPr>
          <a:xfrm>
            <a:off x="1256212" y="935082"/>
            <a:ext cx="2423160" cy="2681696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484DD2DB-55D9-4F29-BBCE-874C67718C47}"/>
              </a:ext>
            </a:extLst>
          </p:cNvPr>
          <p:cNvSpPr/>
          <p:nvPr/>
        </p:nvSpPr>
        <p:spPr>
          <a:xfrm>
            <a:off x="160915" y="37232"/>
            <a:ext cx="608371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1. HER2 gene expression in patients with and without </a:t>
            </a:r>
            <a:r>
              <a:rPr lang="en-US" altLang="zh-TW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pCR</a:t>
            </a:r>
            <a:endParaRPr lang="zh-TW" altLang="en-US" sz="1200" b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7E496AC-2483-41CB-A474-437124BC1176}"/>
              </a:ext>
            </a:extLst>
          </p:cNvPr>
          <p:cNvSpPr txBox="1"/>
          <p:nvPr/>
        </p:nvSpPr>
        <p:spPr>
          <a:xfrm flipH="1">
            <a:off x="2228727" y="688861"/>
            <a:ext cx="1390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rial" panose="020B0604020202020204" pitchFamily="34" charset="0"/>
                <a:cs typeface="Arial" panose="020B0604020202020204" pitchFamily="34" charset="0"/>
              </a:rPr>
              <a:t>P=0.003</a:t>
            </a:r>
            <a:endParaRPr lang="zh-TW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9AABD40-549A-49F5-952F-12DB1F81EAF4}"/>
              </a:ext>
            </a:extLst>
          </p:cNvPr>
          <p:cNvSpPr txBox="1"/>
          <p:nvPr/>
        </p:nvSpPr>
        <p:spPr>
          <a:xfrm rot="16200000">
            <a:off x="930178" y="1688285"/>
            <a:ext cx="898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rial" panose="020B0604020202020204" pitchFamily="34" charset="0"/>
                <a:cs typeface="Arial" panose="020B0604020202020204" pitchFamily="34" charset="0"/>
              </a:rPr>
              <a:t>TPM</a:t>
            </a:r>
            <a:endParaRPr lang="zh-TW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9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7BE1659-5AE0-420A-8390-76D053382C06}"/>
              </a:ext>
            </a:extLst>
          </p:cNvPr>
          <p:cNvSpPr/>
          <p:nvPr/>
        </p:nvSpPr>
        <p:spPr>
          <a:xfrm>
            <a:off x="160915" y="37232"/>
            <a:ext cx="64959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</a:t>
            </a:r>
            <a:r>
              <a:rPr lang="zh-TW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200" b="1" dirty="0">
                <a:latin typeface="Arial" panose="020B0604020202020204" pitchFamily="34" charset="0"/>
                <a:cs typeface="Arial" panose="020B0604020202020204" pitchFamily="34" charset="0"/>
              </a:rPr>
              <a:t>2. The average proportion and spectrum of the infiltrated immune cell types</a:t>
            </a:r>
            <a:endParaRPr lang="zh-TW" altLang="en-US" sz="1200" b="1" dirty="0"/>
          </a:p>
        </p:txBody>
      </p:sp>
      <p:graphicFrame>
        <p:nvGraphicFramePr>
          <p:cNvPr id="5" name="圖表 4">
            <a:extLst>
              <a:ext uri="{FF2B5EF4-FFF2-40B4-BE49-F238E27FC236}">
                <a16:creationId xmlns:a16="http://schemas.microsoft.com/office/drawing/2014/main" id="{0E8F1ED0-0547-42DC-BC6E-2BECAA0CBC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366885"/>
              </p:ext>
            </p:extLst>
          </p:nvPr>
        </p:nvGraphicFramePr>
        <p:xfrm>
          <a:off x="246833" y="1098657"/>
          <a:ext cx="4137236" cy="287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7D5BF137-E95D-4F4D-87FA-E4BF456CD9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942"/>
          <a:stretch/>
        </p:blipFill>
        <p:spPr>
          <a:xfrm>
            <a:off x="3719786" y="1363849"/>
            <a:ext cx="2688569" cy="3033168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2628F80A-EEFC-4602-A91C-73429CA4FD53}"/>
              </a:ext>
            </a:extLst>
          </p:cNvPr>
          <p:cNvSpPr txBox="1"/>
          <p:nvPr/>
        </p:nvSpPr>
        <p:spPr>
          <a:xfrm rot="16200000">
            <a:off x="3488438" y="2161685"/>
            <a:ext cx="873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latin typeface="Arial" panose="020B0604020202020204" pitchFamily="34" charset="0"/>
                <a:cs typeface="Arial" panose="020B0604020202020204" pitchFamily="34" charset="0"/>
              </a:rPr>
              <a:t>proportion</a:t>
            </a:r>
            <a:endParaRPr lang="zh-TW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2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5450948-E687-46D0-8BF9-4D9D83FC5532}"/>
              </a:ext>
            </a:extLst>
          </p:cNvPr>
          <p:cNvSpPr/>
          <p:nvPr/>
        </p:nvSpPr>
        <p:spPr>
          <a:xfrm>
            <a:off x="278553" y="816614"/>
            <a:ext cx="1262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Her2-positive breast cancer</a:t>
            </a:r>
            <a:endParaRPr lang="zh-TW" altLang="zh-TW" sz="12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35340FA-D225-4BCC-B3ED-AEA62FAE29E2}"/>
              </a:ext>
            </a:extLst>
          </p:cNvPr>
          <p:cNvSpPr/>
          <p:nvPr/>
        </p:nvSpPr>
        <p:spPr>
          <a:xfrm>
            <a:off x="5154333" y="793388"/>
            <a:ext cx="1410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Pathologic complete response</a:t>
            </a:r>
            <a:endParaRPr lang="zh-TW" altLang="zh-TW" sz="12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B28454A4-EB6C-4BD2-A10A-6237C9B54BD1}"/>
              </a:ext>
            </a:extLst>
          </p:cNvPr>
          <p:cNvCxnSpPr/>
          <p:nvPr/>
        </p:nvCxnSpPr>
        <p:spPr>
          <a:xfrm>
            <a:off x="1250025" y="1326131"/>
            <a:ext cx="3962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>
            <a:extLst>
              <a:ext uri="{FF2B5EF4-FFF2-40B4-BE49-F238E27FC236}">
                <a16:creationId xmlns:a16="http://schemas.microsoft.com/office/drawing/2014/main" id="{D8B23513-DF4E-4756-858E-5B3CECBB16CB}"/>
              </a:ext>
            </a:extLst>
          </p:cNvPr>
          <p:cNvSpPr/>
          <p:nvPr/>
        </p:nvSpPr>
        <p:spPr>
          <a:xfrm>
            <a:off x="1345377" y="1748385"/>
            <a:ext cx="8044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ER/PR status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FA4A521-82FF-41DF-9F07-00EC16B49975}"/>
              </a:ext>
            </a:extLst>
          </p:cNvPr>
          <p:cNvSpPr/>
          <p:nvPr/>
        </p:nvSpPr>
        <p:spPr>
          <a:xfrm>
            <a:off x="2122608" y="1725705"/>
            <a:ext cx="9264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Gene mutation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AB9E29B-9E3D-4C3B-AE5B-D64B3BAEEE1A}"/>
              </a:ext>
            </a:extLst>
          </p:cNvPr>
          <p:cNvSpPr/>
          <p:nvPr/>
        </p:nvSpPr>
        <p:spPr>
          <a:xfrm>
            <a:off x="2925300" y="1720726"/>
            <a:ext cx="13797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Tumor infiltration lymphocyte (TIL)</a:t>
            </a:r>
            <a:endParaRPr lang="zh-TW" altLang="zh-TW" sz="12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6278171-DCD4-4277-8B68-B11838F82418}"/>
              </a:ext>
            </a:extLst>
          </p:cNvPr>
          <p:cNvSpPr/>
          <p:nvPr/>
        </p:nvSpPr>
        <p:spPr>
          <a:xfrm>
            <a:off x="4378954" y="1721167"/>
            <a:ext cx="8848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0B9D1DB6-4E80-4ED9-9E1E-397284E91FF0}"/>
              </a:ext>
            </a:extLst>
          </p:cNvPr>
          <p:cNvCxnSpPr>
            <a:cxnSpLocks/>
          </p:cNvCxnSpPr>
          <p:nvPr/>
        </p:nvCxnSpPr>
        <p:spPr>
          <a:xfrm flipV="1">
            <a:off x="1626535" y="1427509"/>
            <a:ext cx="804431" cy="30430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B996646C-2C3D-4D85-990C-4966D4E998D1}"/>
              </a:ext>
            </a:extLst>
          </p:cNvPr>
          <p:cNvCxnSpPr>
            <a:cxnSpLocks/>
          </p:cNvCxnSpPr>
          <p:nvPr/>
        </p:nvCxnSpPr>
        <p:spPr>
          <a:xfrm flipV="1">
            <a:off x="2542359" y="1447978"/>
            <a:ext cx="327306" cy="24765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189CEE72-7890-486B-990E-1DFB3D8D332B}"/>
              </a:ext>
            </a:extLst>
          </p:cNvPr>
          <p:cNvCxnSpPr>
            <a:cxnSpLocks/>
          </p:cNvCxnSpPr>
          <p:nvPr/>
        </p:nvCxnSpPr>
        <p:spPr>
          <a:xfrm flipH="1" flipV="1">
            <a:off x="3380239" y="1438820"/>
            <a:ext cx="196467" cy="26106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57DC0DF-AE9C-4205-9437-D675FDB57515}"/>
              </a:ext>
            </a:extLst>
          </p:cNvPr>
          <p:cNvCxnSpPr>
            <a:cxnSpLocks/>
          </p:cNvCxnSpPr>
          <p:nvPr/>
        </p:nvCxnSpPr>
        <p:spPr>
          <a:xfrm flipH="1" flipV="1">
            <a:off x="4047844" y="1447978"/>
            <a:ext cx="444073" cy="23477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E0684780-27CE-4335-9C74-185526D1B768}"/>
              </a:ext>
            </a:extLst>
          </p:cNvPr>
          <p:cNvSpPr/>
          <p:nvPr/>
        </p:nvSpPr>
        <p:spPr>
          <a:xfrm>
            <a:off x="365495" y="1843580"/>
            <a:ext cx="9010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Key factor?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AB7C7842-27AD-40C9-9658-30D8C13CBE14}"/>
              </a:ext>
            </a:extLst>
          </p:cNvPr>
          <p:cNvCxnSpPr/>
          <p:nvPr/>
        </p:nvCxnSpPr>
        <p:spPr>
          <a:xfrm>
            <a:off x="2719560" y="2245178"/>
            <a:ext cx="0" cy="360000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id="{E124C1DF-C032-417B-AF85-0525755A3E4A}"/>
              </a:ext>
            </a:extLst>
          </p:cNvPr>
          <p:cNvSpPr/>
          <p:nvPr/>
        </p:nvSpPr>
        <p:spPr>
          <a:xfrm>
            <a:off x="2803938" y="2268387"/>
            <a:ext cx="32986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RNA</a:t>
            </a:r>
            <a:r>
              <a:rPr lang="zh-TW" alt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sequencing / Immunochemical stain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67FAC6F-7123-4C39-A693-89CE9DFD5CC7}"/>
              </a:ext>
            </a:extLst>
          </p:cNvPr>
          <p:cNvSpPr/>
          <p:nvPr/>
        </p:nvSpPr>
        <p:spPr>
          <a:xfrm>
            <a:off x="241348" y="2855744"/>
            <a:ext cx="16262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immunofluorescence study 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橢圓 19">
            <a:extLst>
              <a:ext uri="{FF2B5EF4-FFF2-40B4-BE49-F238E27FC236}">
                <a16:creationId xmlns:a16="http://schemas.microsoft.com/office/drawing/2014/main" id="{46357848-33F2-4BAC-A60D-9145E7C32C83}"/>
              </a:ext>
            </a:extLst>
          </p:cNvPr>
          <p:cNvSpPr/>
          <p:nvPr/>
        </p:nvSpPr>
        <p:spPr>
          <a:xfrm>
            <a:off x="124721" y="4017830"/>
            <a:ext cx="815682" cy="64219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b="1" dirty="0">
                <a:solidFill>
                  <a:schemeClr val="tx1"/>
                </a:solidFill>
              </a:rPr>
              <a:t>Mature B cell</a:t>
            </a:r>
            <a:endParaRPr lang="zh-TW" altLang="en-US" sz="1000" b="1" dirty="0">
              <a:solidFill>
                <a:schemeClr val="tx1"/>
              </a:solidFill>
            </a:endParaRPr>
          </a:p>
        </p:txBody>
      </p:sp>
      <p:pic>
        <p:nvPicPr>
          <p:cNvPr id="21" name="Picture 18" descr="https://www.2bscientific.com/getmedia/25d13825-658d-4f2e-979b-27bc9b93b194/Grid3.png">
            <a:extLst>
              <a:ext uri="{FF2B5EF4-FFF2-40B4-BE49-F238E27FC236}">
                <a16:creationId xmlns:a16="http://schemas.microsoft.com/office/drawing/2014/main" id="{26586B30-C062-4C98-A971-92976A52A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89941" l="8532" r="89962">
                        <a14:foregroundMark x1="78294" y1="19434" x2="78294" y2="19434"/>
                        <a14:foregroundMark x1="83940" y1="25293" x2="83940" y2="25293"/>
                        <a14:foregroundMark x1="8532" y1="17969" x2="8532" y2="17969"/>
                        <a14:foregroundMark x1="8532" y1="17969" x2="8532" y2="17969"/>
                        <a14:foregroundMark x1="78795" y1="29590" x2="78795" y2="29590"/>
                        <a14:foregroundMark x1="69636" y1="38477" x2="69636" y2="38477"/>
                        <a14:foregroundMark x1="68381" y1="44727" x2="68381" y2="44727"/>
                        <a14:foregroundMark x1="36136" y1="45313" x2="36136" y2="45313"/>
                        <a14:foregroundMark x1="36136" y1="45313" x2="36136" y2="45313"/>
                        <a14:foregroundMark x1="27604" y1="39941" x2="27604" y2="39941"/>
                        <a14:foregroundMark x1="18444" y1="31348" x2="18444" y2="313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8902">
            <a:off x="317254" y="3834916"/>
            <a:ext cx="252176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https://www.2bscientific.com/getmedia/25d13825-658d-4f2e-979b-27bc9b93b194/Grid3.png">
            <a:extLst>
              <a:ext uri="{FF2B5EF4-FFF2-40B4-BE49-F238E27FC236}">
                <a16:creationId xmlns:a16="http://schemas.microsoft.com/office/drawing/2014/main" id="{5790F550-3EE9-402B-8AD5-F77C8AD30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89941" l="8532" r="89962">
                        <a14:foregroundMark x1="78294" y1="19434" x2="78294" y2="19434"/>
                        <a14:foregroundMark x1="83940" y1="25293" x2="83940" y2="25293"/>
                        <a14:foregroundMark x1="8532" y1="17969" x2="8532" y2="17969"/>
                        <a14:foregroundMark x1="8532" y1="17969" x2="8532" y2="17969"/>
                        <a14:foregroundMark x1="78795" y1="29590" x2="78795" y2="29590"/>
                        <a14:foregroundMark x1="69636" y1="38477" x2="69636" y2="38477"/>
                        <a14:foregroundMark x1="68381" y1="44727" x2="68381" y2="44727"/>
                        <a14:foregroundMark x1="36136" y1="45313" x2="36136" y2="45313"/>
                        <a14:foregroundMark x1="36136" y1="45313" x2="36136" y2="45313"/>
                        <a14:foregroundMark x1="27604" y1="39941" x2="27604" y2="39941"/>
                        <a14:foregroundMark x1="18444" y1="31348" x2="18444" y2="313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0208">
            <a:off x="590517" y="3882027"/>
            <a:ext cx="252176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3D1C07BD-364E-4DD6-AC55-886004EA7CB7}"/>
              </a:ext>
            </a:extLst>
          </p:cNvPr>
          <p:cNvCxnSpPr>
            <a:cxnSpLocks/>
          </p:cNvCxnSpPr>
          <p:nvPr/>
        </p:nvCxnSpPr>
        <p:spPr>
          <a:xfrm>
            <a:off x="3299805" y="3839395"/>
            <a:ext cx="0" cy="9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26FE3F00-3998-4E0B-9C0E-0CDFF3AC9E03}"/>
              </a:ext>
            </a:extLst>
          </p:cNvPr>
          <p:cNvCxnSpPr>
            <a:cxnSpLocks/>
          </p:cNvCxnSpPr>
          <p:nvPr/>
        </p:nvCxnSpPr>
        <p:spPr>
          <a:xfrm>
            <a:off x="3295265" y="4812148"/>
            <a:ext cx="8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CAAAAE21-6E90-4578-B404-F792F29444AA}"/>
              </a:ext>
            </a:extLst>
          </p:cNvPr>
          <p:cNvCxnSpPr/>
          <p:nvPr/>
        </p:nvCxnSpPr>
        <p:spPr>
          <a:xfrm>
            <a:off x="4940548" y="3839395"/>
            <a:ext cx="0" cy="9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0DE8D89A-D86B-4BD4-A0DC-4043B75BB2AC}"/>
              </a:ext>
            </a:extLst>
          </p:cNvPr>
          <p:cNvCxnSpPr/>
          <p:nvPr/>
        </p:nvCxnSpPr>
        <p:spPr>
          <a:xfrm>
            <a:off x="4940548" y="4811395"/>
            <a:ext cx="118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>
            <a:extLst>
              <a:ext uri="{FF2B5EF4-FFF2-40B4-BE49-F238E27FC236}">
                <a16:creationId xmlns:a16="http://schemas.microsoft.com/office/drawing/2014/main" id="{A870E691-B460-4332-9F4D-DEE4DC91C5B8}"/>
              </a:ext>
            </a:extLst>
          </p:cNvPr>
          <p:cNvSpPr/>
          <p:nvPr/>
        </p:nvSpPr>
        <p:spPr>
          <a:xfrm>
            <a:off x="3512820" y="4012426"/>
            <a:ext cx="102369" cy="792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63BFF595-2F60-4AD6-833D-572603A1234E}"/>
              </a:ext>
            </a:extLst>
          </p:cNvPr>
          <p:cNvSpPr/>
          <p:nvPr/>
        </p:nvSpPr>
        <p:spPr>
          <a:xfrm>
            <a:off x="3861099" y="4572374"/>
            <a:ext cx="100319" cy="2341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27B73C0C-BE0B-46DE-A27D-3F69583385E5}"/>
              </a:ext>
            </a:extLst>
          </p:cNvPr>
          <p:cNvSpPr/>
          <p:nvPr/>
        </p:nvSpPr>
        <p:spPr>
          <a:xfrm rot="16200000">
            <a:off x="2747133" y="4209801"/>
            <a:ext cx="7328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pCR</a:t>
            </a: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rate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弧形 30">
            <a:extLst>
              <a:ext uri="{FF2B5EF4-FFF2-40B4-BE49-F238E27FC236}">
                <a16:creationId xmlns:a16="http://schemas.microsoft.com/office/drawing/2014/main" id="{E98D71A9-DF3F-478A-A933-CBBFD34391D1}"/>
              </a:ext>
            </a:extLst>
          </p:cNvPr>
          <p:cNvSpPr/>
          <p:nvPr/>
        </p:nvSpPr>
        <p:spPr>
          <a:xfrm>
            <a:off x="4940548" y="3659495"/>
            <a:ext cx="1927878" cy="583626"/>
          </a:xfrm>
          <a:prstGeom prst="arc">
            <a:avLst>
              <a:gd name="adj1" fmla="val 4344316"/>
              <a:gd name="adj2" fmla="val 10849493"/>
            </a:avLst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弧形 31">
            <a:extLst>
              <a:ext uri="{FF2B5EF4-FFF2-40B4-BE49-F238E27FC236}">
                <a16:creationId xmlns:a16="http://schemas.microsoft.com/office/drawing/2014/main" id="{A3075114-A197-424B-98E3-B8B6B0ABA145}"/>
              </a:ext>
            </a:extLst>
          </p:cNvPr>
          <p:cNvSpPr/>
          <p:nvPr/>
        </p:nvSpPr>
        <p:spPr>
          <a:xfrm>
            <a:off x="4944935" y="3260341"/>
            <a:ext cx="2045407" cy="1399596"/>
          </a:xfrm>
          <a:prstGeom prst="arc">
            <a:avLst>
              <a:gd name="adj1" fmla="val 5130120"/>
              <a:gd name="adj2" fmla="val 10849493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36CA7229-0558-4576-B486-00267E5FCEC3}"/>
              </a:ext>
            </a:extLst>
          </p:cNvPr>
          <p:cNvSpPr/>
          <p:nvPr/>
        </p:nvSpPr>
        <p:spPr>
          <a:xfrm rot="16200000">
            <a:off x="4072150" y="3998405"/>
            <a:ext cx="1120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Recurrence-free survival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C85CCF78-69DD-4E2C-B5AC-B37169397C03}"/>
              </a:ext>
            </a:extLst>
          </p:cNvPr>
          <p:cNvSpPr/>
          <p:nvPr/>
        </p:nvSpPr>
        <p:spPr>
          <a:xfrm>
            <a:off x="6102591" y="4659937"/>
            <a:ext cx="554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Time 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2" name="直線單箭頭接點 51">
            <a:extLst>
              <a:ext uri="{FF2B5EF4-FFF2-40B4-BE49-F238E27FC236}">
                <a16:creationId xmlns:a16="http://schemas.microsoft.com/office/drawing/2014/main" id="{185A4DEC-29C7-4D1D-88CE-707A6EC04431}"/>
              </a:ext>
            </a:extLst>
          </p:cNvPr>
          <p:cNvCxnSpPr>
            <a:cxnSpLocks/>
          </p:cNvCxnSpPr>
          <p:nvPr/>
        </p:nvCxnSpPr>
        <p:spPr>
          <a:xfrm flipH="1">
            <a:off x="1127760" y="2918088"/>
            <a:ext cx="1591800" cy="3569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6C98E851-F22B-4F06-A1DD-5998AD5BD6D6}"/>
              </a:ext>
            </a:extLst>
          </p:cNvPr>
          <p:cNvSpPr/>
          <p:nvPr/>
        </p:nvSpPr>
        <p:spPr>
          <a:xfrm>
            <a:off x="1360359" y="2641089"/>
            <a:ext cx="31348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Antigen presenting B cell: independent factor</a:t>
            </a:r>
            <a:endParaRPr lang="zh-TW" altLang="zh-TW" sz="12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CA8B5CE8-9F7C-42C1-98EC-E1F5CB660100}"/>
              </a:ext>
            </a:extLst>
          </p:cNvPr>
          <p:cNvCxnSpPr>
            <a:cxnSpLocks/>
          </p:cNvCxnSpPr>
          <p:nvPr/>
        </p:nvCxnSpPr>
        <p:spPr>
          <a:xfrm>
            <a:off x="2925300" y="2928608"/>
            <a:ext cx="1448259" cy="33570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55DA465E-80FE-453B-965D-D766781C69C8}"/>
              </a:ext>
            </a:extLst>
          </p:cNvPr>
          <p:cNvSpPr/>
          <p:nvPr/>
        </p:nvSpPr>
        <p:spPr>
          <a:xfrm>
            <a:off x="3893770" y="2861829"/>
            <a:ext cx="20193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Gene expression signature 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橢圓 64">
            <a:extLst>
              <a:ext uri="{FF2B5EF4-FFF2-40B4-BE49-F238E27FC236}">
                <a16:creationId xmlns:a16="http://schemas.microsoft.com/office/drawing/2014/main" id="{090B033A-8623-41E6-9E17-6D0A174BA569}"/>
              </a:ext>
            </a:extLst>
          </p:cNvPr>
          <p:cNvSpPr/>
          <p:nvPr/>
        </p:nvSpPr>
        <p:spPr>
          <a:xfrm rot="18853519">
            <a:off x="1667040" y="3378649"/>
            <a:ext cx="438390" cy="5337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橢圓 65">
            <a:extLst>
              <a:ext uri="{FF2B5EF4-FFF2-40B4-BE49-F238E27FC236}">
                <a16:creationId xmlns:a16="http://schemas.microsoft.com/office/drawing/2014/main" id="{EFDA7A71-869D-45CD-AB19-6AF0DEC68E5C}"/>
              </a:ext>
            </a:extLst>
          </p:cNvPr>
          <p:cNvSpPr/>
          <p:nvPr/>
        </p:nvSpPr>
        <p:spPr>
          <a:xfrm rot="18853519">
            <a:off x="1736476" y="3499273"/>
            <a:ext cx="248032" cy="33667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橢圓 68">
            <a:extLst>
              <a:ext uri="{FF2B5EF4-FFF2-40B4-BE49-F238E27FC236}">
                <a16:creationId xmlns:a16="http://schemas.microsoft.com/office/drawing/2014/main" id="{87925F47-5CCD-4CAD-9374-A5F0E076A8C1}"/>
              </a:ext>
            </a:extLst>
          </p:cNvPr>
          <p:cNvSpPr/>
          <p:nvPr/>
        </p:nvSpPr>
        <p:spPr>
          <a:xfrm rot="5037987">
            <a:off x="2033336" y="4207344"/>
            <a:ext cx="438390" cy="5337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橢圓 69">
            <a:extLst>
              <a:ext uri="{FF2B5EF4-FFF2-40B4-BE49-F238E27FC236}">
                <a16:creationId xmlns:a16="http://schemas.microsoft.com/office/drawing/2014/main" id="{E63DC7EA-ACA7-49C9-B744-B224C9B22D3C}"/>
              </a:ext>
            </a:extLst>
          </p:cNvPr>
          <p:cNvSpPr/>
          <p:nvPr/>
        </p:nvSpPr>
        <p:spPr>
          <a:xfrm rot="5037987">
            <a:off x="2102772" y="4327968"/>
            <a:ext cx="248032" cy="33667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00358880-6572-4AC7-9F84-C48A4981E3D2}"/>
              </a:ext>
            </a:extLst>
          </p:cNvPr>
          <p:cNvSpPr/>
          <p:nvPr/>
        </p:nvSpPr>
        <p:spPr>
          <a:xfrm>
            <a:off x="1007364" y="3666385"/>
            <a:ext cx="1049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Antigen presentation</a:t>
            </a:r>
            <a:endParaRPr lang="zh-TW" altLang="zh-TW" sz="12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3910212D-024F-43F2-A624-E0D3BC1A4A5E}"/>
              </a:ext>
            </a:extLst>
          </p:cNvPr>
          <p:cNvSpPr/>
          <p:nvPr/>
        </p:nvSpPr>
        <p:spPr>
          <a:xfrm>
            <a:off x="241348" y="3341375"/>
            <a:ext cx="9921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Mechanism 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id="{48DA458B-E980-498B-880B-C16EC704CA82}"/>
              </a:ext>
            </a:extLst>
          </p:cNvPr>
          <p:cNvSpPr/>
          <p:nvPr/>
        </p:nvSpPr>
        <p:spPr>
          <a:xfrm>
            <a:off x="3911259" y="3346252"/>
            <a:ext cx="13525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Response/Survival </a:t>
            </a:r>
            <a:endParaRPr lang="zh-TW" altLang="zh-TW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F738696F-3F04-415D-8562-8D737FF58491}"/>
              </a:ext>
            </a:extLst>
          </p:cNvPr>
          <p:cNvSpPr/>
          <p:nvPr/>
        </p:nvSpPr>
        <p:spPr>
          <a:xfrm>
            <a:off x="3477245" y="4962867"/>
            <a:ext cx="10907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Mature B/MHC II signature </a:t>
            </a:r>
            <a:endParaRPr lang="zh-TW" altLang="zh-TW" sz="1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9B851873-094F-49C8-A447-C14ACF80977D}"/>
              </a:ext>
            </a:extLst>
          </p:cNvPr>
          <p:cNvSpPr/>
          <p:nvPr/>
        </p:nvSpPr>
        <p:spPr>
          <a:xfrm>
            <a:off x="3295265" y="5031664"/>
            <a:ext cx="177330" cy="166659"/>
          </a:xfrm>
          <a:prstGeom prst="rect">
            <a:avLst/>
          </a:prstGeom>
          <a:solidFill>
            <a:srgbClr val="CC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BE006831-FCDC-4B22-92D9-E6693BFBEA1E}"/>
              </a:ext>
            </a:extLst>
          </p:cNvPr>
          <p:cNvSpPr/>
          <p:nvPr/>
        </p:nvSpPr>
        <p:spPr>
          <a:xfrm>
            <a:off x="5042959" y="4945928"/>
            <a:ext cx="13941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Non-Mature B/MHC II signature </a:t>
            </a:r>
            <a:endParaRPr lang="zh-TW" altLang="zh-TW" sz="1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BE6F6799-76C0-44DA-9788-2E5BFF16166B}"/>
              </a:ext>
            </a:extLst>
          </p:cNvPr>
          <p:cNvSpPr/>
          <p:nvPr/>
        </p:nvSpPr>
        <p:spPr>
          <a:xfrm>
            <a:off x="4819551" y="5065735"/>
            <a:ext cx="177330" cy="1666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E8E0728E-CB2E-4516-A9AA-9C43293E8F55}"/>
              </a:ext>
            </a:extLst>
          </p:cNvPr>
          <p:cNvSpPr/>
          <p:nvPr/>
        </p:nvSpPr>
        <p:spPr>
          <a:xfrm>
            <a:off x="2068401" y="3420313"/>
            <a:ext cx="3967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CD4</a:t>
            </a:r>
            <a:endParaRPr lang="zh-TW" altLang="zh-TW" sz="1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79E29B38-E7C8-48F1-9FDC-FAEDA38D5D21}"/>
              </a:ext>
            </a:extLst>
          </p:cNvPr>
          <p:cNvSpPr/>
          <p:nvPr/>
        </p:nvSpPr>
        <p:spPr>
          <a:xfrm>
            <a:off x="2208373" y="4659069"/>
            <a:ext cx="3967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CD8</a:t>
            </a:r>
            <a:endParaRPr lang="zh-TW" altLang="zh-TW" sz="1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弧形 16">
            <a:extLst>
              <a:ext uri="{FF2B5EF4-FFF2-40B4-BE49-F238E27FC236}">
                <a16:creationId xmlns:a16="http://schemas.microsoft.com/office/drawing/2014/main" id="{4D2537F5-6D8E-4120-A7A5-E346715FCBDE}"/>
              </a:ext>
            </a:extLst>
          </p:cNvPr>
          <p:cNvSpPr/>
          <p:nvPr/>
        </p:nvSpPr>
        <p:spPr>
          <a:xfrm rot="543243">
            <a:off x="889966" y="3627069"/>
            <a:ext cx="1593760" cy="1001962"/>
          </a:xfrm>
          <a:prstGeom prst="arc">
            <a:avLst>
              <a:gd name="adj1" fmla="val 11223197"/>
              <a:gd name="adj2" fmla="val 14563119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橢圓 54">
            <a:extLst>
              <a:ext uri="{FF2B5EF4-FFF2-40B4-BE49-F238E27FC236}">
                <a16:creationId xmlns:a16="http://schemas.microsoft.com/office/drawing/2014/main" id="{64EEA3B4-69D3-4C88-9410-237FB146B73C}"/>
              </a:ext>
            </a:extLst>
          </p:cNvPr>
          <p:cNvSpPr/>
          <p:nvPr/>
        </p:nvSpPr>
        <p:spPr>
          <a:xfrm rot="18853519">
            <a:off x="1665681" y="3379032"/>
            <a:ext cx="438390" cy="5337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55">
            <a:extLst>
              <a:ext uri="{FF2B5EF4-FFF2-40B4-BE49-F238E27FC236}">
                <a16:creationId xmlns:a16="http://schemas.microsoft.com/office/drawing/2014/main" id="{0DB6F8C1-B3C4-4470-9E64-41B1DDCF2A08}"/>
              </a:ext>
            </a:extLst>
          </p:cNvPr>
          <p:cNvSpPr/>
          <p:nvPr/>
        </p:nvSpPr>
        <p:spPr>
          <a:xfrm rot="18853519">
            <a:off x="1735117" y="3499656"/>
            <a:ext cx="248032" cy="33667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弧形 57">
            <a:extLst>
              <a:ext uri="{FF2B5EF4-FFF2-40B4-BE49-F238E27FC236}">
                <a16:creationId xmlns:a16="http://schemas.microsoft.com/office/drawing/2014/main" id="{D3F2EA51-51DA-45B0-90CE-A3B6B9523BD7}"/>
              </a:ext>
            </a:extLst>
          </p:cNvPr>
          <p:cNvSpPr/>
          <p:nvPr/>
        </p:nvSpPr>
        <p:spPr>
          <a:xfrm rot="543243">
            <a:off x="946215" y="3634178"/>
            <a:ext cx="1450907" cy="804910"/>
          </a:xfrm>
          <a:prstGeom prst="arc">
            <a:avLst>
              <a:gd name="adj1" fmla="val 19643216"/>
              <a:gd name="adj2" fmla="val 208772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手繪多邊形: 圖案 40">
            <a:extLst>
              <a:ext uri="{FF2B5EF4-FFF2-40B4-BE49-F238E27FC236}">
                <a16:creationId xmlns:a16="http://schemas.microsoft.com/office/drawing/2014/main" id="{C3CE11EF-AD97-47C4-B66B-771B046B0CCA}"/>
              </a:ext>
            </a:extLst>
          </p:cNvPr>
          <p:cNvSpPr/>
          <p:nvPr/>
        </p:nvSpPr>
        <p:spPr>
          <a:xfrm>
            <a:off x="1117954" y="4619967"/>
            <a:ext cx="634261" cy="685800"/>
          </a:xfrm>
          <a:custGeom>
            <a:avLst/>
            <a:gdLst>
              <a:gd name="connsiteX0" fmla="*/ 153615 w 634261"/>
              <a:gd name="connsiteY0" fmla="*/ 234461 h 685800"/>
              <a:gd name="connsiteX1" fmla="*/ 153615 w 634261"/>
              <a:gd name="connsiteY1" fmla="*/ 234461 h 685800"/>
              <a:gd name="connsiteX2" fmla="*/ 100861 w 634261"/>
              <a:gd name="connsiteY2" fmla="*/ 240323 h 685800"/>
              <a:gd name="connsiteX3" fmla="*/ 83277 w 634261"/>
              <a:gd name="connsiteY3" fmla="*/ 246184 h 685800"/>
              <a:gd name="connsiteX4" fmla="*/ 42246 w 634261"/>
              <a:gd name="connsiteY4" fmla="*/ 257907 h 685800"/>
              <a:gd name="connsiteX5" fmla="*/ 7077 w 634261"/>
              <a:gd name="connsiteY5" fmla="*/ 287215 h 685800"/>
              <a:gd name="connsiteX6" fmla="*/ 1215 w 634261"/>
              <a:gd name="connsiteY6" fmla="*/ 310661 h 685800"/>
              <a:gd name="connsiteX7" fmla="*/ 24661 w 634261"/>
              <a:gd name="connsiteY7" fmla="*/ 398584 h 685800"/>
              <a:gd name="connsiteX8" fmla="*/ 48108 w 634261"/>
              <a:gd name="connsiteY8" fmla="*/ 404446 h 685800"/>
              <a:gd name="connsiteX9" fmla="*/ 124308 w 634261"/>
              <a:gd name="connsiteY9" fmla="*/ 398584 h 685800"/>
              <a:gd name="connsiteX10" fmla="*/ 141892 w 634261"/>
              <a:gd name="connsiteY10" fmla="*/ 392723 h 685800"/>
              <a:gd name="connsiteX11" fmla="*/ 229815 w 634261"/>
              <a:gd name="connsiteY11" fmla="*/ 398584 h 685800"/>
              <a:gd name="connsiteX12" fmla="*/ 223954 w 634261"/>
              <a:gd name="connsiteY12" fmla="*/ 439615 h 685800"/>
              <a:gd name="connsiteX13" fmla="*/ 188785 w 634261"/>
              <a:gd name="connsiteY13" fmla="*/ 463061 h 685800"/>
              <a:gd name="connsiteX14" fmla="*/ 165338 w 634261"/>
              <a:gd name="connsiteY14" fmla="*/ 498230 h 685800"/>
              <a:gd name="connsiteX15" fmla="*/ 159477 w 634261"/>
              <a:gd name="connsiteY15" fmla="*/ 515815 h 685800"/>
              <a:gd name="connsiteX16" fmla="*/ 165338 w 634261"/>
              <a:gd name="connsiteY16" fmla="*/ 533400 h 685800"/>
              <a:gd name="connsiteX17" fmla="*/ 264985 w 634261"/>
              <a:gd name="connsiteY17" fmla="*/ 539261 h 685800"/>
              <a:gd name="connsiteX18" fmla="*/ 282569 w 634261"/>
              <a:gd name="connsiteY18" fmla="*/ 533400 h 685800"/>
              <a:gd name="connsiteX19" fmla="*/ 335323 w 634261"/>
              <a:gd name="connsiteY19" fmla="*/ 550984 h 685800"/>
              <a:gd name="connsiteX20" fmla="*/ 347046 w 634261"/>
              <a:gd name="connsiteY20" fmla="*/ 586153 h 685800"/>
              <a:gd name="connsiteX21" fmla="*/ 358769 w 634261"/>
              <a:gd name="connsiteY21" fmla="*/ 603738 h 685800"/>
              <a:gd name="connsiteX22" fmla="*/ 388077 w 634261"/>
              <a:gd name="connsiteY22" fmla="*/ 638907 h 685800"/>
              <a:gd name="connsiteX23" fmla="*/ 411523 w 634261"/>
              <a:gd name="connsiteY23" fmla="*/ 662353 h 685800"/>
              <a:gd name="connsiteX24" fmla="*/ 440831 w 634261"/>
              <a:gd name="connsiteY24" fmla="*/ 685800 h 685800"/>
              <a:gd name="connsiteX25" fmla="*/ 546338 w 634261"/>
              <a:gd name="connsiteY25" fmla="*/ 656492 h 685800"/>
              <a:gd name="connsiteX26" fmla="*/ 552200 w 634261"/>
              <a:gd name="connsiteY26" fmla="*/ 638907 h 685800"/>
              <a:gd name="connsiteX27" fmla="*/ 546338 w 634261"/>
              <a:gd name="connsiteY27" fmla="*/ 545123 h 685800"/>
              <a:gd name="connsiteX28" fmla="*/ 540477 w 634261"/>
              <a:gd name="connsiteY28" fmla="*/ 521676 h 685800"/>
              <a:gd name="connsiteX29" fmla="*/ 522892 w 634261"/>
              <a:gd name="connsiteY29" fmla="*/ 515815 h 685800"/>
              <a:gd name="connsiteX30" fmla="*/ 505308 w 634261"/>
              <a:gd name="connsiteY30" fmla="*/ 504092 h 685800"/>
              <a:gd name="connsiteX31" fmla="*/ 493585 w 634261"/>
              <a:gd name="connsiteY31" fmla="*/ 486507 h 685800"/>
              <a:gd name="connsiteX32" fmla="*/ 476000 w 634261"/>
              <a:gd name="connsiteY32" fmla="*/ 480646 h 685800"/>
              <a:gd name="connsiteX33" fmla="*/ 464277 w 634261"/>
              <a:gd name="connsiteY33" fmla="*/ 463061 h 685800"/>
              <a:gd name="connsiteX34" fmla="*/ 464277 w 634261"/>
              <a:gd name="connsiteY34" fmla="*/ 386861 h 685800"/>
              <a:gd name="connsiteX35" fmla="*/ 470138 w 634261"/>
              <a:gd name="connsiteY35" fmla="*/ 369276 h 685800"/>
              <a:gd name="connsiteX36" fmla="*/ 505308 w 634261"/>
              <a:gd name="connsiteY36" fmla="*/ 351692 h 685800"/>
              <a:gd name="connsiteX37" fmla="*/ 534615 w 634261"/>
              <a:gd name="connsiteY37" fmla="*/ 322384 h 685800"/>
              <a:gd name="connsiteX38" fmla="*/ 569785 w 634261"/>
              <a:gd name="connsiteY38" fmla="*/ 310661 h 685800"/>
              <a:gd name="connsiteX39" fmla="*/ 575646 w 634261"/>
              <a:gd name="connsiteY39" fmla="*/ 293076 h 685800"/>
              <a:gd name="connsiteX40" fmla="*/ 593231 w 634261"/>
              <a:gd name="connsiteY40" fmla="*/ 281353 h 685800"/>
              <a:gd name="connsiteX41" fmla="*/ 604954 w 634261"/>
              <a:gd name="connsiteY41" fmla="*/ 263769 h 685800"/>
              <a:gd name="connsiteX42" fmla="*/ 610815 w 634261"/>
              <a:gd name="connsiteY42" fmla="*/ 246184 h 685800"/>
              <a:gd name="connsiteX43" fmla="*/ 622538 w 634261"/>
              <a:gd name="connsiteY43" fmla="*/ 228600 h 685800"/>
              <a:gd name="connsiteX44" fmla="*/ 634261 w 634261"/>
              <a:gd name="connsiteY44" fmla="*/ 193430 h 685800"/>
              <a:gd name="connsiteX45" fmla="*/ 628400 w 634261"/>
              <a:gd name="connsiteY45" fmla="*/ 152400 h 685800"/>
              <a:gd name="connsiteX46" fmla="*/ 616677 w 634261"/>
              <a:gd name="connsiteY46" fmla="*/ 140676 h 685800"/>
              <a:gd name="connsiteX47" fmla="*/ 587369 w 634261"/>
              <a:gd name="connsiteY47" fmla="*/ 117230 h 685800"/>
              <a:gd name="connsiteX48" fmla="*/ 511169 w 634261"/>
              <a:gd name="connsiteY48" fmla="*/ 128953 h 685800"/>
              <a:gd name="connsiteX49" fmla="*/ 493585 w 634261"/>
              <a:gd name="connsiteY49" fmla="*/ 140676 h 685800"/>
              <a:gd name="connsiteX50" fmla="*/ 481861 w 634261"/>
              <a:gd name="connsiteY50" fmla="*/ 152400 h 685800"/>
              <a:gd name="connsiteX51" fmla="*/ 446692 w 634261"/>
              <a:gd name="connsiteY51" fmla="*/ 175846 h 685800"/>
              <a:gd name="connsiteX52" fmla="*/ 440831 w 634261"/>
              <a:gd name="connsiteY52" fmla="*/ 193430 h 685800"/>
              <a:gd name="connsiteX53" fmla="*/ 405661 w 634261"/>
              <a:gd name="connsiteY53" fmla="*/ 205153 h 685800"/>
              <a:gd name="connsiteX54" fmla="*/ 388077 w 634261"/>
              <a:gd name="connsiteY54" fmla="*/ 199292 h 685800"/>
              <a:gd name="connsiteX55" fmla="*/ 382215 w 634261"/>
              <a:gd name="connsiteY55" fmla="*/ 181707 h 685800"/>
              <a:gd name="connsiteX56" fmla="*/ 376354 w 634261"/>
              <a:gd name="connsiteY56" fmla="*/ 99646 h 685800"/>
              <a:gd name="connsiteX57" fmla="*/ 364631 w 634261"/>
              <a:gd name="connsiteY57" fmla="*/ 58615 h 685800"/>
              <a:gd name="connsiteX58" fmla="*/ 352908 w 634261"/>
              <a:gd name="connsiteY58" fmla="*/ 41030 h 685800"/>
              <a:gd name="connsiteX59" fmla="*/ 347046 w 634261"/>
              <a:gd name="connsiteY59" fmla="*/ 23446 h 685800"/>
              <a:gd name="connsiteX60" fmla="*/ 311877 w 634261"/>
              <a:gd name="connsiteY60" fmla="*/ 11723 h 685800"/>
              <a:gd name="connsiteX61" fmla="*/ 288431 w 634261"/>
              <a:gd name="connsiteY61" fmla="*/ 0 h 685800"/>
              <a:gd name="connsiteX62" fmla="*/ 218092 w 634261"/>
              <a:gd name="connsiteY62" fmla="*/ 5861 h 685800"/>
              <a:gd name="connsiteX63" fmla="*/ 188785 w 634261"/>
              <a:gd name="connsiteY63" fmla="*/ 29307 h 685800"/>
              <a:gd name="connsiteX64" fmla="*/ 182923 w 634261"/>
              <a:gd name="connsiteY64" fmla="*/ 46892 h 685800"/>
              <a:gd name="connsiteX65" fmla="*/ 165338 w 634261"/>
              <a:gd name="connsiteY65" fmla="*/ 64476 h 685800"/>
              <a:gd name="connsiteX66" fmla="*/ 159477 w 634261"/>
              <a:gd name="connsiteY66" fmla="*/ 82061 h 685800"/>
              <a:gd name="connsiteX67" fmla="*/ 177061 w 634261"/>
              <a:gd name="connsiteY67" fmla="*/ 93784 h 685800"/>
              <a:gd name="connsiteX68" fmla="*/ 188785 w 634261"/>
              <a:gd name="connsiteY68" fmla="*/ 105507 h 685800"/>
              <a:gd name="connsiteX69" fmla="*/ 194646 w 634261"/>
              <a:gd name="connsiteY69" fmla="*/ 123092 h 685800"/>
              <a:gd name="connsiteX70" fmla="*/ 218092 w 634261"/>
              <a:gd name="connsiteY70" fmla="*/ 152400 h 685800"/>
              <a:gd name="connsiteX71" fmla="*/ 223954 w 634261"/>
              <a:gd name="connsiteY71" fmla="*/ 169984 h 685800"/>
              <a:gd name="connsiteX72" fmla="*/ 235677 w 634261"/>
              <a:gd name="connsiteY72" fmla="*/ 187569 h 685800"/>
              <a:gd name="connsiteX73" fmla="*/ 212231 w 634261"/>
              <a:gd name="connsiteY73" fmla="*/ 228600 h 685800"/>
              <a:gd name="connsiteX74" fmla="*/ 153615 w 634261"/>
              <a:gd name="connsiteY74" fmla="*/ 234461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34261" h="685800">
                <a:moveTo>
                  <a:pt x="153615" y="234461"/>
                </a:moveTo>
                <a:lnTo>
                  <a:pt x="153615" y="234461"/>
                </a:lnTo>
                <a:cubicBezTo>
                  <a:pt x="136030" y="236415"/>
                  <a:pt x="118313" y="237414"/>
                  <a:pt x="100861" y="240323"/>
                </a:cubicBezTo>
                <a:cubicBezTo>
                  <a:pt x="94767" y="241339"/>
                  <a:pt x="89218" y="244487"/>
                  <a:pt x="83277" y="246184"/>
                </a:cubicBezTo>
                <a:cubicBezTo>
                  <a:pt x="31749" y="260907"/>
                  <a:pt x="84415" y="243852"/>
                  <a:pt x="42246" y="257907"/>
                </a:cubicBezTo>
                <a:cubicBezTo>
                  <a:pt x="31039" y="265378"/>
                  <a:pt x="14021" y="275062"/>
                  <a:pt x="7077" y="287215"/>
                </a:cubicBezTo>
                <a:cubicBezTo>
                  <a:pt x="3080" y="294210"/>
                  <a:pt x="3169" y="302846"/>
                  <a:pt x="1215" y="310661"/>
                </a:cubicBezTo>
                <a:cubicBezTo>
                  <a:pt x="4961" y="359354"/>
                  <a:pt x="-13385" y="382278"/>
                  <a:pt x="24661" y="398584"/>
                </a:cubicBezTo>
                <a:cubicBezTo>
                  <a:pt x="32066" y="401758"/>
                  <a:pt x="40292" y="402492"/>
                  <a:pt x="48108" y="404446"/>
                </a:cubicBezTo>
                <a:cubicBezTo>
                  <a:pt x="73508" y="402492"/>
                  <a:pt x="99030" y="401744"/>
                  <a:pt x="124308" y="398584"/>
                </a:cubicBezTo>
                <a:cubicBezTo>
                  <a:pt x="130439" y="397818"/>
                  <a:pt x="135714" y="392723"/>
                  <a:pt x="141892" y="392723"/>
                </a:cubicBezTo>
                <a:cubicBezTo>
                  <a:pt x="171265" y="392723"/>
                  <a:pt x="200507" y="396630"/>
                  <a:pt x="229815" y="398584"/>
                </a:cubicBezTo>
                <a:cubicBezTo>
                  <a:pt x="227861" y="412261"/>
                  <a:pt x="231371" y="427959"/>
                  <a:pt x="223954" y="439615"/>
                </a:cubicBezTo>
                <a:cubicBezTo>
                  <a:pt x="216390" y="451502"/>
                  <a:pt x="188785" y="463061"/>
                  <a:pt x="188785" y="463061"/>
                </a:cubicBezTo>
                <a:cubicBezTo>
                  <a:pt x="174846" y="504877"/>
                  <a:pt x="194612" y="454319"/>
                  <a:pt x="165338" y="498230"/>
                </a:cubicBezTo>
                <a:cubicBezTo>
                  <a:pt x="161911" y="503371"/>
                  <a:pt x="161431" y="509953"/>
                  <a:pt x="159477" y="515815"/>
                </a:cubicBezTo>
                <a:cubicBezTo>
                  <a:pt x="161431" y="521677"/>
                  <a:pt x="161478" y="528575"/>
                  <a:pt x="165338" y="533400"/>
                </a:cubicBezTo>
                <a:cubicBezTo>
                  <a:pt x="187905" y="561609"/>
                  <a:pt x="245329" y="540665"/>
                  <a:pt x="264985" y="539261"/>
                </a:cubicBezTo>
                <a:cubicBezTo>
                  <a:pt x="270846" y="537307"/>
                  <a:pt x="276391" y="533400"/>
                  <a:pt x="282569" y="533400"/>
                </a:cubicBezTo>
                <a:cubicBezTo>
                  <a:pt x="314158" y="533400"/>
                  <a:pt x="314090" y="536829"/>
                  <a:pt x="335323" y="550984"/>
                </a:cubicBezTo>
                <a:cubicBezTo>
                  <a:pt x="339231" y="562707"/>
                  <a:pt x="340192" y="575871"/>
                  <a:pt x="347046" y="586153"/>
                </a:cubicBezTo>
                <a:cubicBezTo>
                  <a:pt x="350954" y="592015"/>
                  <a:pt x="354259" y="598326"/>
                  <a:pt x="358769" y="603738"/>
                </a:cubicBezTo>
                <a:cubicBezTo>
                  <a:pt x="396383" y="648876"/>
                  <a:pt x="358968" y="595245"/>
                  <a:pt x="388077" y="638907"/>
                </a:cubicBezTo>
                <a:cubicBezTo>
                  <a:pt x="400865" y="677274"/>
                  <a:pt x="383103" y="639618"/>
                  <a:pt x="411523" y="662353"/>
                </a:cubicBezTo>
                <a:cubicBezTo>
                  <a:pt x="449402" y="692656"/>
                  <a:pt x="396628" y="671065"/>
                  <a:pt x="440831" y="685800"/>
                </a:cubicBezTo>
                <a:cubicBezTo>
                  <a:pt x="506782" y="677555"/>
                  <a:pt x="524925" y="699316"/>
                  <a:pt x="546338" y="656492"/>
                </a:cubicBezTo>
                <a:cubicBezTo>
                  <a:pt x="549101" y="650966"/>
                  <a:pt x="550246" y="644769"/>
                  <a:pt x="552200" y="638907"/>
                </a:cubicBezTo>
                <a:cubicBezTo>
                  <a:pt x="550246" y="607646"/>
                  <a:pt x="549455" y="576290"/>
                  <a:pt x="546338" y="545123"/>
                </a:cubicBezTo>
                <a:cubicBezTo>
                  <a:pt x="545536" y="537107"/>
                  <a:pt x="545510" y="527967"/>
                  <a:pt x="540477" y="521676"/>
                </a:cubicBezTo>
                <a:cubicBezTo>
                  <a:pt x="536617" y="516851"/>
                  <a:pt x="528754" y="517769"/>
                  <a:pt x="522892" y="515815"/>
                </a:cubicBezTo>
                <a:cubicBezTo>
                  <a:pt x="517031" y="511907"/>
                  <a:pt x="510289" y="509073"/>
                  <a:pt x="505308" y="504092"/>
                </a:cubicBezTo>
                <a:cubicBezTo>
                  <a:pt x="500327" y="499110"/>
                  <a:pt x="499086" y="490908"/>
                  <a:pt x="493585" y="486507"/>
                </a:cubicBezTo>
                <a:cubicBezTo>
                  <a:pt x="488760" y="482647"/>
                  <a:pt x="481862" y="482600"/>
                  <a:pt x="476000" y="480646"/>
                </a:cubicBezTo>
                <a:cubicBezTo>
                  <a:pt x="472092" y="474784"/>
                  <a:pt x="467428" y="469362"/>
                  <a:pt x="464277" y="463061"/>
                </a:cubicBezTo>
                <a:cubicBezTo>
                  <a:pt x="451624" y="437756"/>
                  <a:pt x="459646" y="416960"/>
                  <a:pt x="464277" y="386861"/>
                </a:cubicBezTo>
                <a:cubicBezTo>
                  <a:pt x="465217" y="380754"/>
                  <a:pt x="466278" y="374101"/>
                  <a:pt x="470138" y="369276"/>
                </a:cubicBezTo>
                <a:cubicBezTo>
                  <a:pt x="478402" y="358946"/>
                  <a:pt x="493724" y="355553"/>
                  <a:pt x="505308" y="351692"/>
                </a:cubicBezTo>
                <a:cubicBezTo>
                  <a:pt x="516002" y="335650"/>
                  <a:pt x="516106" y="330610"/>
                  <a:pt x="534615" y="322384"/>
                </a:cubicBezTo>
                <a:cubicBezTo>
                  <a:pt x="545907" y="317365"/>
                  <a:pt x="569785" y="310661"/>
                  <a:pt x="569785" y="310661"/>
                </a:cubicBezTo>
                <a:cubicBezTo>
                  <a:pt x="571739" y="304799"/>
                  <a:pt x="571786" y="297901"/>
                  <a:pt x="575646" y="293076"/>
                </a:cubicBezTo>
                <a:cubicBezTo>
                  <a:pt x="580047" y="287575"/>
                  <a:pt x="588249" y="286334"/>
                  <a:pt x="593231" y="281353"/>
                </a:cubicBezTo>
                <a:cubicBezTo>
                  <a:pt x="598212" y="276372"/>
                  <a:pt x="601046" y="269630"/>
                  <a:pt x="604954" y="263769"/>
                </a:cubicBezTo>
                <a:cubicBezTo>
                  <a:pt x="606908" y="257907"/>
                  <a:pt x="608052" y="251710"/>
                  <a:pt x="610815" y="246184"/>
                </a:cubicBezTo>
                <a:cubicBezTo>
                  <a:pt x="613965" y="239883"/>
                  <a:pt x="619677" y="235037"/>
                  <a:pt x="622538" y="228600"/>
                </a:cubicBezTo>
                <a:cubicBezTo>
                  <a:pt x="627557" y="217308"/>
                  <a:pt x="634261" y="193430"/>
                  <a:pt x="634261" y="193430"/>
                </a:cubicBezTo>
                <a:cubicBezTo>
                  <a:pt x="632307" y="179753"/>
                  <a:pt x="632769" y="165507"/>
                  <a:pt x="628400" y="152400"/>
                </a:cubicBezTo>
                <a:cubicBezTo>
                  <a:pt x="626652" y="147157"/>
                  <a:pt x="620129" y="144992"/>
                  <a:pt x="616677" y="140676"/>
                </a:cubicBezTo>
                <a:cubicBezTo>
                  <a:pt x="597396" y="116574"/>
                  <a:pt x="615260" y="126528"/>
                  <a:pt x="587369" y="117230"/>
                </a:cubicBezTo>
                <a:cubicBezTo>
                  <a:pt x="570568" y="118910"/>
                  <a:pt x="532290" y="118393"/>
                  <a:pt x="511169" y="128953"/>
                </a:cubicBezTo>
                <a:cubicBezTo>
                  <a:pt x="504868" y="132103"/>
                  <a:pt x="499086" y="136275"/>
                  <a:pt x="493585" y="140676"/>
                </a:cubicBezTo>
                <a:cubicBezTo>
                  <a:pt x="489269" y="144129"/>
                  <a:pt x="486282" y="149084"/>
                  <a:pt x="481861" y="152400"/>
                </a:cubicBezTo>
                <a:cubicBezTo>
                  <a:pt x="470590" y="160854"/>
                  <a:pt x="446692" y="175846"/>
                  <a:pt x="446692" y="175846"/>
                </a:cubicBezTo>
                <a:cubicBezTo>
                  <a:pt x="444738" y="181707"/>
                  <a:pt x="445859" y="189839"/>
                  <a:pt x="440831" y="193430"/>
                </a:cubicBezTo>
                <a:cubicBezTo>
                  <a:pt x="430775" y="200612"/>
                  <a:pt x="405661" y="205153"/>
                  <a:pt x="405661" y="205153"/>
                </a:cubicBezTo>
                <a:cubicBezTo>
                  <a:pt x="399800" y="203199"/>
                  <a:pt x="392446" y="203661"/>
                  <a:pt x="388077" y="199292"/>
                </a:cubicBezTo>
                <a:cubicBezTo>
                  <a:pt x="383708" y="194923"/>
                  <a:pt x="382937" y="187843"/>
                  <a:pt x="382215" y="181707"/>
                </a:cubicBezTo>
                <a:cubicBezTo>
                  <a:pt x="379011" y="154471"/>
                  <a:pt x="379382" y="126902"/>
                  <a:pt x="376354" y="99646"/>
                </a:cubicBezTo>
                <a:cubicBezTo>
                  <a:pt x="375818" y="94821"/>
                  <a:pt x="367805" y="64963"/>
                  <a:pt x="364631" y="58615"/>
                </a:cubicBezTo>
                <a:cubicBezTo>
                  <a:pt x="361481" y="52314"/>
                  <a:pt x="356059" y="47331"/>
                  <a:pt x="352908" y="41030"/>
                </a:cubicBezTo>
                <a:cubicBezTo>
                  <a:pt x="350145" y="35504"/>
                  <a:pt x="352074" y="27037"/>
                  <a:pt x="347046" y="23446"/>
                </a:cubicBezTo>
                <a:cubicBezTo>
                  <a:pt x="336990" y="16264"/>
                  <a:pt x="322930" y="17249"/>
                  <a:pt x="311877" y="11723"/>
                </a:cubicBezTo>
                <a:lnTo>
                  <a:pt x="288431" y="0"/>
                </a:lnTo>
                <a:cubicBezTo>
                  <a:pt x="264985" y="1954"/>
                  <a:pt x="241413" y="2752"/>
                  <a:pt x="218092" y="5861"/>
                </a:cubicBezTo>
                <a:cubicBezTo>
                  <a:pt x="199985" y="8275"/>
                  <a:pt x="196912" y="13053"/>
                  <a:pt x="188785" y="29307"/>
                </a:cubicBezTo>
                <a:cubicBezTo>
                  <a:pt x="186022" y="34833"/>
                  <a:pt x="186350" y="41751"/>
                  <a:pt x="182923" y="46892"/>
                </a:cubicBezTo>
                <a:cubicBezTo>
                  <a:pt x="178325" y="53789"/>
                  <a:pt x="171200" y="58615"/>
                  <a:pt x="165338" y="64476"/>
                </a:cubicBezTo>
                <a:cubicBezTo>
                  <a:pt x="163384" y="70338"/>
                  <a:pt x="157182" y="76324"/>
                  <a:pt x="159477" y="82061"/>
                </a:cubicBezTo>
                <a:cubicBezTo>
                  <a:pt x="162093" y="88602"/>
                  <a:pt x="171560" y="89383"/>
                  <a:pt x="177061" y="93784"/>
                </a:cubicBezTo>
                <a:cubicBezTo>
                  <a:pt x="181377" y="97236"/>
                  <a:pt x="184877" y="101599"/>
                  <a:pt x="188785" y="105507"/>
                </a:cubicBezTo>
                <a:cubicBezTo>
                  <a:pt x="190739" y="111369"/>
                  <a:pt x="191883" y="117566"/>
                  <a:pt x="194646" y="123092"/>
                </a:cubicBezTo>
                <a:cubicBezTo>
                  <a:pt x="202039" y="137878"/>
                  <a:pt x="207190" y="141497"/>
                  <a:pt x="218092" y="152400"/>
                </a:cubicBezTo>
                <a:cubicBezTo>
                  <a:pt x="220046" y="158261"/>
                  <a:pt x="221191" y="164458"/>
                  <a:pt x="223954" y="169984"/>
                </a:cubicBezTo>
                <a:cubicBezTo>
                  <a:pt x="227105" y="176285"/>
                  <a:pt x="234803" y="180579"/>
                  <a:pt x="235677" y="187569"/>
                </a:cubicBezTo>
                <a:cubicBezTo>
                  <a:pt x="237999" y="206145"/>
                  <a:pt x="231340" y="223822"/>
                  <a:pt x="212231" y="228600"/>
                </a:cubicBezTo>
                <a:cubicBezTo>
                  <a:pt x="202753" y="230970"/>
                  <a:pt x="163384" y="233484"/>
                  <a:pt x="153615" y="23446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手繪多邊形: 圖案 41">
            <a:extLst>
              <a:ext uri="{FF2B5EF4-FFF2-40B4-BE49-F238E27FC236}">
                <a16:creationId xmlns:a16="http://schemas.microsoft.com/office/drawing/2014/main" id="{9DE7C698-F589-42B2-BA99-A72EC9BAB0B2}"/>
              </a:ext>
            </a:extLst>
          </p:cNvPr>
          <p:cNvSpPr/>
          <p:nvPr/>
        </p:nvSpPr>
        <p:spPr>
          <a:xfrm>
            <a:off x="1062913" y="4695064"/>
            <a:ext cx="160808" cy="134816"/>
          </a:xfrm>
          <a:custGeom>
            <a:avLst/>
            <a:gdLst>
              <a:gd name="connsiteX0" fmla="*/ 25626 w 160808"/>
              <a:gd name="connsiteY0" fmla="*/ 134816 h 134816"/>
              <a:gd name="connsiteX1" fmla="*/ 25626 w 160808"/>
              <a:gd name="connsiteY1" fmla="*/ 134816 h 134816"/>
              <a:gd name="connsiteX2" fmla="*/ 8042 w 160808"/>
              <a:gd name="connsiteY2" fmla="*/ 87923 h 134816"/>
              <a:gd name="connsiteX3" fmla="*/ 8042 w 160808"/>
              <a:gd name="connsiteY3" fmla="*/ 29308 h 134816"/>
              <a:gd name="connsiteX4" fmla="*/ 60795 w 160808"/>
              <a:gd name="connsiteY4" fmla="*/ 0 h 134816"/>
              <a:gd name="connsiteX5" fmla="*/ 131134 w 160808"/>
              <a:gd name="connsiteY5" fmla="*/ 11723 h 134816"/>
              <a:gd name="connsiteX6" fmla="*/ 148718 w 160808"/>
              <a:gd name="connsiteY6" fmla="*/ 23446 h 134816"/>
              <a:gd name="connsiteX7" fmla="*/ 160442 w 160808"/>
              <a:gd name="connsiteY7" fmla="*/ 58616 h 134816"/>
              <a:gd name="connsiteX8" fmla="*/ 154580 w 160808"/>
              <a:gd name="connsiteY8" fmla="*/ 87923 h 134816"/>
              <a:gd name="connsiteX9" fmla="*/ 148718 w 160808"/>
              <a:gd name="connsiteY9" fmla="*/ 105508 h 134816"/>
              <a:gd name="connsiteX10" fmla="*/ 95965 w 160808"/>
              <a:gd name="connsiteY10" fmla="*/ 134816 h 134816"/>
              <a:gd name="connsiteX11" fmla="*/ 25626 w 160808"/>
              <a:gd name="connsiteY11" fmla="*/ 134816 h 13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0808" h="134816">
                <a:moveTo>
                  <a:pt x="25626" y="134816"/>
                </a:moveTo>
                <a:lnTo>
                  <a:pt x="25626" y="134816"/>
                </a:lnTo>
                <a:cubicBezTo>
                  <a:pt x="19765" y="119185"/>
                  <a:pt x="13747" y="103612"/>
                  <a:pt x="8042" y="87923"/>
                </a:cubicBezTo>
                <a:cubicBezTo>
                  <a:pt x="1003" y="68566"/>
                  <a:pt x="-5833" y="51111"/>
                  <a:pt x="8042" y="29308"/>
                </a:cubicBezTo>
                <a:cubicBezTo>
                  <a:pt x="18894" y="12255"/>
                  <a:pt x="42763" y="6011"/>
                  <a:pt x="60795" y="0"/>
                </a:cubicBezTo>
                <a:cubicBezTo>
                  <a:pt x="77501" y="1856"/>
                  <a:pt x="111497" y="1905"/>
                  <a:pt x="131134" y="11723"/>
                </a:cubicBezTo>
                <a:cubicBezTo>
                  <a:pt x="137435" y="14873"/>
                  <a:pt x="142857" y="19538"/>
                  <a:pt x="148718" y="23446"/>
                </a:cubicBezTo>
                <a:cubicBezTo>
                  <a:pt x="152626" y="35169"/>
                  <a:pt x="162866" y="46498"/>
                  <a:pt x="160442" y="58616"/>
                </a:cubicBezTo>
                <a:cubicBezTo>
                  <a:pt x="158488" y="68385"/>
                  <a:pt x="156996" y="78258"/>
                  <a:pt x="154580" y="87923"/>
                </a:cubicBezTo>
                <a:cubicBezTo>
                  <a:pt x="153081" y="93917"/>
                  <a:pt x="153087" y="101139"/>
                  <a:pt x="148718" y="105508"/>
                </a:cubicBezTo>
                <a:cubicBezTo>
                  <a:pt x="128564" y="125662"/>
                  <a:pt x="118076" y="127445"/>
                  <a:pt x="95965" y="134816"/>
                </a:cubicBezTo>
                <a:cubicBezTo>
                  <a:pt x="62373" y="128097"/>
                  <a:pt x="37349" y="134816"/>
                  <a:pt x="25626" y="134816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手繪多邊形: 圖案 43">
            <a:extLst>
              <a:ext uri="{FF2B5EF4-FFF2-40B4-BE49-F238E27FC236}">
                <a16:creationId xmlns:a16="http://schemas.microsoft.com/office/drawing/2014/main" id="{78117F19-B629-4918-9716-258CD6E9B977}"/>
              </a:ext>
            </a:extLst>
          </p:cNvPr>
          <p:cNvSpPr/>
          <p:nvPr/>
        </p:nvSpPr>
        <p:spPr>
          <a:xfrm rot="727939">
            <a:off x="1664266" y="4943577"/>
            <a:ext cx="108701" cy="164123"/>
          </a:xfrm>
          <a:custGeom>
            <a:avLst/>
            <a:gdLst>
              <a:gd name="connsiteX0" fmla="*/ 102721 w 108701"/>
              <a:gd name="connsiteY0" fmla="*/ 0 h 164123"/>
              <a:gd name="connsiteX1" fmla="*/ 102721 w 108701"/>
              <a:gd name="connsiteY1" fmla="*/ 0 h 164123"/>
              <a:gd name="connsiteX2" fmla="*/ 55828 w 108701"/>
              <a:gd name="connsiteY2" fmla="*/ 23446 h 164123"/>
              <a:gd name="connsiteX3" fmla="*/ 14798 w 108701"/>
              <a:gd name="connsiteY3" fmla="*/ 41031 h 164123"/>
              <a:gd name="connsiteX4" fmla="*/ 3075 w 108701"/>
              <a:gd name="connsiteY4" fmla="*/ 58616 h 164123"/>
              <a:gd name="connsiteX5" fmla="*/ 20659 w 108701"/>
              <a:gd name="connsiteY5" fmla="*/ 164123 h 164123"/>
              <a:gd name="connsiteX6" fmla="*/ 61690 w 108701"/>
              <a:gd name="connsiteY6" fmla="*/ 158262 h 164123"/>
              <a:gd name="connsiteX7" fmla="*/ 85136 w 108701"/>
              <a:gd name="connsiteY7" fmla="*/ 123093 h 164123"/>
              <a:gd name="connsiteX8" fmla="*/ 96859 w 108701"/>
              <a:gd name="connsiteY8" fmla="*/ 111369 h 164123"/>
              <a:gd name="connsiteX9" fmla="*/ 108582 w 108701"/>
              <a:gd name="connsiteY9" fmla="*/ 41031 h 164123"/>
              <a:gd name="connsiteX10" fmla="*/ 102721 w 108701"/>
              <a:gd name="connsiteY10" fmla="*/ 0 h 164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701" h="164123">
                <a:moveTo>
                  <a:pt x="102721" y="0"/>
                </a:moveTo>
                <a:lnTo>
                  <a:pt x="102721" y="0"/>
                </a:lnTo>
                <a:cubicBezTo>
                  <a:pt x="87090" y="7815"/>
                  <a:pt x="71960" y="16724"/>
                  <a:pt x="55828" y="23446"/>
                </a:cubicBezTo>
                <a:cubicBezTo>
                  <a:pt x="5365" y="44472"/>
                  <a:pt x="56734" y="13073"/>
                  <a:pt x="14798" y="41031"/>
                </a:cubicBezTo>
                <a:cubicBezTo>
                  <a:pt x="10890" y="46893"/>
                  <a:pt x="3466" y="51582"/>
                  <a:pt x="3075" y="58616"/>
                </a:cubicBezTo>
                <a:cubicBezTo>
                  <a:pt x="-1308" y="137500"/>
                  <a:pt x="-4788" y="125953"/>
                  <a:pt x="20659" y="164123"/>
                </a:cubicBezTo>
                <a:cubicBezTo>
                  <a:pt x="34336" y="162169"/>
                  <a:pt x="50034" y="165679"/>
                  <a:pt x="61690" y="158262"/>
                </a:cubicBezTo>
                <a:cubicBezTo>
                  <a:pt x="73577" y="150698"/>
                  <a:pt x="75174" y="133056"/>
                  <a:pt x="85136" y="123093"/>
                </a:cubicBezTo>
                <a:lnTo>
                  <a:pt x="96859" y="111369"/>
                </a:lnTo>
                <a:cubicBezTo>
                  <a:pt x="98556" y="97797"/>
                  <a:pt x="101542" y="58631"/>
                  <a:pt x="108582" y="41031"/>
                </a:cubicBezTo>
                <a:cubicBezTo>
                  <a:pt x="109608" y="38465"/>
                  <a:pt x="103698" y="6839"/>
                  <a:pt x="102721" y="0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手繪多邊形: 圖案 44">
            <a:extLst>
              <a:ext uri="{FF2B5EF4-FFF2-40B4-BE49-F238E27FC236}">
                <a16:creationId xmlns:a16="http://schemas.microsoft.com/office/drawing/2014/main" id="{6C07BB8F-2AC0-4458-9D70-97F0CA29CCB7}"/>
              </a:ext>
            </a:extLst>
          </p:cNvPr>
          <p:cNvSpPr/>
          <p:nvPr/>
        </p:nvSpPr>
        <p:spPr>
          <a:xfrm>
            <a:off x="1554940" y="4646897"/>
            <a:ext cx="62789" cy="67018"/>
          </a:xfrm>
          <a:custGeom>
            <a:avLst/>
            <a:gdLst>
              <a:gd name="connsiteX0" fmla="*/ 9706 w 62789"/>
              <a:gd name="connsiteY0" fmla="*/ 60993 h 67018"/>
              <a:gd name="connsiteX1" fmla="*/ 9706 w 62789"/>
              <a:gd name="connsiteY1" fmla="*/ 60993 h 67018"/>
              <a:gd name="connsiteX2" fmla="*/ 3845 w 62789"/>
              <a:gd name="connsiteY2" fmla="*/ 8239 h 67018"/>
              <a:gd name="connsiteX3" fmla="*/ 56599 w 62789"/>
              <a:gd name="connsiteY3" fmla="*/ 25823 h 67018"/>
              <a:gd name="connsiteX4" fmla="*/ 56599 w 62789"/>
              <a:gd name="connsiteY4" fmla="*/ 60993 h 67018"/>
              <a:gd name="connsiteX5" fmla="*/ 39014 w 62789"/>
              <a:gd name="connsiteY5" fmla="*/ 66854 h 67018"/>
              <a:gd name="connsiteX6" fmla="*/ 9706 w 62789"/>
              <a:gd name="connsiteY6" fmla="*/ 60993 h 6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9" h="67018">
                <a:moveTo>
                  <a:pt x="9706" y="60993"/>
                </a:moveTo>
                <a:lnTo>
                  <a:pt x="9706" y="60993"/>
                </a:lnTo>
                <a:cubicBezTo>
                  <a:pt x="7752" y="43408"/>
                  <a:pt x="-6771" y="22393"/>
                  <a:pt x="3845" y="8239"/>
                </a:cubicBezTo>
                <a:cubicBezTo>
                  <a:pt x="20926" y="-14536"/>
                  <a:pt x="46874" y="16099"/>
                  <a:pt x="56599" y="25823"/>
                </a:cubicBezTo>
                <a:cubicBezTo>
                  <a:pt x="60506" y="37545"/>
                  <a:pt x="68321" y="49271"/>
                  <a:pt x="56599" y="60993"/>
                </a:cubicBezTo>
                <a:cubicBezTo>
                  <a:pt x="52230" y="65362"/>
                  <a:pt x="44540" y="64091"/>
                  <a:pt x="39014" y="66854"/>
                </a:cubicBezTo>
                <a:cubicBezTo>
                  <a:pt x="36542" y="68090"/>
                  <a:pt x="14591" y="61970"/>
                  <a:pt x="9706" y="6099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手繪多邊形: 圖案 45">
            <a:extLst>
              <a:ext uri="{FF2B5EF4-FFF2-40B4-BE49-F238E27FC236}">
                <a16:creationId xmlns:a16="http://schemas.microsoft.com/office/drawing/2014/main" id="{F6FC2543-562F-49DA-B600-202C41246759}"/>
              </a:ext>
            </a:extLst>
          </p:cNvPr>
          <p:cNvSpPr/>
          <p:nvPr/>
        </p:nvSpPr>
        <p:spPr>
          <a:xfrm>
            <a:off x="1325048" y="4888319"/>
            <a:ext cx="147794" cy="134816"/>
          </a:xfrm>
          <a:custGeom>
            <a:avLst/>
            <a:gdLst>
              <a:gd name="connsiteX0" fmla="*/ 24702 w 147794"/>
              <a:gd name="connsiteY0" fmla="*/ 29308 h 134816"/>
              <a:gd name="connsiteX1" fmla="*/ 24702 w 147794"/>
              <a:gd name="connsiteY1" fmla="*/ 29308 h 134816"/>
              <a:gd name="connsiteX2" fmla="*/ 71594 w 147794"/>
              <a:gd name="connsiteY2" fmla="*/ 5862 h 134816"/>
              <a:gd name="connsiteX3" fmla="*/ 89179 w 147794"/>
              <a:gd name="connsiteY3" fmla="*/ 0 h 134816"/>
              <a:gd name="connsiteX4" fmla="*/ 130210 w 147794"/>
              <a:gd name="connsiteY4" fmla="*/ 5862 h 134816"/>
              <a:gd name="connsiteX5" fmla="*/ 147794 w 147794"/>
              <a:gd name="connsiteY5" fmla="*/ 64477 h 134816"/>
              <a:gd name="connsiteX6" fmla="*/ 141933 w 147794"/>
              <a:gd name="connsiteY6" fmla="*/ 111369 h 134816"/>
              <a:gd name="connsiteX7" fmla="*/ 112625 w 147794"/>
              <a:gd name="connsiteY7" fmla="*/ 134816 h 134816"/>
              <a:gd name="connsiteX8" fmla="*/ 54010 w 147794"/>
              <a:gd name="connsiteY8" fmla="*/ 117231 h 134816"/>
              <a:gd name="connsiteX9" fmla="*/ 18841 w 147794"/>
              <a:gd name="connsiteY9" fmla="*/ 105508 h 134816"/>
              <a:gd name="connsiteX10" fmla="*/ 7118 w 147794"/>
              <a:gd name="connsiteY10" fmla="*/ 70339 h 134816"/>
              <a:gd name="connsiteX11" fmla="*/ 1256 w 147794"/>
              <a:gd name="connsiteY11" fmla="*/ 52754 h 134816"/>
              <a:gd name="connsiteX12" fmla="*/ 24702 w 147794"/>
              <a:gd name="connsiteY12" fmla="*/ 29308 h 13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794" h="134816">
                <a:moveTo>
                  <a:pt x="24702" y="29308"/>
                </a:moveTo>
                <a:lnTo>
                  <a:pt x="24702" y="29308"/>
                </a:lnTo>
                <a:cubicBezTo>
                  <a:pt x="40333" y="21493"/>
                  <a:pt x="55685" y="13094"/>
                  <a:pt x="71594" y="5862"/>
                </a:cubicBezTo>
                <a:cubicBezTo>
                  <a:pt x="77219" y="3305"/>
                  <a:pt x="83000" y="0"/>
                  <a:pt x="89179" y="0"/>
                </a:cubicBezTo>
                <a:cubicBezTo>
                  <a:pt x="102995" y="0"/>
                  <a:pt x="116533" y="3908"/>
                  <a:pt x="130210" y="5862"/>
                </a:cubicBezTo>
                <a:cubicBezTo>
                  <a:pt x="144480" y="48673"/>
                  <a:pt x="138936" y="29043"/>
                  <a:pt x="147794" y="64477"/>
                </a:cubicBezTo>
                <a:cubicBezTo>
                  <a:pt x="145840" y="80108"/>
                  <a:pt x="146459" y="96281"/>
                  <a:pt x="141933" y="111369"/>
                </a:cubicBezTo>
                <a:cubicBezTo>
                  <a:pt x="139844" y="118331"/>
                  <a:pt x="116177" y="132448"/>
                  <a:pt x="112625" y="134816"/>
                </a:cubicBezTo>
                <a:cubicBezTo>
                  <a:pt x="22594" y="121953"/>
                  <a:pt x="104518" y="139679"/>
                  <a:pt x="54010" y="117231"/>
                </a:cubicBezTo>
                <a:cubicBezTo>
                  <a:pt x="42718" y="112212"/>
                  <a:pt x="18841" y="105508"/>
                  <a:pt x="18841" y="105508"/>
                </a:cubicBezTo>
                <a:lnTo>
                  <a:pt x="7118" y="70339"/>
                </a:lnTo>
                <a:cubicBezTo>
                  <a:pt x="5164" y="64477"/>
                  <a:pt x="-3113" y="57123"/>
                  <a:pt x="1256" y="52754"/>
                </a:cubicBezTo>
                <a:lnTo>
                  <a:pt x="24702" y="2930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手繪多邊形: 圖案 46">
            <a:extLst>
              <a:ext uri="{FF2B5EF4-FFF2-40B4-BE49-F238E27FC236}">
                <a16:creationId xmlns:a16="http://schemas.microsoft.com/office/drawing/2014/main" id="{768ECFEC-20C0-4115-B08E-764F502B59A5}"/>
              </a:ext>
            </a:extLst>
          </p:cNvPr>
          <p:cNvSpPr/>
          <p:nvPr/>
        </p:nvSpPr>
        <p:spPr>
          <a:xfrm>
            <a:off x="1487594" y="4869511"/>
            <a:ext cx="67346" cy="64476"/>
          </a:xfrm>
          <a:custGeom>
            <a:avLst/>
            <a:gdLst>
              <a:gd name="connsiteX0" fmla="*/ 24992 w 67346"/>
              <a:gd name="connsiteY0" fmla="*/ 0 h 64476"/>
              <a:gd name="connsiteX1" fmla="*/ 24992 w 67346"/>
              <a:gd name="connsiteY1" fmla="*/ 0 h 64476"/>
              <a:gd name="connsiteX2" fmla="*/ 66023 w 67346"/>
              <a:gd name="connsiteY2" fmla="*/ 29307 h 64476"/>
              <a:gd name="connsiteX3" fmla="*/ 36715 w 67346"/>
              <a:gd name="connsiteY3" fmla="*/ 64476 h 64476"/>
              <a:gd name="connsiteX4" fmla="*/ 19130 w 67346"/>
              <a:gd name="connsiteY4" fmla="*/ 58615 h 64476"/>
              <a:gd name="connsiteX5" fmla="*/ 1546 w 67346"/>
              <a:gd name="connsiteY5" fmla="*/ 46892 h 64476"/>
              <a:gd name="connsiteX6" fmla="*/ 24992 w 67346"/>
              <a:gd name="connsiteY6" fmla="*/ 0 h 64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346" h="64476">
                <a:moveTo>
                  <a:pt x="24992" y="0"/>
                </a:moveTo>
                <a:lnTo>
                  <a:pt x="24992" y="0"/>
                </a:lnTo>
                <a:cubicBezTo>
                  <a:pt x="38669" y="9769"/>
                  <a:pt x="57860" y="14615"/>
                  <a:pt x="66023" y="29307"/>
                </a:cubicBezTo>
                <a:cubicBezTo>
                  <a:pt x="74063" y="43779"/>
                  <a:pt x="43096" y="60222"/>
                  <a:pt x="36715" y="64476"/>
                </a:cubicBezTo>
                <a:cubicBezTo>
                  <a:pt x="30853" y="62522"/>
                  <a:pt x="24656" y="61378"/>
                  <a:pt x="19130" y="58615"/>
                </a:cubicBezTo>
                <a:cubicBezTo>
                  <a:pt x="12829" y="55465"/>
                  <a:pt x="5947" y="52393"/>
                  <a:pt x="1546" y="46892"/>
                </a:cubicBezTo>
                <a:cubicBezTo>
                  <a:pt x="-6788" y="36475"/>
                  <a:pt x="21084" y="7815"/>
                  <a:pt x="24992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手繪多邊形: 圖案 47">
            <a:extLst>
              <a:ext uri="{FF2B5EF4-FFF2-40B4-BE49-F238E27FC236}">
                <a16:creationId xmlns:a16="http://schemas.microsoft.com/office/drawing/2014/main" id="{A33F67D0-0305-43E4-A6ED-6EE0A1B0763A}"/>
              </a:ext>
            </a:extLst>
          </p:cNvPr>
          <p:cNvSpPr/>
          <p:nvPr/>
        </p:nvSpPr>
        <p:spPr>
          <a:xfrm>
            <a:off x="1422236" y="5047122"/>
            <a:ext cx="74085" cy="53491"/>
          </a:xfrm>
          <a:custGeom>
            <a:avLst/>
            <a:gdLst>
              <a:gd name="connsiteX0" fmla="*/ 13456 w 74085"/>
              <a:gd name="connsiteY0" fmla="*/ 737 h 53491"/>
              <a:gd name="connsiteX1" fmla="*/ 13456 w 74085"/>
              <a:gd name="connsiteY1" fmla="*/ 737 h 53491"/>
              <a:gd name="connsiteX2" fmla="*/ 66210 w 74085"/>
              <a:gd name="connsiteY2" fmla="*/ 6598 h 53491"/>
              <a:gd name="connsiteX3" fmla="*/ 42764 w 74085"/>
              <a:gd name="connsiteY3" fmla="*/ 53491 h 53491"/>
              <a:gd name="connsiteX4" fmla="*/ 13456 w 74085"/>
              <a:gd name="connsiteY4" fmla="*/ 47629 h 53491"/>
              <a:gd name="connsiteX5" fmla="*/ 1733 w 74085"/>
              <a:gd name="connsiteY5" fmla="*/ 30045 h 53491"/>
              <a:gd name="connsiteX6" fmla="*/ 13456 w 74085"/>
              <a:gd name="connsiteY6" fmla="*/ 737 h 53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085" h="53491">
                <a:moveTo>
                  <a:pt x="13456" y="737"/>
                </a:moveTo>
                <a:lnTo>
                  <a:pt x="13456" y="737"/>
                </a:lnTo>
                <a:cubicBezTo>
                  <a:pt x="31041" y="2691"/>
                  <a:pt x="52895" y="-5053"/>
                  <a:pt x="66210" y="6598"/>
                </a:cubicBezTo>
                <a:cubicBezTo>
                  <a:pt x="90496" y="27848"/>
                  <a:pt x="51682" y="47546"/>
                  <a:pt x="42764" y="53491"/>
                </a:cubicBezTo>
                <a:cubicBezTo>
                  <a:pt x="32995" y="51537"/>
                  <a:pt x="22106" y="52572"/>
                  <a:pt x="13456" y="47629"/>
                </a:cubicBezTo>
                <a:cubicBezTo>
                  <a:pt x="7340" y="44134"/>
                  <a:pt x="4883" y="36346"/>
                  <a:pt x="1733" y="30045"/>
                </a:cubicBezTo>
                <a:cubicBezTo>
                  <a:pt x="-5364" y="15851"/>
                  <a:pt x="11502" y="5622"/>
                  <a:pt x="13456" y="73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手繪多邊形: 圖案 49">
            <a:extLst>
              <a:ext uri="{FF2B5EF4-FFF2-40B4-BE49-F238E27FC236}">
                <a16:creationId xmlns:a16="http://schemas.microsoft.com/office/drawing/2014/main" id="{6CD10004-337A-4CBD-8D6A-22FF8A5ECD10}"/>
              </a:ext>
            </a:extLst>
          </p:cNvPr>
          <p:cNvSpPr/>
          <p:nvPr/>
        </p:nvSpPr>
        <p:spPr>
          <a:xfrm>
            <a:off x="1271610" y="5213392"/>
            <a:ext cx="205153" cy="132646"/>
          </a:xfrm>
          <a:custGeom>
            <a:avLst/>
            <a:gdLst>
              <a:gd name="connsiteX0" fmla="*/ 0 w 205153"/>
              <a:gd name="connsiteY0" fmla="*/ 36058 h 132646"/>
              <a:gd name="connsiteX1" fmla="*/ 0 w 205153"/>
              <a:gd name="connsiteY1" fmla="*/ 36058 h 132646"/>
              <a:gd name="connsiteX2" fmla="*/ 46892 w 205153"/>
              <a:gd name="connsiteY2" fmla="*/ 18474 h 132646"/>
              <a:gd name="connsiteX3" fmla="*/ 58615 w 205153"/>
              <a:gd name="connsiteY3" fmla="*/ 889 h 132646"/>
              <a:gd name="connsiteX4" fmla="*/ 140677 w 205153"/>
              <a:gd name="connsiteY4" fmla="*/ 6751 h 132646"/>
              <a:gd name="connsiteX5" fmla="*/ 164123 w 205153"/>
              <a:gd name="connsiteY5" fmla="*/ 12612 h 132646"/>
              <a:gd name="connsiteX6" fmla="*/ 169984 w 205153"/>
              <a:gd name="connsiteY6" fmla="*/ 30197 h 132646"/>
              <a:gd name="connsiteX7" fmla="*/ 181707 w 205153"/>
              <a:gd name="connsiteY7" fmla="*/ 47781 h 132646"/>
              <a:gd name="connsiteX8" fmla="*/ 205153 w 205153"/>
              <a:gd name="connsiteY8" fmla="*/ 82951 h 132646"/>
              <a:gd name="connsiteX9" fmla="*/ 193430 w 205153"/>
              <a:gd name="connsiteY9" fmla="*/ 129843 h 132646"/>
              <a:gd name="connsiteX10" fmla="*/ 76200 w 205153"/>
              <a:gd name="connsiteY10" fmla="*/ 118120 h 132646"/>
              <a:gd name="connsiteX11" fmla="*/ 58615 w 205153"/>
              <a:gd name="connsiteY11" fmla="*/ 106397 h 132646"/>
              <a:gd name="connsiteX12" fmla="*/ 29307 w 205153"/>
              <a:gd name="connsiteY12" fmla="*/ 65366 h 132646"/>
              <a:gd name="connsiteX13" fmla="*/ 0 w 205153"/>
              <a:gd name="connsiteY13" fmla="*/ 36058 h 13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5153" h="132646">
                <a:moveTo>
                  <a:pt x="0" y="36058"/>
                </a:moveTo>
                <a:lnTo>
                  <a:pt x="0" y="36058"/>
                </a:lnTo>
                <a:cubicBezTo>
                  <a:pt x="15631" y="30197"/>
                  <a:pt x="32577" y="27063"/>
                  <a:pt x="46892" y="18474"/>
                </a:cubicBezTo>
                <a:cubicBezTo>
                  <a:pt x="52933" y="14849"/>
                  <a:pt x="51625" y="1763"/>
                  <a:pt x="58615" y="889"/>
                </a:cubicBezTo>
                <a:cubicBezTo>
                  <a:pt x="85827" y="-2512"/>
                  <a:pt x="113323" y="4797"/>
                  <a:pt x="140677" y="6751"/>
                </a:cubicBezTo>
                <a:cubicBezTo>
                  <a:pt x="148492" y="8705"/>
                  <a:pt x="157833" y="7580"/>
                  <a:pt x="164123" y="12612"/>
                </a:cubicBezTo>
                <a:cubicBezTo>
                  <a:pt x="168948" y="16472"/>
                  <a:pt x="167221" y="24671"/>
                  <a:pt x="169984" y="30197"/>
                </a:cubicBezTo>
                <a:cubicBezTo>
                  <a:pt x="173134" y="36498"/>
                  <a:pt x="178557" y="41480"/>
                  <a:pt x="181707" y="47781"/>
                </a:cubicBezTo>
                <a:cubicBezTo>
                  <a:pt x="198674" y="81714"/>
                  <a:pt x="171819" y="49615"/>
                  <a:pt x="205153" y="82951"/>
                </a:cubicBezTo>
                <a:cubicBezTo>
                  <a:pt x="201245" y="98582"/>
                  <a:pt x="208328" y="123709"/>
                  <a:pt x="193430" y="129843"/>
                </a:cubicBezTo>
                <a:cubicBezTo>
                  <a:pt x="172103" y="138625"/>
                  <a:pt x="108350" y="124550"/>
                  <a:pt x="76200" y="118120"/>
                </a:cubicBezTo>
                <a:cubicBezTo>
                  <a:pt x="70338" y="114212"/>
                  <a:pt x="62349" y="112371"/>
                  <a:pt x="58615" y="106397"/>
                </a:cubicBezTo>
                <a:cubicBezTo>
                  <a:pt x="29821" y="60327"/>
                  <a:pt x="66174" y="77654"/>
                  <a:pt x="29307" y="65366"/>
                </a:cubicBezTo>
                <a:lnTo>
                  <a:pt x="0" y="36058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手繪多邊形: 圖案 50">
            <a:extLst>
              <a:ext uri="{FF2B5EF4-FFF2-40B4-BE49-F238E27FC236}">
                <a16:creationId xmlns:a16="http://schemas.microsoft.com/office/drawing/2014/main" id="{39B20828-11EB-4994-B820-0A2A5C73B48A}"/>
              </a:ext>
            </a:extLst>
          </p:cNvPr>
          <p:cNvSpPr/>
          <p:nvPr/>
        </p:nvSpPr>
        <p:spPr>
          <a:xfrm>
            <a:off x="1149391" y="5065444"/>
            <a:ext cx="99729" cy="70338"/>
          </a:xfrm>
          <a:custGeom>
            <a:avLst/>
            <a:gdLst>
              <a:gd name="connsiteX0" fmla="*/ 11806 w 99729"/>
              <a:gd name="connsiteY0" fmla="*/ 17584 h 70338"/>
              <a:gd name="connsiteX1" fmla="*/ 11806 w 99729"/>
              <a:gd name="connsiteY1" fmla="*/ 17584 h 70338"/>
              <a:gd name="connsiteX2" fmla="*/ 64560 w 99729"/>
              <a:gd name="connsiteY2" fmla="*/ 11723 h 70338"/>
              <a:gd name="connsiteX3" fmla="*/ 82145 w 99729"/>
              <a:gd name="connsiteY3" fmla="*/ 0 h 70338"/>
              <a:gd name="connsiteX4" fmla="*/ 99729 w 99729"/>
              <a:gd name="connsiteY4" fmla="*/ 11723 h 70338"/>
              <a:gd name="connsiteX5" fmla="*/ 93868 w 99729"/>
              <a:gd name="connsiteY5" fmla="*/ 52753 h 70338"/>
              <a:gd name="connsiteX6" fmla="*/ 58699 w 99729"/>
              <a:gd name="connsiteY6" fmla="*/ 70338 h 70338"/>
              <a:gd name="connsiteX7" fmla="*/ 11806 w 99729"/>
              <a:gd name="connsiteY7" fmla="*/ 64476 h 70338"/>
              <a:gd name="connsiteX8" fmla="*/ 83 w 99729"/>
              <a:gd name="connsiteY8" fmla="*/ 46892 h 70338"/>
              <a:gd name="connsiteX9" fmla="*/ 11806 w 99729"/>
              <a:gd name="connsiteY9" fmla="*/ 17584 h 7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729" h="70338">
                <a:moveTo>
                  <a:pt x="11806" y="17584"/>
                </a:moveTo>
                <a:lnTo>
                  <a:pt x="11806" y="17584"/>
                </a:lnTo>
                <a:cubicBezTo>
                  <a:pt x="29391" y="15630"/>
                  <a:pt x="47395" y="16014"/>
                  <a:pt x="64560" y="11723"/>
                </a:cubicBezTo>
                <a:cubicBezTo>
                  <a:pt x="71394" y="10014"/>
                  <a:pt x="75100" y="0"/>
                  <a:pt x="82145" y="0"/>
                </a:cubicBezTo>
                <a:cubicBezTo>
                  <a:pt x="89190" y="0"/>
                  <a:pt x="93868" y="7815"/>
                  <a:pt x="99729" y="11723"/>
                </a:cubicBezTo>
                <a:cubicBezTo>
                  <a:pt x="97775" y="25400"/>
                  <a:pt x="99479" y="40128"/>
                  <a:pt x="93868" y="52753"/>
                </a:cubicBezTo>
                <a:cubicBezTo>
                  <a:pt x="89916" y="61644"/>
                  <a:pt x="66501" y="67737"/>
                  <a:pt x="58699" y="70338"/>
                </a:cubicBezTo>
                <a:cubicBezTo>
                  <a:pt x="43068" y="68384"/>
                  <a:pt x="26432" y="70326"/>
                  <a:pt x="11806" y="64476"/>
                </a:cubicBezTo>
                <a:cubicBezTo>
                  <a:pt x="5265" y="61860"/>
                  <a:pt x="1079" y="53866"/>
                  <a:pt x="83" y="46892"/>
                </a:cubicBezTo>
                <a:cubicBezTo>
                  <a:pt x="-1056" y="38917"/>
                  <a:pt x="9852" y="22469"/>
                  <a:pt x="11806" y="1758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弧形 77">
            <a:extLst>
              <a:ext uri="{FF2B5EF4-FFF2-40B4-BE49-F238E27FC236}">
                <a16:creationId xmlns:a16="http://schemas.microsoft.com/office/drawing/2014/main" id="{40A98DD8-2E6A-4458-868B-E3F24B3E1AD9}"/>
              </a:ext>
            </a:extLst>
          </p:cNvPr>
          <p:cNvSpPr/>
          <p:nvPr/>
        </p:nvSpPr>
        <p:spPr>
          <a:xfrm rot="5223510">
            <a:off x="1136896" y="3927207"/>
            <a:ext cx="1450907" cy="804910"/>
          </a:xfrm>
          <a:prstGeom prst="arc">
            <a:avLst>
              <a:gd name="adj1" fmla="val 19643216"/>
              <a:gd name="adj2" fmla="val 208772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D9BA7B93-3DC9-4CBA-B23C-B727BF07CBF8}"/>
              </a:ext>
            </a:extLst>
          </p:cNvPr>
          <p:cNvSpPr/>
          <p:nvPr/>
        </p:nvSpPr>
        <p:spPr>
          <a:xfrm>
            <a:off x="598266" y="4867768"/>
            <a:ext cx="5593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TW" sz="1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Cancer cell</a:t>
            </a:r>
            <a:endParaRPr lang="zh-TW" altLang="zh-TW" sz="1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739D1F09-5083-4AA4-AFC0-CBC7E0B7B078}"/>
              </a:ext>
            </a:extLst>
          </p:cNvPr>
          <p:cNvSpPr/>
          <p:nvPr/>
        </p:nvSpPr>
        <p:spPr>
          <a:xfrm>
            <a:off x="160916" y="37232"/>
            <a:ext cx="6404274" cy="479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3. illustration of this study. The signature of the mature B-cell/MHC II antigen presentation predicts the best </a:t>
            </a:r>
            <a:r>
              <a:rPr lang="en-US" altLang="zh-TW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pCR</a:t>
            </a:r>
            <a:r>
              <a:rPr lang="en-US" altLang="zh-TW" sz="1200" b="1" dirty="0">
                <a:latin typeface="Arial" panose="020B0604020202020204" pitchFamily="34" charset="0"/>
                <a:cs typeface="Arial" panose="020B0604020202020204" pitchFamily="34" charset="0"/>
              </a:rPr>
              <a:t> rate and the favorable survival</a:t>
            </a:r>
            <a:endParaRPr lang="zh-TW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8588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14420</TotalTime>
  <Words>137</Words>
  <Application>Microsoft Office PowerPoint</Application>
  <PresentationFormat>A4 紙張 (210x297 公釐)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Po-Han Lin</dc:creator>
  <cp:lastModifiedBy>Po-Han Lin</cp:lastModifiedBy>
  <cp:revision>426</cp:revision>
  <dcterms:created xsi:type="dcterms:W3CDTF">2022-10-11T02:45:43Z</dcterms:created>
  <dcterms:modified xsi:type="dcterms:W3CDTF">2026-03-26T15:09:01Z</dcterms:modified>
</cp:coreProperties>
</file>