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64" r:id="rId3"/>
    <p:sldId id="257" r:id="rId4"/>
    <p:sldId id="258" r:id="rId5"/>
    <p:sldId id="259" r:id="rId6"/>
    <p:sldId id="260" r:id="rId7"/>
    <p:sldId id="261" r:id="rId8"/>
    <p:sldId id="262" r:id="rId9"/>
    <p:sldId id="263" r:id="rId10"/>
    <p:sldId id="265" r:id="rId11"/>
    <p:sldId id="266" r:id="rId12"/>
    <p:sldId id="267" r:id="rId13"/>
    <p:sldId id="269" r:id="rId14"/>
    <p:sldId id="268"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48" d="100"/>
          <a:sy n="48" d="100"/>
        </p:scale>
        <p:origin x="67" y="7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CF512E-F6A0-446B-B268-A7CF018F082C}" type="datetimeFigureOut">
              <a:rPr lang="es-ES" smtClean="0"/>
              <a:t>26/04/2025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1E516F-C260-4D4D-B40B-8716648E82BE}" type="slidenum">
              <a:rPr lang="es-ES" smtClean="0"/>
              <a:t>‹Nº›</a:t>
            </a:fld>
            <a:endParaRPr lang="es-ES"/>
          </a:p>
        </p:txBody>
      </p:sp>
    </p:spTree>
    <p:extLst>
      <p:ext uri="{BB962C8B-B14F-4D97-AF65-F5344CB8AC3E}">
        <p14:creationId xmlns:p14="http://schemas.microsoft.com/office/powerpoint/2010/main" val="1529477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101E516F-C260-4D4D-B40B-8716648E82BE}" type="slidenum">
              <a:rPr lang="es-ES" smtClean="0"/>
              <a:t>14</a:t>
            </a:fld>
            <a:endParaRPr lang="es-ES"/>
          </a:p>
        </p:txBody>
      </p:sp>
    </p:spTree>
    <p:extLst>
      <p:ext uri="{BB962C8B-B14F-4D97-AF65-F5344CB8AC3E}">
        <p14:creationId xmlns:p14="http://schemas.microsoft.com/office/powerpoint/2010/main" val="2613914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0C78E-06F2-4884-1711-65EF814462C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C03C22F-6014-2CD5-02C5-4282B38649E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187AF9D-394E-B7AE-CDFD-F158DACA7F1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C3AF4AC-05AE-3356-9B6F-A6AA02EDCD33}"/>
              </a:ext>
            </a:extLst>
          </p:cNvPr>
          <p:cNvSpPr>
            <a:spLocks noGrp="1"/>
          </p:cNvSpPr>
          <p:nvPr>
            <p:ph type="sldNum" sz="quarter" idx="5"/>
          </p:nvPr>
        </p:nvSpPr>
        <p:spPr/>
        <p:txBody>
          <a:bodyPr/>
          <a:lstStyle/>
          <a:p>
            <a:fld id="{101E516F-C260-4D4D-B40B-8716648E82BE}" type="slidenum">
              <a:rPr lang="es-ES" smtClean="0"/>
              <a:t>25</a:t>
            </a:fld>
            <a:endParaRPr lang="es-ES"/>
          </a:p>
        </p:txBody>
      </p:sp>
    </p:spTree>
    <p:extLst>
      <p:ext uri="{BB962C8B-B14F-4D97-AF65-F5344CB8AC3E}">
        <p14:creationId xmlns:p14="http://schemas.microsoft.com/office/powerpoint/2010/main" val="3759967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351D9-11E0-3659-3051-98D22E418AA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2599A16-8ED0-CE3C-C675-073A612F506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30A6318-CEFB-E559-4C41-7E694F4A25A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1E01A406-400E-13FF-38B6-E4E2E465FEE0}"/>
              </a:ext>
            </a:extLst>
          </p:cNvPr>
          <p:cNvSpPr>
            <a:spLocks noGrp="1"/>
          </p:cNvSpPr>
          <p:nvPr>
            <p:ph type="sldNum" sz="quarter" idx="5"/>
          </p:nvPr>
        </p:nvSpPr>
        <p:spPr/>
        <p:txBody>
          <a:bodyPr/>
          <a:lstStyle/>
          <a:p>
            <a:fld id="{101E516F-C260-4D4D-B40B-8716648E82BE}" type="slidenum">
              <a:rPr lang="es-ES" smtClean="0"/>
              <a:t>26</a:t>
            </a:fld>
            <a:endParaRPr lang="es-ES"/>
          </a:p>
        </p:txBody>
      </p:sp>
    </p:spTree>
    <p:extLst>
      <p:ext uri="{BB962C8B-B14F-4D97-AF65-F5344CB8AC3E}">
        <p14:creationId xmlns:p14="http://schemas.microsoft.com/office/powerpoint/2010/main" val="1730079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F0285-25F0-CB78-CA03-D8483BA5FC5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CEF7E60-709B-1877-C30D-5AB49198C6A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B3089D8-0717-B045-0546-1CDCE3A23A2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5CBB9F8-B4B6-F53A-1B1F-E66A41106A81}"/>
              </a:ext>
            </a:extLst>
          </p:cNvPr>
          <p:cNvSpPr>
            <a:spLocks noGrp="1"/>
          </p:cNvSpPr>
          <p:nvPr>
            <p:ph type="sldNum" sz="quarter" idx="5"/>
          </p:nvPr>
        </p:nvSpPr>
        <p:spPr/>
        <p:txBody>
          <a:bodyPr/>
          <a:lstStyle/>
          <a:p>
            <a:fld id="{101E516F-C260-4D4D-B40B-8716648E82BE}" type="slidenum">
              <a:rPr lang="es-ES" smtClean="0"/>
              <a:t>27</a:t>
            </a:fld>
            <a:endParaRPr lang="es-ES"/>
          </a:p>
        </p:txBody>
      </p:sp>
    </p:spTree>
    <p:extLst>
      <p:ext uri="{BB962C8B-B14F-4D97-AF65-F5344CB8AC3E}">
        <p14:creationId xmlns:p14="http://schemas.microsoft.com/office/powerpoint/2010/main" val="330221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7D084-6C54-EA50-9CFA-585E559CEE9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1886A1-ABA6-D7DA-1D11-6E8C391341D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3C822F1-A5FB-574A-F081-41A7A93C34C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D0A5093-CA38-B49F-D7CE-1295DA17806E}"/>
              </a:ext>
            </a:extLst>
          </p:cNvPr>
          <p:cNvSpPr>
            <a:spLocks noGrp="1"/>
          </p:cNvSpPr>
          <p:nvPr>
            <p:ph type="sldNum" sz="quarter" idx="5"/>
          </p:nvPr>
        </p:nvSpPr>
        <p:spPr/>
        <p:txBody>
          <a:bodyPr/>
          <a:lstStyle/>
          <a:p>
            <a:fld id="{101E516F-C260-4D4D-B40B-8716648E82BE}" type="slidenum">
              <a:rPr lang="es-ES" smtClean="0"/>
              <a:t>29</a:t>
            </a:fld>
            <a:endParaRPr lang="es-ES"/>
          </a:p>
        </p:txBody>
      </p:sp>
    </p:spTree>
    <p:extLst>
      <p:ext uri="{BB962C8B-B14F-4D97-AF65-F5344CB8AC3E}">
        <p14:creationId xmlns:p14="http://schemas.microsoft.com/office/powerpoint/2010/main" val="3305229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8ACA-EE2F-D06B-D4BF-8175A78FFF8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11F941E-7C96-A90C-F3B9-E7C5B85D5A7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8681792-F226-03D5-3173-2E27457F2D3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6494DEAA-1481-A870-54C4-E641005CC7A2}"/>
              </a:ext>
            </a:extLst>
          </p:cNvPr>
          <p:cNvSpPr>
            <a:spLocks noGrp="1"/>
          </p:cNvSpPr>
          <p:nvPr>
            <p:ph type="sldNum" sz="quarter" idx="5"/>
          </p:nvPr>
        </p:nvSpPr>
        <p:spPr/>
        <p:txBody>
          <a:bodyPr/>
          <a:lstStyle/>
          <a:p>
            <a:fld id="{101E516F-C260-4D4D-B40B-8716648E82BE}" type="slidenum">
              <a:rPr lang="es-ES" smtClean="0"/>
              <a:t>30</a:t>
            </a:fld>
            <a:endParaRPr lang="es-ES"/>
          </a:p>
        </p:txBody>
      </p:sp>
    </p:spTree>
    <p:extLst>
      <p:ext uri="{BB962C8B-B14F-4D97-AF65-F5344CB8AC3E}">
        <p14:creationId xmlns:p14="http://schemas.microsoft.com/office/powerpoint/2010/main" val="10451258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041F3-0A87-E951-8FE3-1E0485C7F66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4AF363C-8585-0416-2A07-7B34A18E5EE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A7B4C31-CE8E-2BF0-73EE-0DD0F46CCF0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2E28FA69-67C1-D7DE-9968-5C14A297EA63}"/>
              </a:ext>
            </a:extLst>
          </p:cNvPr>
          <p:cNvSpPr>
            <a:spLocks noGrp="1"/>
          </p:cNvSpPr>
          <p:nvPr>
            <p:ph type="sldNum" sz="quarter" idx="5"/>
          </p:nvPr>
        </p:nvSpPr>
        <p:spPr/>
        <p:txBody>
          <a:bodyPr/>
          <a:lstStyle/>
          <a:p>
            <a:fld id="{101E516F-C260-4D4D-B40B-8716648E82BE}" type="slidenum">
              <a:rPr lang="es-ES" smtClean="0"/>
              <a:t>31</a:t>
            </a:fld>
            <a:endParaRPr lang="es-ES"/>
          </a:p>
        </p:txBody>
      </p:sp>
    </p:spTree>
    <p:extLst>
      <p:ext uri="{BB962C8B-B14F-4D97-AF65-F5344CB8AC3E}">
        <p14:creationId xmlns:p14="http://schemas.microsoft.com/office/powerpoint/2010/main" val="3816554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FC1EC-15AB-690B-EC45-A420E89ED7D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1ABCD29-D918-EC05-E9F4-5BC6C1B0478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E24DBE2-4C40-3AA4-A2DB-39247372BA8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7DE138E-3476-EFEE-C28E-0E750494E1D1}"/>
              </a:ext>
            </a:extLst>
          </p:cNvPr>
          <p:cNvSpPr>
            <a:spLocks noGrp="1"/>
          </p:cNvSpPr>
          <p:nvPr>
            <p:ph type="sldNum" sz="quarter" idx="5"/>
          </p:nvPr>
        </p:nvSpPr>
        <p:spPr/>
        <p:txBody>
          <a:bodyPr/>
          <a:lstStyle/>
          <a:p>
            <a:fld id="{101E516F-C260-4D4D-B40B-8716648E82BE}" type="slidenum">
              <a:rPr lang="es-ES" smtClean="0"/>
              <a:t>32</a:t>
            </a:fld>
            <a:endParaRPr lang="es-ES"/>
          </a:p>
        </p:txBody>
      </p:sp>
    </p:spTree>
    <p:extLst>
      <p:ext uri="{BB962C8B-B14F-4D97-AF65-F5344CB8AC3E}">
        <p14:creationId xmlns:p14="http://schemas.microsoft.com/office/powerpoint/2010/main" val="3995348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5EB69-E87C-7783-D5D1-4EE7FF6AC79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C2889EE-0E88-8B34-1347-96A848F67D7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6DA8119-941D-1D74-1534-192E6095477F}"/>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126A268B-58BD-F739-CE28-5F2D95851D4E}"/>
              </a:ext>
            </a:extLst>
          </p:cNvPr>
          <p:cNvSpPr>
            <a:spLocks noGrp="1"/>
          </p:cNvSpPr>
          <p:nvPr>
            <p:ph type="sldNum" sz="quarter" idx="5"/>
          </p:nvPr>
        </p:nvSpPr>
        <p:spPr/>
        <p:txBody>
          <a:bodyPr/>
          <a:lstStyle/>
          <a:p>
            <a:fld id="{101E516F-C260-4D4D-B40B-8716648E82BE}" type="slidenum">
              <a:rPr lang="es-ES" smtClean="0"/>
              <a:t>15</a:t>
            </a:fld>
            <a:endParaRPr lang="es-ES"/>
          </a:p>
        </p:txBody>
      </p:sp>
    </p:spTree>
    <p:extLst>
      <p:ext uri="{BB962C8B-B14F-4D97-AF65-F5344CB8AC3E}">
        <p14:creationId xmlns:p14="http://schemas.microsoft.com/office/powerpoint/2010/main" val="4164655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6A5D5-C1B5-438D-5617-C38C3B6B0C8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F76BDFA-C172-9E42-F12C-C431FCB7EFE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3AA87FB-0E3A-A0F5-9B76-442222DFDB90}"/>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F2968A5-BD7E-F1F3-1F55-07F4C07E0408}"/>
              </a:ext>
            </a:extLst>
          </p:cNvPr>
          <p:cNvSpPr>
            <a:spLocks noGrp="1"/>
          </p:cNvSpPr>
          <p:nvPr>
            <p:ph type="sldNum" sz="quarter" idx="5"/>
          </p:nvPr>
        </p:nvSpPr>
        <p:spPr/>
        <p:txBody>
          <a:bodyPr/>
          <a:lstStyle/>
          <a:p>
            <a:fld id="{101E516F-C260-4D4D-B40B-8716648E82BE}" type="slidenum">
              <a:rPr lang="es-ES" smtClean="0"/>
              <a:t>16</a:t>
            </a:fld>
            <a:endParaRPr lang="es-ES"/>
          </a:p>
        </p:txBody>
      </p:sp>
    </p:spTree>
    <p:extLst>
      <p:ext uri="{BB962C8B-B14F-4D97-AF65-F5344CB8AC3E}">
        <p14:creationId xmlns:p14="http://schemas.microsoft.com/office/powerpoint/2010/main" val="2906314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45958-EB8C-6364-1FC0-203A3FBB409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F21B337-E975-A1B7-5D10-8F4B1207904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798E38F-EB67-9129-E9FC-8F4BEBE6713F}"/>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89F8E9D-ABDA-5CAC-B1E5-4A0793F199DA}"/>
              </a:ext>
            </a:extLst>
          </p:cNvPr>
          <p:cNvSpPr>
            <a:spLocks noGrp="1"/>
          </p:cNvSpPr>
          <p:nvPr>
            <p:ph type="sldNum" sz="quarter" idx="5"/>
          </p:nvPr>
        </p:nvSpPr>
        <p:spPr/>
        <p:txBody>
          <a:bodyPr/>
          <a:lstStyle/>
          <a:p>
            <a:fld id="{101E516F-C260-4D4D-B40B-8716648E82BE}" type="slidenum">
              <a:rPr lang="es-ES" smtClean="0"/>
              <a:t>17</a:t>
            </a:fld>
            <a:endParaRPr lang="es-ES"/>
          </a:p>
        </p:txBody>
      </p:sp>
    </p:spTree>
    <p:extLst>
      <p:ext uri="{BB962C8B-B14F-4D97-AF65-F5344CB8AC3E}">
        <p14:creationId xmlns:p14="http://schemas.microsoft.com/office/powerpoint/2010/main" val="3439297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0B7BD-F96D-BCFD-B88C-94E1ECAE7D5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69D0521-BC29-FB41-6427-CBE8B09F34C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928293E-A207-9FAC-E119-AE277F861AF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69438EB-6FD5-469F-0913-E84CDFAEDD6E}"/>
              </a:ext>
            </a:extLst>
          </p:cNvPr>
          <p:cNvSpPr>
            <a:spLocks noGrp="1"/>
          </p:cNvSpPr>
          <p:nvPr>
            <p:ph type="sldNum" sz="quarter" idx="5"/>
          </p:nvPr>
        </p:nvSpPr>
        <p:spPr/>
        <p:txBody>
          <a:bodyPr/>
          <a:lstStyle/>
          <a:p>
            <a:fld id="{101E516F-C260-4D4D-B40B-8716648E82BE}" type="slidenum">
              <a:rPr lang="es-ES" smtClean="0"/>
              <a:t>18</a:t>
            </a:fld>
            <a:endParaRPr lang="es-ES"/>
          </a:p>
        </p:txBody>
      </p:sp>
    </p:spTree>
    <p:extLst>
      <p:ext uri="{BB962C8B-B14F-4D97-AF65-F5344CB8AC3E}">
        <p14:creationId xmlns:p14="http://schemas.microsoft.com/office/powerpoint/2010/main" val="3768042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101E516F-C260-4D4D-B40B-8716648E82BE}" type="slidenum">
              <a:rPr lang="es-ES" smtClean="0"/>
              <a:t>21</a:t>
            </a:fld>
            <a:endParaRPr lang="es-ES"/>
          </a:p>
        </p:txBody>
      </p:sp>
    </p:spTree>
    <p:extLst>
      <p:ext uri="{BB962C8B-B14F-4D97-AF65-F5344CB8AC3E}">
        <p14:creationId xmlns:p14="http://schemas.microsoft.com/office/powerpoint/2010/main" val="1681191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01B0C-FAFE-2EFA-47DB-146C84CFECB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1DE22FA-B8AF-6B31-3683-C67305ECE8D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C022298-4081-4964-A802-7C875C81C88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813BCBAD-75C7-BE4F-4FBD-311BC84FAD7B}"/>
              </a:ext>
            </a:extLst>
          </p:cNvPr>
          <p:cNvSpPr>
            <a:spLocks noGrp="1"/>
          </p:cNvSpPr>
          <p:nvPr>
            <p:ph type="sldNum" sz="quarter" idx="5"/>
          </p:nvPr>
        </p:nvSpPr>
        <p:spPr/>
        <p:txBody>
          <a:bodyPr/>
          <a:lstStyle/>
          <a:p>
            <a:fld id="{101E516F-C260-4D4D-B40B-8716648E82BE}" type="slidenum">
              <a:rPr lang="es-ES" smtClean="0"/>
              <a:t>22</a:t>
            </a:fld>
            <a:endParaRPr lang="es-ES"/>
          </a:p>
        </p:txBody>
      </p:sp>
    </p:spTree>
    <p:extLst>
      <p:ext uri="{BB962C8B-B14F-4D97-AF65-F5344CB8AC3E}">
        <p14:creationId xmlns:p14="http://schemas.microsoft.com/office/powerpoint/2010/main" val="2360358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F9A71-1512-90A8-906A-74D4E1CF0F1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248220C-B0CA-5FC6-9C6B-499009707D2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228A95A-0A5D-81FB-D3E6-68EDADE0CC2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52BDF64-78F9-AD57-8CFD-E15CFF8A63BB}"/>
              </a:ext>
            </a:extLst>
          </p:cNvPr>
          <p:cNvSpPr>
            <a:spLocks noGrp="1"/>
          </p:cNvSpPr>
          <p:nvPr>
            <p:ph type="sldNum" sz="quarter" idx="5"/>
          </p:nvPr>
        </p:nvSpPr>
        <p:spPr/>
        <p:txBody>
          <a:bodyPr/>
          <a:lstStyle/>
          <a:p>
            <a:fld id="{101E516F-C260-4D4D-B40B-8716648E82BE}" type="slidenum">
              <a:rPr lang="es-ES" smtClean="0"/>
              <a:t>23</a:t>
            </a:fld>
            <a:endParaRPr lang="es-ES"/>
          </a:p>
        </p:txBody>
      </p:sp>
    </p:spTree>
    <p:extLst>
      <p:ext uri="{BB962C8B-B14F-4D97-AF65-F5344CB8AC3E}">
        <p14:creationId xmlns:p14="http://schemas.microsoft.com/office/powerpoint/2010/main" val="726864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90B4B-6F57-64E4-AC0A-3D8FE92578B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36BCD0B-E151-B0D7-90FE-50E35D29BD6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E7000AF-3920-9491-4EA1-81E914B671D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BF63652-EDEE-7C41-904E-D68109C9DCB0}"/>
              </a:ext>
            </a:extLst>
          </p:cNvPr>
          <p:cNvSpPr>
            <a:spLocks noGrp="1"/>
          </p:cNvSpPr>
          <p:nvPr>
            <p:ph type="sldNum" sz="quarter" idx="5"/>
          </p:nvPr>
        </p:nvSpPr>
        <p:spPr/>
        <p:txBody>
          <a:bodyPr/>
          <a:lstStyle/>
          <a:p>
            <a:fld id="{101E516F-C260-4D4D-B40B-8716648E82BE}" type="slidenum">
              <a:rPr lang="es-ES" smtClean="0"/>
              <a:t>24</a:t>
            </a:fld>
            <a:endParaRPr lang="es-ES"/>
          </a:p>
        </p:txBody>
      </p:sp>
    </p:spTree>
    <p:extLst>
      <p:ext uri="{BB962C8B-B14F-4D97-AF65-F5344CB8AC3E}">
        <p14:creationId xmlns:p14="http://schemas.microsoft.com/office/powerpoint/2010/main" val="1610931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925B4B-8F60-3E60-5F1C-EBBE59E19D0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DA398694-4E7B-27E7-7D81-F286772671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D0A8624-EF34-825A-F9FE-9FD7313C079A}"/>
              </a:ext>
            </a:extLst>
          </p:cNvPr>
          <p:cNvSpPr>
            <a:spLocks noGrp="1"/>
          </p:cNvSpPr>
          <p:nvPr>
            <p:ph type="dt" sz="half" idx="10"/>
          </p:nvPr>
        </p:nvSpPr>
        <p:spPr/>
        <p:txBody>
          <a:bodyPr/>
          <a:lstStyle/>
          <a:p>
            <a:fld id="{D0A55473-75FA-46A8-9943-4AEB96EDF70E}" type="datetimeFigureOut">
              <a:rPr lang="es-ES" smtClean="0"/>
              <a:t>26/04/2025</a:t>
            </a:fld>
            <a:endParaRPr lang="es-ES"/>
          </a:p>
        </p:txBody>
      </p:sp>
      <p:sp>
        <p:nvSpPr>
          <p:cNvPr id="5" name="Marcador de pie de página 4">
            <a:extLst>
              <a:ext uri="{FF2B5EF4-FFF2-40B4-BE49-F238E27FC236}">
                <a16:creationId xmlns:a16="http://schemas.microsoft.com/office/drawing/2014/main" id="{390204B6-8D43-77CC-0BA9-007897AF305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0F8FB3-2E40-5D7B-52E4-603D490E8BC4}"/>
              </a:ext>
            </a:extLst>
          </p:cNvPr>
          <p:cNvSpPr>
            <a:spLocks noGrp="1"/>
          </p:cNvSpPr>
          <p:nvPr>
            <p:ph type="sldNum" sz="quarter" idx="12"/>
          </p:nvPr>
        </p:nvSpPr>
        <p:spPr/>
        <p:txBody>
          <a:bodyPr/>
          <a:lstStyle/>
          <a:p>
            <a:fld id="{3DCDAC41-D408-4151-BD17-6CF275EC676D}" type="slidenum">
              <a:rPr lang="es-ES" smtClean="0"/>
              <a:t>‹Nº›</a:t>
            </a:fld>
            <a:endParaRPr lang="es-ES"/>
          </a:p>
        </p:txBody>
      </p:sp>
    </p:spTree>
    <p:extLst>
      <p:ext uri="{BB962C8B-B14F-4D97-AF65-F5344CB8AC3E}">
        <p14:creationId xmlns:p14="http://schemas.microsoft.com/office/powerpoint/2010/main" val="2046269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630BA7-9899-8535-C7D5-B96F1C97EBD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5CC0C98-B6C3-5842-CB1A-8259A1C44E2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13D678E-6F01-8615-31CD-9FB4D38F1581}"/>
              </a:ext>
            </a:extLst>
          </p:cNvPr>
          <p:cNvSpPr>
            <a:spLocks noGrp="1"/>
          </p:cNvSpPr>
          <p:nvPr>
            <p:ph type="dt" sz="half" idx="10"/>
          </p:nvPr>
        </p:nvSpPr>
        <p:spPr/>
        <p:txBody>
          <a:bodyPr/>
          <a:lstStyle/>
          <a:p>
            <a:fld id="{D0A55473-75FA-46A8-9943-4AEB96EDF70E}" type="datetimeFigureOut">
              <a:rPr lang="es-ES" smtClean="0"/>
              <a:t>26/04/2025</a:t>
            </a:fld>
            <a:endParaRPr lang="es-ES"/>
          </a:p>
        </p:txBody>
      </p:sp>
      <p:sp>
        <p:nvSpPr>
          <p:cNvPr id="5" name="Marcador de pie de página 4">
            <a:extLst>
              <a:ext uri="{FF2B5EF4-FFF2-40B4-BE49-F238E27FC236}">
                <a16:creationId xmlns:a16="http://schemas.microsoft.com/office/drawing/2014/main" id="{1DA63318-1268-AA37-F1A2-C9E58C456F1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51B51EF-B9C9-4F21-C030-4BD75B16A513}"/>
              </a:ext>
            </a:extLst>
          </p:cNvPr>
          <p:cNvSpPr>
            <a:spLocks noGrp="1"/>
          </p:cNvSpPr>
          <p:nvPr>
            <p:ph type="sldNum" sz="quarter" idx="12"/>
          </p:nvPr>
        </p:nvSpPr>
        <p:spPr/>
        <p:txBody>
          <a:bodyPr/>
          <a:lstStyle/>
          <a:p>
            <a:fld id="{3DCDAC41-D408-4151-BD17-6CF275EC676D}" type="slidenum">
              <a:rPr lang="es-ES" smtClean="0"/>
              <a:t>‹Nº›</a:t>
            </a:fld>
            <a:endParaRPr lang="es-ES"/>
          </a:p>
        </p:txBody>
      </p:sp>
    </p:spTree>
    <p:extLst>
      <p:ext uri="{BB962C8B-B14F-4D97-AF65-F5344CB8AC3E}">
        <p14:creationId xmlns:p14="http://schemas.microsoft.com/office/powerpoint/2010/main" val="817834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6A38C98-95CE-0B27-DE43-1117C4B5074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FB81CF7C-88B3-62FA-70E4-D186A9F4531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91767-8979-1CCC-DDAB-5CA573CDBC87}"/>
              </a:ext>
            </a:extLst>
          </p:cNvPr>
          <p:cNvSpPr>
            <a:spLocks noGrp="1"/>
          </p:cNvSpPr>
          <p:nvPr>
            <p:ph type="dt" sz="half" idx="10"/>
          </p:nvPr>
        </p:nvSpPr>
        <p:spPr/>
        <p:txBody>
          <a:bodyPr/>
          <a:lstStyle/>
          <a:p>
            <a:fld id="{D0A55473-75FA-46A8-9943-4AEB96EDF70E}" type="datetimeFigureOut">
              <a:rPr lang="es-ES" smtClean="0"/>
              <a:t>26/04/2025</a:t>
            </a:fld>
            <a:endParaRPr lang="es-ES"/>
          </a:p>
        </p:txBody>
      </p:sp>
      <p:sp>
        <p:nvSpPr>
          <p:cNvPr id="5" name="Marcador de pie de página 4">
            <a:extLst>
              <a:ext uri="{FF2B5EF4-FFF2-40B4-BE49-F238E27FC236}">
                <a16:creationId xmlns:a16="http://schemas.microsoft.com/office/drawing/2014/main" id="{E7BD7669-FFC9-F15E-951F-D24DF5A770F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7F804B-30DB-9F1D-EB06-06B43CC722D7}"/>
              </a:ext>
            </a:extLst>
          </p:cNvPr>
          <p:cNvSpPr>
            <a:spLocks noGrp="1"/>
          </p:cNvSpPr>
          <p:nvPr>
            <p:ph type="sldNum" sz="quarter" idx="12"/>
          </p:nvPr>
        </p:nvSpPr>
        <p:spPr/>
        <p:txBody>
          <a:bodyPr/>
          <a:lstStyle/>
          <a:p>
            <a:fld id="{3DCDAC41-D408-4151-BD17-6CF275EC676D}" type="slidenum">
              <a:rPr lang="es-ES" smtClean="0"/>
              <a:t>‹Nº›</a:t>
            </a:fld>
            <a:endParaRPr lang="es-ES"/>
          </a:p>
        </p:txBody>
      </p:sp>
    </p:spTree>
    <p:extLst>
      <p:ext uri="{BB962C8B-B14F-4D97-AF65-F5344CB8AC3E}">
        <p14:creationId xmlns:p14="http://schemas.microsoft.com/office/powerpoint/2010/main" val="2320821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80ACBC-EFB1-AFCD-D90F-AAA210DC30A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B99A0B-F314-F60E-9F53-EC0D936E108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39C3AEF-BF33-06A8-869D-AAD99CA4347B}"/>
              </a:ext>
            </a:extLst>
          </p:cNvPr>
          <p:cNvSpPr>
            <a:spLocks noGrp="1"/>
          </p:cNvSpPr>
          <p:nvPr>
            <p:ph type="dt" sz="half" idx="10"/>
          </p:nvPr>
        </p:nvSpPr>
        <p:spPr/>
        <p:txBody>
          <a:bodyPr/>
          <a:lstStyle/>
          <a:p>
            <a:fld id="{D0A55473-75FA-46A8-9943-4AEB96EDF70E}" type="datetimeFigureOut">
              <a:rPr lang="es-ES" smtClean="0"/>
              <a:t>26/04/2025</a:t>
            </a:fld>
            <a:endParaRPr lang="es-ES"/>
          </a:p>
        </p:txBody>
      </p:sp>
      <p:sp>
        <p:nvSpPr>
          <p:cNvPr id="5" name="Marcador de pie de página 4">
            <a:extLst>
              <a:ext uri="{FF2B5EF4-FFF2-40B4-BE49-F238E27FC236}">
                <a16:creationId xmlns:a16="http://schemas.microsoft.com/office/drawing/2014/main" id="{B6FD4B33-D42F-3463-29E0-AB6DB08048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841A850-AE87-BBBE-2E7D-20ECF5B018B4}"/>
              </a:ext>
            </a:extLst>
          </p:cNvPr>
          <p:cNvSpPr>
            <a:spLocks noGrp="1"/>
          </p:cNvSpPr>
          <p:nvPr>
            <p:ph type="sldNum" sz="quarter" idx="12"/>
          </p:nvPr>
        </p:nvSpPr>
        <p:spPr/>
        <p:txBody>
          <a:bodyPr/>
          <a:lstStyle/>
          <a:p>
            <a:fld id="{3DCDAC41-D408-4151-BD17-6CF275EC676D}" type="slidenum">
              <a:rPr lang="es-ES" smtClean="0"/>
              <a:t>‹Nº›</a:t>
            </a:fld>
            <a:endParaRPr lang="es-ES"/>
          </a:p>
        </p:txBody>
      </p:sp>
    </p:spTree>
    <p:extLst>
      <p:ext uri="{BB962C8B-B14F-4D97-AF65-F5344CB8AC3E}">
        <p14:creationId xmlns:p14="http://schemas.microsoft.com/office/powerpoint/2010/main" val="1919978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D67B19-5C2B-5A77-2D12-3E0BF73FD55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33CBCC3C-50F2-FE69-F187-F7B54B839C2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1E14F2B-0833-1723-77CE-200C6AB77075}"/>
              </a:ext>
            </a:extLst>
          </p:cNvPr>
          <p:cNvSpPr>
            <a:spLocks noGrp="1"/>
          </p:cNvSpPr>
          <p:nvPr>
            <p:ph type="dt" sz="half" idx="10"/>
          </p:nvPr>
        </p:nvSpPr>
        <p:spPr/>
        <p:txBody>
          <a:bodyPr/>
          <a:lstStyle/>
          <a:p>
            <a:fld id="{D0A55473-75FA-46A8-9943-4AEB96EDF70E}" type="datetimeFigureOut">
              <a:rPr lang="es-ES" smtClean="0"/>
              <a:t>26/04/2025</a:t>
            </a:fld>
            <a:endParaRPr lang="es-ES"/>
          </a:p>
        </p:txBody>
      </p:sp>
      <p:sp>
        <p:nvSpPr>
          <p:cNvPr id="5" name="Marcador de pie de página 4">
            <a:extLst>
              <a:ext uri="{FF2B5EF4-FFF2-40B4-BE49-F238E27FC236}">
                <a16:creationId xmlns:a16="http://schemas.microsoft.com/office/drawing/2014/main" id="{5F38DD61-F0FF-53B8-337B-71466A1C46B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104E063-8C2F-0D9A-3BB0-E1586FB0D962}"/>
              </a:ext>
            </a:extLst>
          </p:cNvPr>
          <p:cNvSpPr>
            <a:spLocks noGrp="1"/>
          </p:cNvSpPr>
          <p:nvPr>
            <p:ph type="sldNum" sz="quarter" idx="12"/>
          </p:nvPr>
        </p:nvSpPr>
        <p:spPr/>
        <p:txBody>
          <a:bodyPr/>
          <a:lstStyle/>
          <a:p>
            <a:fld id="{3DCDAC41-D408-4151-BD17-6CF275EC676D}" type="slidenum">
              <a:rPr lang="es-ES" smtClean="0"/>
              <a:t>‹Nº›</a:t>
            </a:fld>
            <a:endParaRPr lang="es-ES"/>
          </a:p>
        </p:txBody>
      </p:sp>
    </p:spTree>
    <p:extLst>
      <p:ext uri="{BB962C8B-B14F-4D97-AF65-F5344CB8AC3E}">
        <p14:creationId xmlns:p14="http://schemas.microsoft.com/office/powerpoint/2010/main" val="3682032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5AE583-5E3F-5068-C735-8295AFDB87A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083C64A-6DDB-0066-C86E-6E09F04A513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7E48947-B01C-F86A-36BA-FAC3B46A2DA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26AA284-5659-98F4-AEEB-57B9B2B0EF2C}"/>
              </a:ext>
            </a:extLst>
          </p:cNvPr>
          <p:cNvSpPr>
            <a:spLocks noGrp="1"/>
          </p:cNvSpPr>
          <p:nvPr>
            <p:ph type="dt" sz="half" idx="10"/>
          </p:nvPr>
        </p:nvSpPr>
        <p:spPr/>
        <p:txBody>
          <a:bodyPr/>
          <a:lstStyle/>
          <a:p>
            <a:fld id="{D0A55473-75FA-46A8-9943-4AEB96EDF70E}" type="datetimeFigureOut">
              <a:rPr lang="es-ES" smtClean="0"/>
              <a:t>26/04/2025</a:t>
            </a:fld>
            <a:endParaRPr lang="es-ES"/>
          </a:p>
        </p:txBody>
      </p:sp>
      <p:sp>
        <p:nvSpPr>
          <p:cNvPr id="6" name="Marcador de pie de página 5">
            <a:extLst>
              <a:ext uri="{FF2B5EF4-FFF2-40B4-BE49-F238E27FC236}">
                <a16:creationId xmlns:a16="http://schemas.microsoft.com/office/drawing/2014/main" id="{828DAE3E-6CAE-16EB-A4FE-1FE5C07F6A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7393A59-0551-425B-E672-BFCD97D72547}"/>
              </a:ext>
            </a:extLst>
          </p:cNvPr>
          <p:cNvSpPr>
            <a:spLocks noGrp="1"/>
          </p:cNvSpPr>
          <p:nvPr>
            <p:ph type="sldNum" sz="quarter" idx="12"/>
          </p:nvPr>
        </p:nvSpPr>
        <p:spPr/>
        <p:txBody>
          <a:bodyPr/>
          <a:lstStyle/>
          <a:p>
            <a:fld id="{3DCDAC41-D408-4151-BD17-6CF275EC676D}" type="slidenum">
              <a:rPr lang="es-ES" smtClean="0"/>
              <a:t>‹Nº›</a:t>
            </a:fld>
            <a:endParaRPr lang="es-ES"/>
          </a:p>
        </p:txBody>
      </p:sp>
    </p:spTree>
    <p:extLst>
      <p:ext uri="{BB962C8B-B14F-4D97-AF65-F5344CB8AC3E}">
        <p14:creationId xmlns:p14="http://schemas.microsoft.com/office/powerpoint/2010/main" val="1283942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32339-E097-C4AF-91FE-F6AF52838355}"/>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B5AA9C0-9121-0E5F-A030-2E4E073A1A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37324EC-FE50-B3C4-8E76-A82BFD09767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997867F-E075-8C54-09B0-4AD5AC0723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EFF444-5C53-3997-4275-479810F8F08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0C8C7E45-2FE8-3989-2946-B234CFB631D4}"/>
              </a:ext>
            </a:extLst>
          </p:cNvPr>
          <p:cNvSpPr>
            <a:spLocks noGrp="1"/>
          </p:cNvSpPr>
          <p:nvPr>
            <p:ph type="dt" sz="half" idx="10"/>
          </p:nvPr>
        </p:nvSpPr>
        <p:spPr/>
        <p:txBody>
          <a:bodyPr/>
          <a:lstStyle/>
          <a:p>
            <a:fld id="{D0A55473-75FA-46A8-9943-4AEB96EDF70E}" type="datetimeFigureOut">
              <a:rPr lang="es-ES" smtClean="0"/>
              <a:t>26/04/2025</a:t>
            </a:fld>
            <a:endParaRPr lang="es-ES"/>
          </a:p>
        </p:txBody>
      </p:sp>
      <p:sp>
        <p:nvSpPr>
          <p:cNvPr id="8" name="Marcador de pie de página 7">
            <a:extLst>
              <a:ext uri="{FF2B5EF4-FFF2-40B4-BE49-F238E27FC236}">
                <a16:creationId xmlns:a16="http://schemas.microsoft.com/office/drawing/2014/main" id="{E37F5E85-D587-DD48-EEFD-6BFBB82E56A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CAC4207-96C7-7A0C-0644-4F075A23A683}"/>
              </a:ext>
            </a:extLst>
          </p:cNvPr>
          <p:cNvSpPr>
            <a:spLocks noGrp="1"/>
          </p:cNvSpPr>
          <p:nvPr>
            <p:ph type="sldNum" sz="quarter" idx="12"/>
          </p:nvPr>
        </p:nvSpPr>
        <p:spPr/>
        <p:txBody>
          <a:bodyPr/>
          <a:lstStyle/>
          <a:p>
            <a:fld id="{3DCDAC41-D408-4151-BD17-6CF275EC676D}" type="slidenum">
              <a:rPr lang="es-ES" smtClean="0"/>
              <a:t>‹Nº›</a:t>
            </a:fld>
            <a:endParaRPr lang="es-ES"/>
          </a:p>
        </p:txBody>
      </p:sp>
    </p:spTree>
    <p:extLst>
      <p:ext uri="{BB962C8B-B14F-4D97-AF65-F5344CB8AC3E}">
        <p14:creationId xmlns:p14="http://schemas.microsoft.com/office/powerpoint/2010/main" val="3317862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608E54-72A7-04C3-CFE0-ED6B517F38F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F4FA2E9-CCDA-44BB-4726-5DB4A27F4F92}"/>
              </a:ext>
            </a:extLst>
          </p:cNvPr>
          <p:cNvSpPr>
            <a:spLocks noGrp="1"/>
          </p:cNvSpPr>
          <p:nvPr>
            <p:ph type="dt" sz="half" idx="10"/>
          </p:nvPr>
        </p:nvSpPr>
        <p:spPr/>
        <p:txBody>
          <a:bodyPr/>
          <a:lstStyle/>
          <a:p>
            <a:fld id="{D0A55473-75FA-46A8-9943-4AEB96EDF70E}" type="datetimeFigureOut">
              <a:rPr lang="es-ES" smtClean="0"/>
              <a:t>26/04/2025</a:t>
            </a:fld>
            <a:endParaRPr lang="es-ES"/>
          </a:p>
        </p:txBody>
      </p:sp>
      <p:sp>
        <p:nvSpPr>
          <p:cNvPr id="4" name="Marcador de pie de página 3">
            <a:extLst>
              <a:ext uri="{FF2B5EF4-FFF2-40B4-BE49-F238E27FC236}">
                <a16:creationId xmlns:a16="http://schemas.microsoft.com/office/drawing/2014/main" id="{3C68666F-204B-C5EC-A1C3-38A80155827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A9CDA2EE-53F1-511E-B820-664D475CB0F3}"/>
              </a:ext>
            </a:extLst>
          </p:cNvPr>
          <p:cNvSpPr>
            <a:spLocks noGrp="1"/>
          </p:cNvSpPr>
          <p:nvPr>
            <p:ph type="sldNum" sz="quarter" idx="12"/>
          </p:nvPr>
        </p:nvSpPr>
        <p:spPr/>
        <p:txBody>
          <a:bodyPr/>
          <a:lstStyle/>
          <a:p>
            <a:fld id="{3DCDAC41-D408-4151-BD17-6CF275EC676D}" type="slidenum">
              <a:rPr lang="es-ES" smtClean="0"/>
              <a:t>‹Nº›</a:t>
            </a:fld>
            <a:endParaRPr lang="es-ES"/>
          </a:p>
        </p:txBody>
      </p:sp>
    </p:spTree>
    <p:extLst>
      <p:ext uri="{BB962C8B-B14F-4D97-AF65-F5344CB8AC3E}">
        <p14:creationId xmlns:p14="http://schemas.microsoft.com/office/powerpoint/2010/main" val="1419327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4E14100-3696-E873-CA6D-E664041D539F}"/>
              </a:ext>
            </a:extLst>
          </p:cNvPr>
          <p:cNvSpPr>
            <a:spLocks noGrp="1"/>
          </p:cNvSpPr>
          <p:nvPr>
            <p:ph type="dt" sz="half" idx="10"/>
          </p:nvPr>
        </p:nvSpPr>
        <p:spPr/>
        <p:txBody>
          <a:bodyPr/>
          <a:lstStyle/>
          <a:p>
            <a:fld id="{D0A55473-75FA-46A8-9943-4AEB96EDF70E}" type="datetimeFigureOut">
              <a:rPr lang="es-ES" smtClean="0"/>
              <a:t>26/04/2025</a:t>
            </a:fld>
            <a:endParaRPr lang="es-ES"/>
          </a:p>
        </p:txBody>
      </p:sp>
      <p:sp>
        <p:nvSpPr>
          <p:cNvPr id="3" name="Marcador de pie de página 2">
            <a:extLst>
              <a:ext uri="{FF2B5EF4-FFF2-40B4-BE49-F238E27FC236}">
                <a16:creationId xmlns:a16="http://schemas.microsoft.com/office/drawing/2014/main" id="{1F76551C-1158-07D5-25F6-4449C7BEB49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D9DD76B-A7AF-3F9E-FC8B-D3B71FE5CE67}"/>
              </a:ext>
            </a:extLst>
          </p:cNvPr>
          <p:cNvSpPr>
            <a:spLocks noGrp="1"/>
          </p:cNvSpPr>
          <p:nvPr>
            <p:ph type="sldNum" sz="quarter" idx="12"/>
          </p:nvPr>
        </p:nvSpPr>
        <p:spPr/>
        <p:txBody>
          <a:bodyPr/>
          <a:lstStyle/>
          <a:p>
            <a:fld id="{3DCDAC41-D408-4151-BD17-6CF275EC676D}" type="slidenum">
              <a:rPr lang="es-ES" smtClean="0"/>
              <a:t>‹Nº›</a:t>
            </a:fld>
            <a:endParaRPr lang="es-ES"/>
          </a:p>
        </p:txBody>
      </p:sp>
    </p:spTree>
    <p:extLst>
      <p:ext uri="{BB962C8B-B14F-4D97-AF65-F5344CB8AC3E}">
        <p14:creationId xmlns:p14="http://schemas.microsoft.com/office/powerpoint/2010/main" val="1509124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E42E1-C686-696C-708D-391A4F51512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40FEB30-C94F-406C-183B-8EAD738404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5C6BCE1-B4C2-411A-40DC-DC4A1CD3D7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03C8AE9-2DB1-291B-3F13-4F1DECA2836A}"/>
              </a:ext>
            </a:extLst>
          </p:cNvPr>
          <p:cNvSpPr>
            <a:spLocks noGrp="1"/>
          </p:cNvSpPr>
          <p:nvPr>
            <p:ph type="dt" sz="half" idx="10"/>
          </p:nvPr>
        </p:nvSpPr>
        <p:spPr/>
        <p:txBody>
          <a:bodyPr/>
          <a:lstStyle/>
          <a:p>
            <a:fld id="{D0A55473-75FA-46A8-9943-4AEB96EDF70E}" type="datetimeFigureOut">
              <a:rPr lang="es-ES" smtClean="0"/>
              <a:t>26/04/2025</a:t>
            </a:fld>
            <a:endParaRPr lang="es-ES"/>
          </a:p>
        </p:txBody>
      </p:sp>
      <p:sp>
        <p:nvSpPr>
          <p:cNvPr id="6" name="Marcador de pie de página 5">
            <a:extLst>
              <a:ext uri="{FF2B5EF4-FFF2-40B4-BE49-F238E27FC236}">
                <a16:creationId xmlns:a16="http://schemas.microsoft.com/office/drawing/2014/main" id="{26B29748-B040-DF26-14AB-CB00277F281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44BA572-6560-E0AA-0FDF-B3D958D7FC17}"/>
              </a:ext>
            </a:extLst>
          </p:cNvPr>
          <p:cNvSpPr>
            <a:spLocks noGrp="1"/>
          </p:cNvSpPr>
          <p:nvPr>
            <p:ph type="sldNum" sz="quarter" idx="12"/>
          </p:nvPr>
        </p:nvSpPr>
        <p:spPr/>
        <p:txBody>
          <a:bodyPr/>
          <a:lstStyle/>
          <a:p>
            <a:fld id="{3DCDAC41-D408-4151-BD17-6CF275EC676D}" type="slidenum">
              <a:rPr lang="es-ES" smtClean="0"/>
              <a:t>‹Nº›</a:t>
            </a:fld>
            <a:endParaRPr lang="es-ES"/>
          </a:p>
        </p:txBody>
      </p:sp>
    </p:spTree>
    <p:extLst>
      <p:ext uri="{BB962C8B-B14F-4D97-AF65-F5344CB8AC3E}">
        <p14:creationId xmlns:p14="http://schemas.microsoft.com/office/powerpoint/2010/main" val="2590329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7F89FE-DEF2-993E-2101-2B1A798D370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E77E81D9-6F0D-ED78-3BD6-35005E3FC0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3DE75A9-A42B-3BE0-21A1-7B434D285B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0A458D1-80DD-9940-612B-A78289E43838}"/>
              </a:ext>
            </a:extLst>
          </p:cNvPr>
          <p:cNvSpPr>
            <a:spLocks noGrp="1"/>
          </p:cNvSpPr>
          <p:nvPr>
            <p:ph type="dt" sz="half" idx="10"/>
          </p:nvPr>
        </p:nvSpPr>
        <p:spPr/>
        <p:txBody>
          <a:bodyPr/>
          <a:lstStyle/>
          <a:p>
            <a:fld id="{D0A55473-75FA-46A8-9943-4AEB96EDF70E}" type="datetimeFigureOut">
              <a:rPr lang="es-ES" smtClean="0"/>
              <a:t>26/04/2025</a:t>
            </a:fld>
            <a:endParaRPr lang="es-ES"/>
          </a:p>
        </p:txBody>
      </p:sp>
      <p:sp>
        <p:nvSpPr>
          <p:cNvPr id="6" name="Marcador de pie de página 5">
            <a:extLst>
              <a:ext uri="{FF2B5EF4-FFF2-40B4-BE49-F238E27FC236}">
                <a16:creationId xmlns:a16="http://schemas.microsoft.com/office/drawing/2014/main" id="{A8DE7ECB-C1C0-5BD8-27F9-C17483D0CC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BABDA87-E121-1739-7228-DDBA6D797845}"/>
              </a:ext>
            </a:extLst>
          </p:cNvPr>
          <p:cNvSpPr>
            <a:spLocks noGrp="1"/>
          </p:cNvSpPr>
          <p:nvPr>
            <p:ph type="sldNum" sz="quarter" idx="12"/>
          </p:nvPr>
        </p:nvSpPr>
        <p:spPr/>
        <p:txBody>
          <a:bodyPr/>
          <a:lstStyle/>
          <a:p>
            <a:fld id="{3DCDAC41-D408-4151-BD17-6CF275EC676D}" type="slidenum">
              <a:rPr lang="es-ES" smtClean="0"/>
              <a:t>‹Nº›</a:t>
            </a:fld>
            <a:endParaRPr lang="es-ES"/>
          </a:p>
        </p:txBody>
      </p:sp>
    </p:spTree>
    <p:extLst>
      <p:ext uri="{BB962C8B-B14F-4D97-AF65-F5344CB8AC3E}">
        <p14:creationId xmlns:p14="http://schemas.microsoft.com/office/powerpoint/2010/main" val="2295376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DAF5263-3A29-C8A5-443F-4E254DE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A6FBC71-7C60-AEAF-ED48-FBA1CE9CF9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A4E6F76-A531-7AB4-ADED-A27871B674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A55473-75FA-46A8-9943-4AEB96EDF70E}" type="datetimeFigureOut">
              <a:rPr lang="es-ES" smtClean="0"/>
              <a:t>26/04/2025</a:t>
            </a:fld>
            <a:endParaRPr lang="es-ES"/>
          </a:p>
        </p:txBody>
      </p:sp>
      <p:sp>
        <p:nvSpPr>
          <p:cNvPr id="5" name="Marcador de pie de página 4">
            <a:extLst>
              <a:ext uri="{FF2B5EF4-FFF2-40B4-BE49-F238E27FC236}">
                <a16:creationId xmlns:a16="http://schemas.microsoft.com/office/drawing/2014/main" id="{148204F0-647D-18B1-0CAF-D3E34A3521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38077F7-539D-BEC9-9178-53E522CD75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DCDAC41-D408-4151-BD17-6CF275EC676D}" type="slidenum">
              <a:rPr lang="es-ES" smtClean="0"/>
              <a:t>‹Nº›</a:t>
            </a:fld>
            <a:endParaRPr lang="es-ES"/>
          </a:p>
        </p:txBody>
      </p:sp>
    </p:spTree>
    <p:extLst>
      <p:ext uri="{BB962C8B-B14F-4D97-AF65-F5344CB8AC3E}">
        <p14:creationId xmlns:p14="http://schemas.microsoft.com/office/powerpoint/2010/main" val="18867733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7.png"/><Relationship Id="rId7"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18.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7.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18.png"/><Relationship Id="rId10" Type="http://schemas.openxmlformats.org/officeDocument/2006/relationships/image" Target="../media/image31.jpeg"/><Relationship Id="rId4" Type="http://schemas.microsoft.com/office/2007/relationships/hdphoto" Target="../media/hdphoto2.wdp"/><Relationship Id="rId9" Type="http://schemas.openxmlformats.org/officeDocument/2006/relationships/image" Target="../media/image30.jpe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7.png"/><Relationship Id="rId7"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18.png"/><Relationship Id="rId10" Type="http://schemas.openxmlformats.org/officeDocument/2006/relationships/image" Target="../media/image34.jpeg"/><Relationship Id="rId4" Type="http://schemas.microsoft.com/office/2007/relationships/hdphoto" Target="../media/hdphoto2.wdp"/><Relationship Id="rId9" Type="http://schemas.openxmlformats.org/officeDocument/2006/relationships/image" Target="../media/image33.jpeg"/></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7.pn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18.png"/><Relationship Id="rId10" Type="http://schemas.openxmlformats.org/officeDocument/2006/relationships/image" Target="../media/image37.jpeg"/><Relationship Id="rId4" Type="http://schemas.microsoft.com/office/2007/relationships/hdphoto" Target="../media/hdphoto2.wdp"/><Relationship Id="rId9" Type="http://schemas.openxmlformats.org/officeDocument/2006/relationships/image" Target="../media/image36.jpeg"/></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40.jpeg"/><Relationship Id="rId3" Type="http://schemas.openxmlformats.org/officeDocument/2006/relationships/image" Target="../media/image17.png"/><Relationship Id="rId7" Type="http://schemas.openxmlformats.org/officeDocument/2006/relationships/image" Target="../media/image29.png"/><Relationship Id="rId12"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8.png"/><Relationship Id="rId5" Type="http://schemas.openxmlformats.org/officeDocument/2006/relationships/image" Target="../media/image18.png"/><Relationship Id="rId10" Type="http://schemas.openxmlformats.org/officeDocument/2006/relationships/image" Target="../media/image34.jpeg"/><Relationship Id="rId4" Type="http://schemas.microsoft.com/office/2007/relationships/hdphoto" Target="../media/hdphoto2.wdp"/><Relationship Id="rId9"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43.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2.png"/><Relationship Id="rId5" Type="http://schemas.microsoft.com/office/2007/relationships/hdphoto" Target="../media/hdphoto3.wdp"/><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2.png"/><Relationship Id="rId7"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41.png"/><Relationship Id="rId4" Type="http://schemas.openxmlformats.org/officeDocument/2006/relationships/image" Target="../media/image18.png"/><Relationship Id="rId9" Type="http://schemas.openxmlformats.org/officeDocument/2006/relationships/image" Target="../media/image45.png"/></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png"/><Relationship Id="rId7" Type="http://schemas.openxmlformats.org/officeDocument/2006/relationships/image" Target="../media/image42.png"/><Relationship Id="rId12" Type="http://schemas.microsoft.com/office/2007/relationships/hdphoto" Target="../media/hdphoto1.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13.png"/><Relationship Id="rId5" Type="http://schemas.openxmlformats.org/officeDocument/2006/relationships/image" Target="../media/image41.png"/><Relationship Id="rId10" Type="http://schemas.openxmlformats.org/officeDocument/2006/relationships/image" Target="../media/image47.jpeg"/><Relationship Id="rId4" Type="http://schemas.openxmlformats.org/officeDocument/2006/relationships/image" Target="../media/image18.png"/><Relationship Id="rId9" Type="http://schemas.openxmlformats.org/officeDocument/2006/relationships/image" Target="../media/image46.png"/></Relationships>
</file>

<file path=ppt/slides/_rels/slide23.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42.png"/><Relationship Id="rId12"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48.jpeg"/><Relationship Id="rId5" Type="http://schemas.openxmlformats.org/officeDocument/2006/relationships/image" Target="../media/image41.png"/><Relationship Id="rId10" Type="http://schemas.openxmlformats.org/officeDocument/2006/relationships/image" Target="../media/image47.jpeg"/><Relationship Id="rId4" Type="http://schemas.openxmlformats.org/officeDocument/2006/relationships/image" Target="../media/image18.png"/><Relationship Id="rId9" Type="http://schemas.openxmlformats.org/officeDocument/2006/relationships/image" Target="../media/image46.png"/><Relationship Id="rId14" Type="http://schemas.microsoft.com/office/2007/relationships/hdphoto" Target="../media/hdphoto1.wdp"/></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2.jpeg"/><Relationship Id="rId3" Type="http://schemas.openxmlformats.org/officeDocument/2006/relationships/image" Target="../media/image2.png"/><Relationship Id="rId7" Type="http://schemas.openxmlformats.org/officeDocument/2006/relationships/image" Target="../media/image42.png"/><Relationship Id="rId12" Type="http://schemas.openxmlformats.org/officeDocument/2006/relationships/image" Target="../media/image5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50.png"/><Relationship Id="rId5" Type="http://schemas.openxmlformats.org/officeDocument/2006/relationships/image" Target="../media/image41.png"/><Relationship Id="rId10" Type="http://schemas.openxmlformats.org/officeDocument/2006/relationships/image" Target="../media/image49.png"/><Relationship Id="rId4" Type="http://schemas.openxmlformats.org/officeDocument/2006/relationships/image" Target="../media/image18.png"/><Relationship Id="rId9" Type="http://schemas.openxmlformats.org/officeDocument/2006/relationships/image" Target="../media/image46.png"/></Relationships>
</file>

<file path=ppt/slides/_rels/slide2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png"/><Relationship Id="rId7" Type="http://schemas.openxmlformats.org/officeDocument/2006/relationships/image" Target="../media/image42.png"/><Relationship Id="rId12" Type="http://schemas.openxmlformats.org/officeDocument/2006/relationships/image" Target="../media/image54.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53.png"/><Relationship Id="rId5" Type="http://schemas.openxmlformats.org/officeDocument/2006/relationships/image" Target="../media/image41.png"/><Relationship Id="rId10" Type="http://schemas.openxmlformats.org/officeDocument/2006/relationships/image" Target="../media/image49.png"/><Relationship Id="rId4" Type="http://schemas.openxmlformats.org/officeDocument/2006/relationships/image" Target="../media/image18.png"/><Relationship Id="rId9" Type="http://schemas.openxmlformats.org/officeDocument/2006/relationships/image" Target="../media/image46.png"/></Relationships>
</file>

<file path=ppt/slides/_rels/slide2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5.jpeg"/><Relationship Id="rId3" Type="http://schemas.openxmlformats.org/officeDocument/2006/relationships/image" Target="../media/image2.png"/><Relationship Id="rId7" Type="http://schemas.openxmlformats.org/officeDocument/2006/relationships/image" Target="../media/image42.png"/><Relationship Id="rId12"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53.png"/><Relationship Id="rId5" Type="http://schemas.openxmlformats.org/officeDocument/2006/relationships/image" Target="../media/image41.png"/><Relationship Id="rId10" Type="http://schemas.openxmlformats.org/officeDocument/2006/relationships/image" Target="../media/image49.png"/><Relationship Id="rId4" Type="http://schemas.openxmlformats.org/officeDocument/2006/relationships/image" Target="../media/image18.png"/><Relationship Id="rId9" Type="http://schemas.openxmlformats.org/officeDocument/2006/relationships/image" Target="../media/image46.png"/><Relationship Id="rId14" Type="http://schemas.openxmlformats.org/officeDocument/2006/relationships/image" Target="../media/image56.png"/></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5.jpeg"/><Relationship Id="rId3" Type="http://schemas.openxmlformats.org/officeDocument/2006/relationships/image" Target="../media/image2.png"/><Relationship Id="rId7" Type="http://schemas.openxmlformats.org/officeDocument/2006/relationships/image" Target="../media/image42.png"/><Relationship Id="rId12" Type="http://schemas.openxmlformats.org/officeDocument/2006/relationships/image" Target="../media/image54.jpeg"/><Relationship Id="rId2" Type="http://schemas.openxmlformats.org/officeDocument/2006/relationships/notesSlide" Target="../notesSlides/notesSlide12.xml"/><Relationship Id="rId16" Type="http://schemas.openxmlformats.org/officeDocument/2006/relationships/image" Target="../media/image58.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53.png"/><Relationship Id="rId5" Type="http://schemas.openxmlformats.org/officeDocument/2006/relationships/image" Target="../media/image41.png"/><Relationship Id="rId15" Type="http://schemas.openxmlformats.org/officeDocument/2006/relationships/image" Target="../media/image57.jpeg"/><Relationship Id="rId10" Type="http://schemas.openxmlformats.org/officeDocument/2006/relationships/image" Target="../media/image49.png"/><Relationship Id="rId4" Type="http://schemas.openxmlformats.org/officeDocument/2006/relationships/image" Target="../media/image18.png"/><Relationship Id="rId9" Type="http://schemas.openxmlformats.org/officeDocument/2006/relationships/image" Target="../media/image46.png"/><Relationship Id="rId1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9.png"/><Relationship Id="rId3" Type="http://schemas.openxmlformats.org/officeDocument/2006/relationships/image" Target="../media/image2.png"/><Relationship Id="rId7" Type="http://schemas.openxmlformats.org/officeDocument/2006/relationships/image" Target="../media/image46.png"/><Relationship Id="rId12" Type="http://schemas.openxmlformats.org/officeDocument/2006/relationships/image" Target="../media/image62.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61.jpeg"/><Relationship Id="rId5" Type="http://schemas.openxmlformats.org/officeDocument/2006/relationships/image" Target="../media/image42.png"/><Relationship Id="rId10" Type="http://schemas.openxmlformats.org/officeDocument/2006/relationships/image" Target="../media/image60.png"/><Relationship Id="rId4" Type="http://schemas.openxmlformats.org/officeDocument/2006/relationships/image" Target="../media/image18.png"/><Relationship Id="rId9" Type="http://schemas.openxmlformats.org/officeDocument/2006/relationships/image" Target="../media/image50.png"/><Relationship Id="rId14" Type="http://schemas.microsoft.com/office/2007/relationships/hdphoto" Target="../media/hdphoto4.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64.jpeg"/><Relationship Id="rId3" Type="http://schemas.openxmlformats.org/officeDocument/2006/relationships/image" Target="../media/image2.png"/><Relationship Id="rId7" Type="http://schemas.openxmlformats.org/officeDocument/2006/relationships/image" Target="../media/image46.png"/><Relationship Id="rId12" Type="http://schemas.openxmlformats.org/officeDocument/2006/relationships/image" Target="../media/image63.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58.png"/><Relationship Id="rId5" Type="http://schemas.openxmlformats.org/officeDocument/2006/relationships/image" Target="../media/image42.png"/><Relationship Id="rId15" Type="http://schemas.microsoft.com/office/2007/relationships/hdphoto" Target="../media/hdphoto4.wdp"/><Relationship Id="rId10" Type="http://schemas.openxmlformats.org/officeDocument/2006/relationships/image" Target="../media/image56.png"/><Relationship Id="rId4" Type="http://schemas.openxmlformats.org/officeDocument/2006/relationships/image" Target="../media/image18.png"/><Relationship Id="rId9" Type="http://schemas.openxmlformats.org/officeDocument/2006/relationships/image" Target="../media/image53.png"/><Relationship Id="rId14" Type="http://schemas.openxmlformats.org/officeDocument/2006/relationships/image" Target="../media/image59.png"/></Relationships>
</file>

<file path=ppt/slides/_rels/slide31.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66.jpeg"/><Relationship Id="rId3" Type="http://schemas.openxmlformats.org/officeDocument/2006/relationships/image" Target="../media/image2.png"/><Relationship Id="rId7" Type="http://schemas.openxmlformats.org/officeDocument/2006/relationships/image" Target="../media/image46.png"/><Relationship Id="rId12" Type="http://schemas.openxmlformats.org/officeDocument/2006/relationships/image" Target="../media/image65.png"/><Relationship Id="rId2" Type="http://schemas.openxmlformats.org/officeDocument/2006/relationships/notesSlide" Target="../notesSlides/notesSlide15.xml"/><Relationship Id="rId16" Type="http://schemas.microsoft.com/office/2007/relationships/hdphoto" Target="../media/hdphoto4.wdp"/><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58.png"/><Relationship Id="rId5" Type="http://schemas.openxmlformats.org/officeDocument/2006/relationships/image" Target="../media/image42.png"/><Relationship Id="rId15" Type="http://schemas.openxmlformats.org/officeDocument/2006/relationships/image" Target="../media/image59.png"/><Relationship Id="rId10" Type="http://schemas.openxmlformats.org/officeDocument/2006/relationships/image" Target="../media/image56.png"/><Relationship Id="rId4" Type="http://schemas.openxmlformats.org/officeDocument/2006/relationships/image" Target="../media/image18.png"/><Relationship Id="rId9" Type="http://schemas.openxmlformats.org/officeDocument/2006/relationships/image" Target="../media/image53.png"/><Relationship Id="rId14" Type="http://schemas.openxmlformats.org/officeDocument/2006/relationships/image" Target="../media/image67.jpeg"/></Relationships>
</file>

<file path=ppt/slides/_rels/slide32.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69.jpeg"/><Relationship Id="rId3" Type="http://schemas.openxmlformats.org/officeDocument/2006/relationships/image" Target="../media/image2.png"/><Relationship Id="rId7" Type="http://schemas.openxmlformats.org/officeDocument/2006/relationships/image" Target="../media/image46.png"/><Relationship Id="rId12" Type="http://schemas.openxmlformats.org/officeDocument/2006/relationships/image" Target="../media/image68.png"/><Relationship Id="rId2" Type="http://schemas.openxmlformats.org/officeDocument/2006/relationships/notesSlide" Target="../notesSlides/notesSlide16.xml"/><Relationship Id="rId16" Type="http://schemas.microsoft.com/office/2007/relationships/hdphoto" Target="../media/hdphoto4.wdp"/><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58.png"/><Relationship Id="rId5" Type="http://schemas.openxmlformats.org/officeDocument/2006/relationships/image" Target="../media/image42.png"/><Relationship Id="rId15" Type="http://schemas.openxmlformats.org/officeDocument/2006/relationships/image" Target="../media/image59.png"/><Relationship Id="rId10" Type="http://schemas.openxmlformats.org/officeDocument/2006/relationships/image" Target="../media/image56.png"/><Relationship Id="rId4" Type="http://schemas.openxmlformats.org/officeDocument/2006/relationships/image" Target="../media/image18.png"/><Relationship Id="rId9" Type="http://schemas.openxmlformats.org/officeDocument/2006/relationships/image" Target="../media/image53.png"/><Relationship Id="rId14" Type="http://schemas.openxmlformats.org/officeDocument/2006/relationships/image" Target="../media/image70.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0.png"/><Relationship Id="rId7"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26853F1-2FE2-7A6E-C816-0F4444A22900}"/>
              </a:ext>
            </a:extLst>
          </p:cNvPr>
          <p:cNvSpPr/>
          <p:nvPr/>
        </p:nvSpPr>
        <p:spPr>
          <a:xfrm>
            <a:off x="0" y="2725993"/>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THORACIC EXTENSION</a:t>
            </a:r>
          </a:p>
        </p:txBody>
      </p:sp>
      <p:pic>
        <p:nvPicPr>
          <p:cNvPr id="1026" name="Picture 2" descr="Columna vertebral - Iconos gratis de asistencia sanitaria y médica">
            <a:extLst>
              <a:ext uri="{FF2B5EF4-FFF2-40B4-BE49-F238E27FC236}">
                <a16:creationId xmlns:a16="http://schemas.microsoft.com/office/drawing/2014/main" id="{322CCC0E-334E-D6C6-90B0-EC5BB5F635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536" y="2866104"/>
            <a:ext cx="1125789" cy="11257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olumna vertebral - Iconos gratis de asistencia sanitaria y médica">
            <a:extLst>
              <a:ext uri="{FF2B5EF4-FFF2-40B4-BE49-F238E27FC236}">
                <a16:creationId xmlns:a16="http://schemas.microsoft.com/office/drawing/2014/main" id="{95250C17-0A9F-484D-C948-4AD36BBA73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5694" y="2896963"/>
            <a:ext cx="1125789" cy="1125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67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12EFF-2D62-8C69-7D7F-71218774BAD0}"/>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87449CBE-297F-6456-D2C0-8BC1D70BCF10}"/>
              </a:ext>
            </a:extLst>
          </p:cNvPr>
          <p:cNvSpPr/>
          <p:nvPr/>
        </p:nvSpPr>
        <p:spPr>
          <a:xfrm>
            <a:off x="0" y="2725993"/>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SCAPULAR PATTERN CONTROL</a:t>
            </a:r>
            <a:endParaRPr lang="es-ES" sz="4000" b="1" dirty="0">
              <a:solidFill>
                <a:schemeClr val="accent1"/>
              </a:solidFill>
            </a:endParaRPr>
          </a:p>
        </p:txBody>
      </p:sp>
      <p:pic>
        <p:nvPicPr>
          <p:cNvPr id="9218"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D7014347-04E4-0A42-08EE-398CE932EC0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58778" y="2532645"/>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141D74A7-5FB5-14E7-B80C-73B543C4ECC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04946" y="2532645"/>
            <a:ext cx="1792705" cy="1792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901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C7178-D5D9-49FD-8CF2-1E4AA1BE7A1E}"/>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839FE4F9-E4F0-8E71-7626-09C364452148}"/>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BE51ADFC-EE84-8162-9792-3630C879E25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5855CEBC-A4BD-F5E5-D604-FFE996B13FC6}"/>
              </a:ext>
            </a:extLst>
          </p:cNvPr>
          <p:cNvSpPr txBox="1"/>
          <p:nvPr/>
        </p:nvSpPr>
        <p:spPr>
          <a:xfrm>
            <a:off x="4250580" y="1641987"/>
            <a:ext cx="7290006" cy="2492990"/>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standing position, </a:t>
            </a:r>
            <a:r>
              <a:rPr lang="es-ES" dirty="0" err="1">
                <a:solidFill>
                  <a:schemeClr val="accent1">
                    <a:lumMod val="60000"/>
                    <a:lumOff val="40000"/>
                  </a:schemeClr>
                </a:solidFill>
              </a:rPr>
              <a:t>start</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a:t>
            </a:r>
            <a:r>
              <a:rPr lang="es-ES" dirty="0" err="1">
                <a:solidFill>
                  <a:schemeClr val="accent1">
                    <a:lumMod val="60000"/>
                    <a:lumOff val="40000"/>
                  </a:schemeClr>
                </a:solidFill>
              </a:rPr>
              <a:t>slightly</a:t>
            </a:r>
            <a:r>
              <a:rPr lang="es-ES" dirty="0">
                <a:solidFill>
                  <a:schemeClr val="accent1">
                    <a:lumMod val="60000"/>
                    <a:lumOff val="40000"/>
                  </a:schemeClr>
                </a:solidFill>
              </a:rPr>
              <a:t> forward. </a:t>
            </a:r>
            <a:r>
              <a:rPr lang="es-ES" dirty="0" err="1">
                <a:solidFill>
                  <a:schemeClr val="accent1">
                    <a:lumMod val="60000"/>
                    <a:lumOff val="40000"/>
                  </a:schemeClr>
                </a:solidFill>
              </a:rPr>
              <a:t>Then</a:t>
            </a:r>
            <a:r>
              <a:rPr lang="es-ES" dirty="0">
                <a:solidFill>
                  <a:schemeClr val="accent1">
                    <a:lumMod val="60000"/>
                    <a:lumOff val="40000"/>
                  </a:schemeClr>
                </a:solidFill>
              </a:rPr>
              <a:t> </a:t>
            </a:r>
            <a:r>
              <a:rPr lang="es-ES" dirty="0" err="1">
                <a:solidFill>
                  <a:schemeClr val="accent1">
                    <a:lumMod val="60000"/>
                    <a:lumOff val="40000"/>
                  </a:schemeClr>
                </a:solidFill>
              </a:rPr>
              <a:t>bring</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chest</a:t>
            </a:r>
            <a:r>
              <a:rPr lang="es-ES" dirty="0">
                <a:solidFill>
                  <a:schemeClr val="accent1">
                    <a:lumMod val="60000"/>
                    <a:lumOff val="40000"/>
                  </a:schemeClr>
                </a:solidFill>
              </a:rPr>
              <a:t> </a:t>
            </a:r>
            <a:r>
              <a:rPr lang="es-ES" dirty="0" err="1">
                <a:solidFill>
                  <a:schemeClr val="accent1">
                    <a:lumMod val="60000"/>
                    <a:lumOff val="40000"/>
                  </a:schemeClr>
                </a:solidFill>
              </a:rPr>
              <a:t>out</a:t>
            </a:r>
            <a:r>
              <a:rPr lang="es-ES" dirty="0">
                <a:solidFill>
                  <a:schemeClr val="accent1">
                    <a:lumMod val="60000"/>
                    <a:lumOff val="40000"/>
                  </a:schemeClr>
                </a:solidFill>
              </a:rPr>
              <a:t> </a:t>
            </a:r>
            <a:r>
              <a:rPr lang="es-ES" dirty="0" err="1">
                <a:solidFill>
                  <a:schemeClr val="accent1">
                    <a:lumMod val="60000"/>
                    <a:lumOff val="40000"/>
                  </a:schemeClr>
                </a:solidFill>
              </a:rPr>
              <a:t>by</a:t>
            </a:r>
            <a:r>
              <a:rPr lang="es-ES" dirty="0">
                <a:solidFill>
                  <a:schemeClr val="accent1">
                    <a:lumMod val="60000"/>
                    <a:lumOff val="40000"/>
                  </a:schemeClr>
                </a:solidFill>
              </a:rPr>
              <a:t> </a:t>
            </a:r>
            <a:r>
              <a:rPr lang="es-ES" dirty="0" err="1">
                <a:solidFill>
                  <a:schemeClr val="accent1">
                    <a:lumMod val="60000"/>
                    <a:lumOff val="40000"/>
                  </a:schemeClr>
                </a:solidFill>
              </a:rPr>
              <a:t>squeezing</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scapulas</a:t>
            </a:r>
            <a:r>
              <a:rPr lang="es-ES" dirty="0">
                <a:solidFill>
                  <a:schemeClr val="accent1">
                    <a:lumMod val="60000"/>
                    <a:lumOff val="40000"/>
                  </a:schemeClr>
                </a:solidFill>
              </a:rPr>
              <a:t>. </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Do </a:t>
            </a:r>
            <a:r>
              <a:rPr lang="es-ES" dirty="0" err="1">
                <a:solidFill>
                  <a:schemeClr val="accent1">
                    <a:lumMod val="60000"/>
                    <a:lumOff val="40000"/>
                  </a:schemeClr>
                </a:solidFill>
              </a:rPr>
              <a:t>not</a:t>
            </a:r>
            <a:r>
              <a:rPr lang="es-ES" dirty="0">
                <a:solidFill>
                  <a:schemeClr val="accent1">
                    <a:lumMod val="60000"/>
                    <a:lumOff val="40000"/>
                  </a:schemeClr>
                </a:solidFill>
              </a:rPr>
              <a:t> </a:t>
            </a:r>
            <a:r>
              <a:rPr lang="es-ES" dirty="0" err="1">
                <a:solidFill>
                  <a:schemeClr val="accent1">
                    <a:lumMod val="60000"/>
                    <a:lumOff val="40000"/>
                  </a:schemeClr>
                </a:solidFill>
              </a:rPr>
              <a:t>lift</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err="1">
                <a:solidFill>
                  <a:schemeClr val="accent1">
                    <a:lumMod val="60000"/>
                    <a:lumOff val="40000"/>
                  </a:schemeClr>
                </a:solidFill>
              </a:rPr>
              <a:t>Pull</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back and </a:t>
            </a:r>
            <a:r>
              <a:rPr lang="es-ES" dirty="0" err="1">
                <a:solidFill>
                  <a:schemeClr val="accent1">
                    <a:lumMod val="60000"/>
                    <a:lumOff val="40000"/>
                  </a:schemeClr>
                </a:solidFill>
              </a:rPr>
              <a:t>sligthly</a:t>
            </a:r>
            <a:r>
              <a:rPr lang="es-ES" dirty="0">
                <a:solidFill>
                  <a:schemeClr val="accent1">
                    <a:lumMod val="60000"/>
                    <a:lumOff val="40000"/>
                  </a:schemeClr>
                </a:solidFill>
              </a:rPr>
              <a:t> </a:t>
            </a:r>
            <a:r>
              <a:rPr lang="es-ES" dirty="0" err="1">
                <a:solidFill>
                  <a:schemeClr val="accent1">
                    <a:lumMod val="60000"/>
                    <a:lumOff val="40000"/>
                  </a:schemeClr>
                </a:solidFill>
              </a:rPr>
              <a:t>down</a:t>
            </a:r>
            <a:r>
              <a:rPr lang="es-ES" dirty="0">
                <a:solidFill>
                  <a:schemeClr val="accent1">
                    <a:lumMod val="60000"/>
                    <a:lumOff val="40000"/>
                  </a:schemeClr>
                </a:solidFill>
              </a:rPr>
              <a:t> </a:t>
            </a:r>
          </a:p>
          <a:p>
            <a:endParaRPr lang="es-ES" dirty="0"/>
          </a:p>
        </p:txBody>
      </p:sp>
      <p:sp>
        <p:nvSpPr>
          <p:cNvPr id="2" name="Rectángulo 1">
            <a:extLst>
              <a:ext uri="{FF2B5EF4-FFF2-40B4-BE49-F238E27FC236}">
                <a16:creationId xmlns:a16="http://schemas.microsoft.com/office/drawing/2014/main" id="{6D09E7A2-D77D-2834-DFDB-9E05A61B4859}"/>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SCAPULAR PATTERN CONTROL</a:t>
            </a:r>
            <a:endParaRPr lang="es-ES" sz="4000" b="1" dirty="0">
              <a:solidFill>
                <a:schemeClr val="accent1"/>
              </a:solidFill>
            </a:endParaRPr>
          </a:p>
        </p:txBody>
      </p:sp>
      <p:pic>
        <p:nvPicPr>
          <p:cNvPr id="3"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246C0A91-1D39-BF5D-D0BF-FCA7AB5746E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58778"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392273BB-F137-8F04-6B65-D0377E2E8CA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04946"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 name="Tabla 13">
            <a:extLst>
              <a:ext uri="{FF2B5EF4-FFF2-40B4-BE49-F238E27FC236}">
                <a16:creationId xmlns:a16="http://schemas.microsoft.com/office/drawing/2014/main" id="{575635A9-783C-F2D7-AB79-7FE3529B47F2}"/>
              </a:ext>
            </a:extLst>
          </p:cNvPr>
          <p:cNvGraphicFramePr>
            <a:graphicFrameLocks noGrp="1"/>
          </p:cNvGraphicFramePr>
          <p:nvPr>
            <p:extLst>
              <p:ext uri="{D42A27DB-BD31-4B8C-83A1-F6EECF244321}">
                <p14:modId xmlns:p14="http://schemas.microsoft.com/office/powerpoint/2010/main" val="3647198775"/>
              </p:ext>
            </p:extLst>
          </p:nvPr>
        </p:nvGraphicFramePr>
        <p:xfrm>
          <a:off x="4250580" y="4455446"/>
          <a:ext cx="7290012" cy="1493949"/>
        </p:xfrm>
        <a:graphic>
          <a:graphicData uri="http://schemas.openxmlformats.org/drawingml/2006/table">
            <a:tbl>
              <a:tblPr firstRow="1" bandRow="1">
                <a:tableStyleId>{5C22544A-7EE6-4342-B048-85BDC9FD1C3A}</a:tableStyleId>
              </a:tblPr>
              <a:tblGrid>
                <a:gridCol w="1822503">
                  <a:extLst>
                    <a:ext uri="{9D8B030D-6E8A-4147-A177-3AD203B41FA5}">
                      <a16:colId xmlns:a16="http://schemas.microsoft.com/office/drawing/2014/main" val="1245573089"/>
                    </a:ext>
                  </a:extLst>
                </a:gridCol>
                <a:gridCol w="1822503">
                  <a:extLst>
                    <a:ext uri="{9D8B030D-6E8A-4147-A177-3AD203B41FA5}">
                      <a16:colId xmlns:a16="http://schemas.microsoft.com/office/drawing/2014/main" val="890767540"/>
                    </a:ext>
                  </a:extLst>
                </a:gridCol>
                <a:gridCol w="1822503">
                  <a:extLst>
                    <a:ext uri="{9D8B030D-6E8A-4147-A177-3AD203B41FA5}">
                      <a16:colId xmlns:a16="http://schemas.microsoft.com/office/drawing/2014/main" val="2680649255"/>
                    </a:ext>
                  </a:extLst>
                </a:gridCol>
                <a:gridCol w="1822503">
                  <a:extLst>
                    <a:ext uri="{9D8B030D-6E8A-4147-A177-3AD203B41FA5}">
                      <a16:colId xmlns:a16="http://schemas.microsoft.com/office/drawing/2014/main" val="575881579"/>
                    </a:ext>
                  </a:extLst>
                </a:gridCol>
              </a:tblGrid>
              <a:tr h="497983">
                <a:tc>
                  <a:txBody>
                    <a:bodyPr/>
                    <a:lstStyle/>
                    <a:p>
                      <a:pPr algn="ctr"/>
                      <a:r>
                        <a:rPr lang="es-ES" dirty="0"/>
                        <a:t>SETS</a:t>
                      </a:r>
                    </a:p>
                  </a:txBody>
                  <a:tcPr>
                    <a:solidFill>
                      <a:schemeClr val="tx2">
                        <a:lumMod val="90000"/>
                        <a:lumOff val="10000"/>
                      </a:schemeClr>
                    </a:solidFill>
                  </a:tcPr>
                </a:tc>
                <a:tc>
                  <a:txBody>
                    <a:bodyPr/>
                    <a:lstStyle/>
                    <a:p>
                      <a:pPr algn="ctr"/>
                      <a:r>
                        <a:rPr lang="es-ES" dirty="0"/>
                        <a:t>REPS</a:t>
                      </a:r>
                    </a:p>
                  </a:txBody>
                  <a:tcPr>
                    <a:solidFill>
                      <a:schemeClr val="tx2">
                        <a:lumMod val="90000"/>
                        <a:lumOff val="10000"/>
                      </a:schemeClr>
                    </a:solidFill>
                  </a:tcPr>
                </a:tc>
                <a:tc>
                  <a:txBody>
                    <a:bodyPr/>
                    <a:lstStyle/>
                    <a:p>
                      <a:pPr algn="ctr"/>
                      <a:r>
                        <a:rPr lang="es-ES" dirty="0"/>
                        <a:t>TUT</a:t>
                      </a:r>
                    </a:p>
                  </a:txBody>
                  <a:tcPr>
                    <a:solidFill>
                      <a:schemeClr val="tx2">
                        <a:lumMod val="90000"/>
                        <a:lumOff val="10000"/>
                      </a:schemeClr>
                    </a:solidFill>
                  </a:tcPr>
                </a:tc>
                <a:tc>
                  <a:txBody>
                    <a:bodyPr/>
                    <a:lstStyle/>
                    <a:p>
                      <a:pPr algn="ctr"/>
                      <a:r>
                        <a:rPr lang="es-ES" dirty="0"/>
                        <a:t>REST</a:t>
                      </a:r>
                    </a:p>
                  </a:txBody>
                  <a:tcPr>
                    <a:solidFill>
                      <a:schemeClr val="tx2">
                        <a:lumMod val="90000"/>
                        <a:lumOff val="10000"/>
                      </a:schemeClr>
                    </a:solidFill>
                  </a:tcPr>
                </a:tc>
                <a:extLst>
                  <a:ext uri="{0D108BD9-81ED-4DB2-BD59-A6C34878D82A}">
                    <a16:rowId xmlns:a16="http://schemas.microsoft.com/office/drawing/2014/main" val="3998845159"/>
                  </a:ext>
                </a:extLst>
              </a:tr>
              <a:tr h="497983">
                <a:tc>
                  <a:txBody>
                    <a:bodyPr/>
                    <a:lstStyle/>
                    <a:p>
                      <a:pPr algn="ctr"/>
                      <a:r>
                        <a:rPr lang="es-ES" sz="1800" b="0" dirty="0"/>
                        <a:t>4 - 1st </a:t>
                      </a:r>
                      <a:r>
                        <a:rPr lang="es-ES" sz="1800" b="0" dirty="0" err="1"/>
                        <a:t>session</a:t>
                      </a:r>
                      <a:endParaRPr lang="es-ES" sz="1800" b="0" dirty="0"/>
                    </a:p>
                  </a:txBody>
                  <a:tcPr anchor="ctr">
                    <a:solidFill>
                      <a:schemeClr val="tx2">
                        <a:lumMod val="10000"/>
                        <a:lumOff val="90000"/>
                      </a:schemeClr>
                    </a:solidFill>
                  </a:tcPr>
                </a:tc>
                <a:tc>
                  <a:txBody>
                    <a:bodyPr/>
                    <a:lstStyle/>
                    <a:p>
                      <a:pPr algn="ctr"/>
                      <a:r>
                        <a:rPr lang="es-ES" sz="1800" b="0" dirty="0"/>
                        <a:t>8-12</a:t>
                      </a:r>
                    </a:p>
                  </a:txBody>
                  <a:tcPr anchor="ctr">
                    <a:solidFill>
                      <a:schemeClr val="tx2">
                        <a:lumMod val="10000"/>
                        <a:lumOff val="90000"/>
                      </a:schemeClr>
                    </a:solidFill>
                  </a:tcPr>
                </a:tc>
                <a:tc>
                  <a:txBody>
                    <a:bodyPr/>
                    <a:lstStyle/>
                    <a:p>
                      <a:pPr algn="ctr"/>
                      <a:r>
                        <a:rPr lang="es-ES" sz="1800" b="0" dirty="0"/>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30”</a:t>
                      </a:r>
                    </a:p>
                  </a:txBody>
                  <a:tcPr anchor="ctr">
                    <a:solidFill>
                      <a:schemeClr val="tx2">
                        <a:lumMod val="10000"/>
                        <a:lumOff val="90000"/>
                      </a:schemeClr>
                    </a:solidFill>
                  </a:tcPr>
                </a:tc>
                <a:extLst>
                  <a:ext uri="{0D108BD9-81ED-4DB2-BD59-A6C34878D82A}">
                    <a16:rowId xmlns:a16="http://schemas.microsoft.com/office/drawing/2014/main" val="61597354"/>
                  </a:ext>
                </a:extLst>
              </a:tr>
              <a:tr h="497983">
                <a:tc>
                  <a:txBody>
                    <a:bodyPr/>
                    <a:lstStyle/>
                    <a:p>
                      <a:pPr algn="ctr"/>
                      <a:r>
                        <a:rPr lang="es-ES" sz="1800" b="0" dirty="0"/>
                        <a:t>6 - 2st </a:t>
                      </a:r>
                      <a:r>
                        <a:rPr lang="es-ES" sz="1800" b="0" dirty="0" err="1"/>
                        <a:t>session</a:t>
                      </a:r>
                      <a:endParaRPr lang="es-ES" sz="1800" b="0" dirty="0"/>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8-12</a:t>
                      </a:r>
                    </a:p>
                  </a:txBody>
                  <a:tcPr anchor="ctr">
                    <a:solidFill>
                      <a:schemeClr val="tx2">
                        <a:lumMod val="10000"/>
                        <a:lumOff val="90000"/>
                      </a:schemeClr>
                    </a:solidFill>
                  </a:tcPr>
                </a:tc>
                <a:tc>
                  <a:txBody>
                    <a:bodyPr/>
                    <a:lstStyle/>
                    <a:p>
                      <a:pPr algn="ctr"/>
                      <a:r>
                        <a:rPr lang="es-ES" sz="1800" b="0" dirty="0"/>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30”</a:t>
                      </a:r>
                    </a:p>
                  </a:txBody>
                  <a:tcPr anchor="ctr">
                    <a:solidFill>
                      <a:schemeClr val="tx2">
                        <a:lumMod val="10000"/>
                        <a:lumOff val="90000"/>
                      </a:schemeClr>
                    </a:solidFill>
                  </a:tcPr>
                </a:tc>
                <a:extLst>
                  <a:ext uri="{0D108BD9-81ED-4DB2-BD59-A6C34878D82A}">
                    <a16:rowId xmlns:a16="http://schemas.microsoft.com/office/drawing/2014/main" val="1818200280"/>
                  </a:ext>
                </a:extLst>
              </a:tr>
            </a:tbl>
          </a:graphicData>
        </a:graphic>
      </p:graphicFrame>
      <p:pic>
        <p:nvPicPr>
          <p:cNvPr id="18" name="Imagen 17">
            <a:extLst>
              <a:ext uri="{FF2B5EF4-FFF2-40B4-BE49-F238E27FC236}">
                <a16:creationId xmlns:a16="http://schemas.microsoft.com/office/drawing/2014/main" id="{8FBC1FCB-A043-A99C-D2EF-3830E23B2A6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pic>
        <p:nvPicPr>
          <p:cNvPr id="19" name="Imagen 18">
            <a:extLst>
              <a:ext uri="{FF2B5EF4-FFF2-40B4-BE49-F238E27FC236}">
                <a16:creationId xmlns:a16="http://schemas.microsoft.com/office/drawing/2014/main" id="{D54EA69E-83B3-BA12-2123-345029B0954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3085" t="28907" r="29865" b="684"/>
          <a:stretch/>
        </p:blipFill>
        <p:spPr bwMode="auto">
          <a:xfrm>
            <a:off x="1930170" y="1792705"/>
            <a:ext cx="1209284" cy="2412159"/>
          </a:xfrm>
          <a:prstGeom prst="rect">
            <a:avLst/>
          </a:prstGeom>
          <a:noFill/>
          <a:ln>
            <a:noFill/>
          </a:ln>
          <a:extLst>
            <a:ext uri="{53640926-AAD7-44D8-BBD7-CCE9431645EC}">
              <a14:shadowObscured xmlns:a14="http://schemas.microsoft.com/office/drawing/2010/main"/>
            </a:ext>
          </a:extLst>
        </p:spPr>
      </p:pic>
      <p:pic>
        <p:nvPicPr>
          <p:cNvPr id="20" name="Imagen 19">
            <a:extLst>
              <a:ext uri="{FF2B5EF4-FFF2-40B4-BE49-F238E27FC236}">
                <a16:creationId xmlns:a16="http://schemas.microsoft.com/office/drawing/2014/main" id="{B78E97E1-1B58-4D6A-E839-BFECA58DD4F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5255" t="30859" r="28153" b="-49"/>
          <a:stretch/>
        </p:blipFill>
        <p:spPr bwMode="auto">
          <a:xfrm>
            <a:off x="449180" y="1792705"/>
            <a:ext cx="1219195" cy="24121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17410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5A871-7ABD-11FF-8A2C-F3F0E9968B7F}"/>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91943454-CBD5-CD18-1735-21B6DAB59C51}"/>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8C3619E2-3AB1-194B-A0C6-F13404FE91FC}"/>
              </a:ext>
            </a:extLst>
          </p:cNvPr>
          <p:cNvSpPr txBox="1"/>
          <p:nvPr/>
        </p:nvSpPr>
        <p:spPr>
          <a:xfrm>
            <a:off x="4250580" y="1641987"/>
            <a:ext cx="7290006" cy="3046988"/>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standing position, </a:t>
            </a:r>
            <a:r>
              <a:rPr lang="es-ES" dirty="0" err="1">
                <a:solidFill>
                  <a:schemeClr val="accent1">
                    <a:lumMod val="60000"/>
                    <a:lumOff val="40000"/>
                  </a:schemeClr>
                </a:solidFill>
              </a:rPr>
              <a:t>start</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a:t>
            </a:r>
            <a:r>
              <a:rPr lang="es-ES" dirty="0" err="1">
                <a:solidFill>
                  <a:schemeClr val="accent1">
                    <a:lumMod val="60000"/>
                    <a:lumOff val="40000"/>
                  </a:schemeClr>
                </a:solidFill>
              </a:rPr>
              <a:t>slightly</a:t>
            </a:r>
            <a:r>
              <a:rPr lang="es-ES" dirty="0">
                <a:solidFill>
                  <a:schemeClr val="accent1">
                    <a:lumMod val="60000"/>
                    <a:lumOff val="40000"/>
                  </a:schemeClr>
                </a:solidFill>
              </a:rPr>
              <a:t> forward and a </a:t>
            </a:r>
            <a:r>
              <a:rPr lang="es-ES" dirty="0" err="1">
                <a:solidFill>
                  <a:schemeClr val="accent1">
                    <a:lumMod val="60000"/>
                    <a:lumOff val="40000"/>
                  </a:schemeClr>
                </a:solidFill>
              </a:rPr>
              <a:t>elastic</a:t>
            </a:r>
            <a:r>
              <a:rPr lang="es-ES" dirty="0">
                <a:solidFill>
                  <a:schemeClr val="accent1">
                    <a:lumMod val="60000"/>
                    <a:lumOff val="40000"/>
                  </a:schemeClr>
                </a:solidFill>
              </a:rPr>
              <a:t> band in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Then</a:t>
            </a:r>
            <a:r>
              <a:rPr lang="es-ES" dirty="0">
                <a:solidFill>
                  <a:schemeClr val="accent1">
                    <a:lumMod val="60000"/>
                    <a:lumOff val="40000"/>
                  </a:schemeClr>
                </a:solidFill>
              </a:rPr>
              <a:t> </a:t>
            </a:r>
            <a:r>
              <a:rPr lang="es-ES" dirty="0" err="1">
                <a:solidFill>
                  <a:schemeClr val="accent1">
                    <a:lumMod val="60000"/>
                    <a:lumOff val="40000"/>
                  </a:schemeClr>
                </a:solidFill>
              </a:rPr>
              <a:t>bring</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chest</a:t>
            </a:r>
            <a:r>
              <a:rPr lang="es-ES" dirty="0">
                <a:solidFill>
                  <a:schemeClr val="accent1">
                    <a:lumMod val="60000"/>
                    <a:lumOff val="40000"/>
                  </a:schemeClr>
                </a:solidFill>
              </a:rPr>
              <a:t> </a:t>
            </a:r>
            <a:r>
              <a:rPr lang="es-ES" dirty="0" err="1">
                <a:solidFill>
                  <a:schemeClr val="accent1">
                    <a:lumMod val="60000"/>
                    <a:lumOff val="40000"/>
                  </a:schemeClr>
                </a:solidFill>
              </a:rPr>
              <a:t>out</a:t>
            </a:r>
            <a:r>
              <a:rPr lang="es-ES" dirty="0">
                <a:solidFill>
                  <a:schemeClr val="accent1">
                    <a:lumMod val="60000"/>
                    <a:lumOff val="40000"/>
                  </a:schemeClr>
                </a:solidFill>
              </a:rPr>
              <a:t> </a:t>
            </a:r>
            <a:r>
              <a:rPr lang="es-ES" dirty="0" err="1">
                <a:solidFill>
                  <a:schemeClr val="accent1">
                    <a:lumMod val="60000"/>
                    <a:lumOff val="40000"/>
                  </a:schemeClr>
                </a:solidFill>
              </a:rPr>
              <a:t>by</a:t>
            </a:r>
            <a:r>
              <a:rPr lang="es-ES" dirty="0">
                <a:solidFill>
                  <a:schemeClr val="accent1">
                    <a:lumMod val="60000"/>
                    <a:lumOff val="40000"/>
                  </a:schemeClr>
                </a:solidFill>
              </a:rPr>
              <a:t> </a:t>
            </a:r>
            <a:r>
              <a:rPr lang="es-ES" dirty="0" err="1">
                <a:solidFill>
                  <a:schemeClr val="accent1">
                    <a:lumMod val="60000"/>
                    <a:lumOff val="40000"/>
                  </a:schemeClr>
                </a:solidFill>
              </a:rPr>
              <a:t>squeezing</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scapulas</a:t>
            </a:r>
            <a:r>
              <a:rPr lang="es-ES" dirty="0">
                <a:solidFill>
                  <a:schemeClr val="accent1">
                    <a:lumMod val="60000"/>
                    <a:lumOff val="40000"/>
                  </a:schemeClr>
                </a:solidFill>
              </a:rPr>
              <a:t>. </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Do </a:t>
            </a:r>
            <a:r>
              <a:rPr lang="es-ES" dirty="0" err="1">
                <a:solidFill>
                  <a:schemeClr val="accent1">
                    <a:lumMod val="60000"/>
                    <a:lumOff val="40000"/>
                  </a:schemeClr>
                </a:solidFill>
              </a:rPr>
              <a:t>not</a:t>
            </a:r>
            <a:r>
              <a:rPr lang="es-ES" dirty="0">
                <a:solidFill>
                  <a:schemeClr val="accent1">
                    <a:lumMod val="60000"/>
                    <a:lumOff val="40000"/>
                  </a:schemeClr>
                </a:solidFill>
              </a:rPr>
              <a:t> </a:t>
            </a:r>
            <a:r>
              <a:rPr lang="es-ES" dirty="0" err="1">
                <a:solidFill>
                  <a:schemeClr val="accent1">
                    <a:lumMod val="60000"/>
                    <a:lumOff val="40000"/>
                  </a:schemeClr>
                </a:solidFill>
              </a:rPr>
              <a:t>lift</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err="1">
                <a:solidFill>
                  <a:schemeClr val="accent1">
                    <a:lumMod val="60000"/>
                    <a:lumOff val="40000"/>
                  </a:schemeClr>
                </a:solidFill>
              </a:rPr>
              <a:t>Pull</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back and </a:t>
            </a:r>
            <a:r>
              <a:rPr lang="es-ES" dirty="0" err="1">
                <a:solidFill>
                  <a:schemeClr val="accent1">
                    <a:lumMod val="60000"/>
                    <a:lumOff val="40000"/>
                  </a:schemeClr>
                </a:solidFill>
              </a:rPr>
              <a:t>sligthly</a:t>
            </a:r>
            <a:r>
              <a:rPr lang="es-ES" dirty="0">
                <a:solidFill>
                  <a:schemeClr val="accent1">
                    <a:lumMod val="60000"/>
                    <a:lumOff val="40000"/>
                  </a:schemeClr>
                </a:solidFill>
              </a:rPr>
              <a:t> </a:t>
            </a:r>
            <a:r>
              <a:rPr lang="es-ES" dirty="0" err="1">
                <a:solidFill>
                  <a:schemeClr val="accent1">
                    <a:lumMod val="60000"/>
                    <a:lumOff val="40000"/>
                  </a:schemeClr>
                </a:solidFill>
              </a:rPr>
              <a:t>down</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a:solidFill>
                  <a:schemeClr val="accent1">
                    <a:lumMod val="60000"/>
                    <a:lumOff val="40000"/>
                  </a:schemeClr>
                </a:solidFill>
              </a:rPr>
              <a:t>Try </a:t>
            </a:r>
            <a:r>
              <a:rPr lang="es-ES" dirty="0" err="1">
                <a:solidFill>
                  <a:schemeClr val="accent1">
                    <a:lumMod val="60000"/>
                    <a:lumOff val="40000"/>
                  </a:schemeClr>
                </a:solidFill>
              </a:rPr>
              <a:t>to</a:t>
            </a:r>
            <a:r>
              <a:rPr lang="es-ES" dirty="0">
                <a:solidFill>
                  <a:schemeClr val="accent1">
                    <a:lumMod val="60000"/>
                    <a:lumOff val="40000"/>
                  </a:schemeClr>
                </a:solidFill>
              </a:rPr>
              <a:t> “break”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elastic</a:t>
            </a:r>
            <a:r>
              <a:rPr lang="es-ES" dirty="0">
                <a:solidFill>
                  <a:schemeClr val="accent1">
                    <a:lumMod val="60000"/>
                    <a:lumOff val="40000"/>
                  </a:schemeClr>
                </a:solidFill>
              </a:rPr>
              <a:t> band</a:t>
            </a:r>
          </a:p>
          <a:p>
            <a:endParaRPr lang="es-ES" dirty="0"/>
          </a:p>
        </p:txBody>
      </p:sp>
      <p:sp>
        <p:nvSpPr>
          <p:cNvPr id="2" name="Rectángulo 1">
            <a:extLst>
              <a:ext uri="{FF2B5EF4-FFF2-40B4-BE49-F238E27FC236}">
                <a16:creationId xmlns:a16="http://schemas.microsoft.com/office/drawing/2014/main" id="{B20C4EDA-9D48-F158-72F8-6C1C4F0BEF93}"/>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SCAPULAR PATTERN CONTROL</a:t>
            </a:r>
            <a:endParaRPr lang="es-ES" sz="4000" b="1" dirty="0">
              <a:solidFill>
                <a:schemeClr val="accent1"/>
              </a:solidFill>
            </a:endParaRPr>
          </a:p>
        </p:txBody>
      </p:sp>
      <p:pic>
        <p:nvPicPr>
          <p:cNvPr id="3"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F8921652-9486-2C5B-8BC8-B291E878CFC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58778"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5A81C725-534E-2568-4CB1-B2B5C5DA58B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04946"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1475AB42-2DE8-54CC-D528-52F03C1B621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281" y="4591556"/>
            <a:ext cx="1987388" cy="1987388"/>
          </a:xfrm>
          <a:prstGeom prst="rect">
            <a:avLst/>
          </a:prstGeom>
          <a:noFill/>
          <a:ln>
            <a:noFill/>
          </a:ln>
        </p:spPr>
      </p:pic>
      <p:graphicFrame>
        <p:nvGraphicFramePr>
          <p:cNvPr id="4" name="Tabla 3">
            <a:extLst>
              <a:ext uri="{FF2B5EF4-FFF2-40B4-BE49-F238E27FC236}">
                <a16:creationId xmlns:a16="http://schemas.microsoft.com/office/drawing/2014/main" id="{F1019C25-EFA7-F9E1-FD0C-351B9CB12420}"/>
              </a:ext>
            </a:extLst>
          </p:cNvPr>
          <p:cNvGraphicFramePr>
            <a:graphicFrameLocks noGrp="1"/>
          </p:cNvGraphicFramePr>
          <p:nvPr>
            <p:extLst>
              <p:ext uri="{D42A27DB-BD31-4B8C-83A1-F6EECF244321}">
                <p14:modId xmlns:p14="http://schemas.microsoft.com/office/powerpoint/2010/main" val="3311429284"/>
              </p:ext>
            </p:extLst>
          </p:nvPr>
        </p:nvGraphicFramePr>
        <p:xfrm>
          <a:off x="3831583" y="4759750"/>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7" name="Imagen 6">
            <a:extLst>
              <a:ext uri="{FF2B5EF4-FFF2-40B4-BE49-F238E27FC236}">
                <a16:creationId xmlns:a16="http://schemas.microsoft.com/office/drawing/2014/main" id="{E3258D3B-B05B-A493-E9E7-7A6507CE29E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502" t="26265" r="24461" b="3149"/>
          <a:stretch/>
        </p:blipFill>
        <p:spPr bwMode="auto">
          <a:xfrm>
            <a:off x="1759406" y="1807712"/>
            <a:ext cx="1507334" cy="2575487"/>
          </a:xfrm>
          <a:prstGeom prst="rect">
            <a:avLst/>
          </a:prstGeom>
          <a:noFill/>
          <a:ln>
            <a:noFill/>
          </a:ln>
          <a:extLst>
            <a:ext uri="{53640926-AAD7-44D8-BBD7-CCE9431645EC}">
              <a14:shadowObscured xmlns:a14="http://schemas.microsoft.com/office/drawing/2010/main"/>
            </a:ext>
          </a:extLst>
        </p:spPr>
      </p:pic>
      <p:pic>
        <p:nvPicPr>
          <p:cNvPr id="9" name="Imagen 8" descr="Imagen que contiene interior, parado, hombre, pasto&#10;&#10;Descripción generada automáticamente">
            <a:extLst>
              <a:ext uri="{FF2B5EF4-FFF2-40B4-BE49-F238E27FC236}">
                <a16:creationId xmlns:a16="http://schemas.microsoft.com/office/drawing/2014/main" id="{26CCEDB3-82FB-9A76-239A-D0DA2E2D934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5842" t="20819" r="31369" b="3918"/>
          <a:stretch/>
        </p:blipFill>
        <p:spPr bwMode="auto">
          <a:xfrm>
            <a:off x="394537" y="1807713"/>
            <a:ext cx="1098721" cy="257548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74522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23F3A-9927-3064-39A1-118E8D9233F5}"/>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F2E92B48-875D-98A7-7F2D-06A46164ECC1}"/>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26F21417-4441-F872-88AC-B946EF489B70}"/>
              </a:ext>
            </a:extLst>
          </p:cNvPr>
          <p:cNvSpPr txBox="1"/>
          <p:nvPr/>
        </p:nvSpPr>
        <p:spPr>
          <a:xfrm>
            <a:off x="4250580" y="1641987"/>
            <a:ext cx="7290006" cy="2769989"/>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a:t>
            </a:r>
            <a:r>
              <a:rPr lang="es-ES" dirty="0" err="1">
                <a:solidFill>
                  <a:schemeClr val="accent1">
                    <a:lumMod val="60000"/>
                    <a:lumOff val="40000"/>
                  </a:schemeClr>
                </a:solidFill>
              </a:rPr>
              <a:t>quadruped</a:t>
            </a:r>
            <a:r>
              <a:rPr lang="es-ES" dirty="0">
                <a:solidFill>
                  <a:schemeClr val="accent1">
                    <a:lumMod val="60000"/>
                    <a:lumOff val="40000"/>
                  </a:schemeClr>
                </a:solidFill>
              </a:rPr>
              <a:t> position, </a:t>
            </a:r>
            <a:r>
              <a:rPr lang="es-ES" dirty="0" err="1">
                <a:solidFill>
                  <a:schemeClr val="accent1">
                    <a:lumMod val="60000"/>
                    <a:lumOff val="40000"/>
                  </a:schemeClr>
                </a:solidFill>
              </a:rPr>
              <a:t>start</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a:t>
            </a:r>
            <a:r>
              <a:rPr lang="es-ES" dirty="0" err="1">
                <a:solidFill>
                  <a:schemeClr val="accent1">
                    <a:lumMod val="60000"/>
                    <a:lumOff val="40000"/>
                  </a:schemeClr>
                </a:solidFill>
              </a:rPr>
              <a:t>slightly</a:t>
            </a:r>
            <a:r>
              <a:rPr lang="es-ES" dirty="0">
                <a:solidFill>
                  <a:schemeClr val="accent1">
                    <a:lumMod val="60000"/>
                    <a:lumOff val="40000"/>
                  </a:schemeClr>
                </a:solidFill>
              </a:rPr>
              <a:t> forward. </a:t>
            </a:r>
            <a:r>
              <a:rPr lang="es-ES" dirty="0" err="1">
                <a:solidFill>
                  <a:schemeClr val="accent1">
                    <a:lumMod val="60000"/>
                    <a:lumOff val="40000"/>
                  </a:schemeClr>
                </a:solidFill>
              </a:rPr>
              <a:t>Then</a:t>
            </a:r>
            <a:r>
              <a:rPr lang="es-ES" dirty="0">
                <a:solidFill>
                  <a:schemeClr val="accent1">
                    <a:lumMod val="60000"/>
                    <a:lumOff val="40000"/>
                  </a:schemeClr>
                </a:solidFill>
              </a:rPr>
              <a:t> </a:t>
            </a:r>
            <a:r>
              <a:rPr lang="es-ES" dirty="0" err="1">
                <a:solidFill>
                  <a:schemeClr val="accent1">
                    <a:lumMod val="60000"/>
                    <a:lumOff val="40000"/>
                  </a:schemeClr>
                </a:solidFill>
              </a:rPr>
              <a:t>bring</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chest</a:t>
            </a:r>
            <a:r>
              <a:rPr lang="es-ES" dirty="0">
                <a:solidFill>
                  <a:schemeClr val="accent1">
                    <a:lumMod val="60000"/>
                    <a:lumOff val="40000"/>
                  </a:schemeClr>
                </a:solidFill>
              </a:rPr>
              <a:t> </a:t>
            </a:r>
            <a:r>
              <a:rPr lang="es-ES" dirty="0" err="1">
                <a:solidFill>
                  <a:schemeClr val="accent1">
                    <a:lumMod val="60000"/>
                    <a:lumOff val="40000"/>
                  </a:schemeClr>
                </a:solidFill>
              </a:rPr>
              <a:t>out</a:t>
            </a:r>
            <a:r>
              <a:rPr lang="es-ES" dirty="0">
                <a:solidFill>
                  <a:schemeClr val="accent1">
                    <a:lumMod val="60000"/>
                    <a:lumOff val="40000"/>
                  </a:schemeClr>
                </a:solidFill>
              </a:rPr>
              <a:t> </a:t>
            </a:r>
            <a:r>
              <a:rPr lang="es-ES" dirty="0" err="1">
                <a:solidFill>
                  <a:schemeClr val="accent1">
                    <a:lumMod val="60000"/>
                    <a:lumOff val="40000"/>
                  </a:schemeClr>
                </a:solidFill>
              </a:rPr>
              <a:t>by</a:t>
            </a:r>
            <a:r>
              <a:rPr lang="es-ES" dirty="0">
                <a:solidFill>
                  <a:schemeClr val="accent1">
                    <a:lumMod val="60000"/>
                    <a:lumOff val="40000"/>
                  </a:schemeClr>
                </a:solidFill>
              </a:rPr>
              <a:t> </a:t>
            </a:r>
            <a:r>
              <a:rPr lang="es-ES" dirty="0" err="1">
                <a:solidFill>
                  <a:schemeClr val="accent1">
                    <a:lumMod val="60000"/>
                    <a:lumOff val="40000"/>
                  </a:schemeClr>
                </a:solidFill>
              </a:rPr>
              <a:t>squeezing</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scapulas</a:t>
            </a:r>
            <a:r>
              <a:rPr lang="es-ES" dirty="0">
                <a:solidFill>
                  <a:schemeClr val="accent1">
                    <a:lumMod val="60000"/>
                    <a:lumOff val="40000"/>
                  </a:schemeClr>
                </a:solidFill>
              </a:rPr>
              <a:t>. </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Do </a:t>
            </a:r>
            <a:r>
              <a:rPr lang="es-ES" dirty="0" err="1">
                <a:solidFill>
                  <a:schemeClr val="accent1">
                    <a:lumMod val="60000"/>
                    <a:lumOff val="40000"/>
                  </a:schemeClr>
                </a:solidFill>
              </a:rPr>
              <a:t>not</a:t>
            </a:r>
            <a:r>
              <a:rPr lang="es-ES" dirty="0">
                <a:solidFill>
                  <a:schemeClr val="accent1">
                    <a:lumMod val="60000"/>
                    <a:lumOff val="40000"/>
                  </a:schemeClr>
                </a:solidFill>
              </a:rPr>
              <a:t> </a:t>
            </a:r>
            <a:r>
              <a:rPr lang="es-ES" dirty="0" err="1">
                <a:solidFill>
                  <a:schemeClr val="accent1">
                    <a:lumMod val="60000"/>
                    <a:lumOff val="40000"/>
                  </a:schemeClr>
                </a:solidFill>
              </a:rPr>
              <a:t>lift</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err="1">
                <a:solidFill>
                  <a:schemeClr val="accent1">
                    <a:lumMod val="60000"/>
                    <a:lumOff val="40000"/>
                  </a:schemeClr>
                </a:solidFill>
              </a:rPr>
              <a:t>Pull</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back and </a:t>
            </a:r>
            <a:r>
              <a:rPr lang="es-ES" dirty="0" err="1">
                <a:solidFill>
                  <a:schemeClr val="accent1">
                    <a:lumMod val="60000"/>
                    <a:lumOff val="40000"/>
                  </a:schemeClr>
                </a:solidFill>
              </a:rPr>
              <a:t>sligthly</a:t>
            </a:r>
            <a:r>
              <a:rPr lang="es-ES" dirty="0">
                <a:solidFill>
                  <a:schemeClr val="accent1">
                    <a:lumMod val="60000"/>
                    <a:lumOff val="40000"/>
                  </a:schemeClr>
                </a:solidFill>
              </a:rPr>
              <a:t> </a:t>
            </a:r>
            <a:r>
              <a:rPr lang="es-ES" dirty="0" err="1">
                <a:solidFill>
                  <a:schemeClr val="accent1">
                    <a:lumMod val="60000"/>
                    <a:lumOff val="40000"/>
                  </a:schemeClr>
                </a:solidFill>
              </a:rPr>
              <a:t>down</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err="1">
                <a:solidFill>
                  <a:schemeClr val="accent1">
                    <a:lumMod val="60000"/>
                    <a:lumOff val="40000"/>
                  </a:schemeClr>
                </a:solidFill>
              </a:rPr>
              <a:t>Activate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keep</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r>
              <a:rPr lang="es-ES" dirty="0" err="1">
                <a:solidFill>
                  <a:schemeClr val="accent1">
                    <a:lumMod val="60000"/>
                    <a:lumOff val="40000"/>
                  </a:schemeClr>
                </a:solidFill>
              </a:rPr>
              <a:t>stable</a:t>
            </a:r>
            <a:r>
              <a:rPr lang="es-ES" dirty="0">
                <a:solidFill>
                  <a:schemeClr val="accent1">
                    <a:lumMod val="60000"/>
                    <a:lumOff val="40000"/>
                  </a:schemeClr>
                </a:solidFill>
              </a:rPr>
              <a:t> </a:t>
            </a:r>
          </a:p>
          <a:p>
            <a:endParaRPr lang="es-ES" dirty="0"/>
          </a:p>
        </p:txBody>
      </p:sp>
      <p:sp>
        <p:nvSpPr>
          <p:cNvPr id="2" name="Rectángulo 1">
            <a:extLst>
              <a:ext uri="{FF2B5EF4-FFF2-40B4-BE49-F238E27FC236}">
                <a16:creationId xmlns:a16="http://schemas.microsoft.com/office/drawing/2014/main" id="{4D6813DC-58DE-DCE5-8804-2668F6B47467}"/>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SCAPULAR PATTERN CONTROL</a:t>
            </a:r>
            <a:endParaRPr lang="es-ES" sz="4000" b="1" dirty="0">
              <a:solidFill>
                <a:schemeClr val="accent1"/>
              </a:solidFill>
            </a:endParaRPr>
          </a:p>
        </p:txBody>
      </p:sp>
      <p:pic>
        <p:nvPicPr>
          <p:cNvPr id="3"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FFAD9A9A-3D1C-D4BC-B387-E789D137872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58778"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C6ABAF89-CCC2-7547-74A2-ED783A7FD41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04946"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 name="Tabla 13">
            <a:extLst>
              <a:ext uri="{FF2B5EF4-FFF2-40B4-BE49-F238E27FC236}">
                <a16:creationId xmlns:a16="http://schemas.microsoft.com/office/drawing/2014/main" id="{B07B5FF4-7D86-7FF5-F19A-2E4D89A963A0}"/>
              </a:ext>
            </a:extLst>
          </p:cNvPr>
          <p:cNvGraphicFramePr>
            <a:graphicFrameLocks noGrp="1"/>
          </p:cNvGraphicFramePr>
          <p:nvPr>
            <p:extLst>
              <p:ext uri="{D42A27DB-BD31-4B8C-83A1-F6EECF244321}">
                <p14:modId xmlns:p14="http://schemas.microsoft.com/office/powerpoint/2010/main" val="1965266631"/>
              </p:ext>
            </p:extLst>
          </p:nvPr>
        </p:nvGraphicFramePr>
        <p:xfrm>
          <a:off x="4250580" y="4605761"/>
          <a:ext cx="7290012" cy="1493949"/>
        </p:xfrm>
        <a:graphic>
          <a:graphicData uri="http://schemas.openxmlformats.org/drawingml/2006/table">
            <a:tbl>
              <a:tblPr firstRow="1" bandRow="1">
                <a:tableStyleId>{5C22544A-7EE6-4342-B048-85BDC9FD1C3A}</a:tableStyleId>
              </a:tblPr>
              <a:tblGrid>
                <a:gridCol w="1822503">
                  <a:extLst>
                    <a:ext uri="{9D8B030D-6E8A-4147-A177-3AD203B41FA5}">
                      <a16:colId xmlns:a16="http://schemas.microsoft.com/office/drawing/2014/main" val="1245573089"/>
                    </a:ext>
                  </a:extLst>
                </a:gridCol>
                <a:gridCol w="1822503">
                  <a:extLst>
                    <a:ext uri="{9D8B030D-6E8A-4147-A177-3AD203B41FA5}">
                      <a16:colId xmlns:a16="http://schemas.microsoft.com/office/drawing/2014/main" val="890767540"/>
                    </a:ext>
                  </a:extLst>
                </a:gridCol>
                <a:gridCol w="1822503">
                  <a:extLst>
                    <a:ext uri="{9D8B030D-6E8A-4147-A177-3AD203B41FA5}">
                      <a16:colId xmlns:a16="http://schemas.microsoft.com/office/drawing/2014/main" val="2680649255"/>
                    </a:ext>
                  </a:extLst>
                </a:gridCol>
                <a:gridCol w="1822503">
                  <a:extLst>
                    <a:ext uri="{9D8B030D-6E8A-4147-A177-3AD203B41FA5}">
                      <a16:colId xmlns:a16="http://schemas.microsoft.com/office/drawing/2014/main" val="575881579"/>
                    </a:ext>
                  </a:extLst>
                </a:gridCol>
              </a:tblGrid>
              <a:tr h="497983">
                <a:tc>
                  <a:txBody>
                    <a:bodyPr/>
                    <a:lstStyle/>
                    <a:p>
                      <a:pPr algn="ctr"/>
                      <a:r>
                        <a:rPr lang="es-ES" dirty="0"/>
                        <a:t>SETS</a:t>
                      </a:r>
                    </a:p>
                  </a:txBody>
                  <a:tcPr>
                    <a:solidFill>
                      <a:schemeClr val="tx2">
                        <a:lumMod val="90000"/>
                        <a:lumOff val="10000"/>
                      </a:schemeClr>
                    </a:solidFill>
                  </a:tcPr>
                </a:tc>
                <a:tc>
                  <a:txBody>
                    <a:bodyPr/>
                    <a:lstStyle/>
                    <a:p>
                      <a:pPr algn="ctr"/>
                      <a:r>
                        <a:rPr lang="es-ES" dirty="0"/>
                        <a:t>REPS</a:t>
                      </a:r>
                    </a:p>
                  </a:txBody>
                  <a:tcPr>
                    <a:solidFill>
                      <a:schemeClr val="tx2">
                        <a:lumMod val="90000"/>
                        <a:lumOff val="10000"/>
                      </a:schemeClr>
                    </a:solidFill>
                  </a:tcPr>
                </a:tc>
                <a:tc>
                  <a:txBody>
                    <a:bodyPr/>
                    <a:lstStyle/>
                    <a:p>
                      <a:pPr algn="ctr"/>
                      <a:r>
                        <a:rPr lang="es-ES" dirty="0"/>
                        <a:t>TUT</a:t>
                      </a:r>
                    </a:p>
                  </a:txBody>
                  <a:tcPr>
                    <a:solidFill>
                      <a:schemeClr val="tx2">
                        <a:lumMod val="90000"/>
                        <a:lumOff val="10000"/>
                      </a:schemeClr>
                    </a:solidFill>
                  </a:tcPr>
                </a:tc>
                <a:tc>
                  <a:txBody>
                    <a:bodyPr/>
                    <a:lstStyle/>
                    <a:p>
                      <a:pPr algn="ctr"/>
                      <a:r>
                        <a:rPr lang="es-ES" dirty="0"/>
                        <a:t>REST</a:t>
                      </a:r>
                    </a:p>
                  </a:txBody>
                  <a:tcPr>
                    <a:solidFill>
                      <a:schemeClr val="tx2">
                        <a:lumMod val="90000"/>
                        <a:lumOff val="10000"/>
                      </a:schemeClr>
                    </a:solidFill>
                  </a:tcPr>
                </a:tc>
                <a:extLst>
                  <a:ext uri="{0D108BD9-81ED-4DB2-BD59-A6C34878D82A}">
                    <a16:rowId xmlns:a16="http://schemas.microsoft.com/office/drawing/2014/main" val="3998845159"/>
                  </a:ext>
                </a:extLst>
              </a:tr>
              <a:tr h="497983">
                <a:tc>
                  <a:txBody>
                    <a:bodyPr/>
                    <a:lstStyle/>
                    <a:p>
                      <a:pPr algn="ctr"/>
                      <a:r>
                        <a:rPr lang="es-ES" sz="1800" b="0" dirty="0"/>
                        <a:t>4 - 1st </a:t>
                      </a:r>
                      <a:r>
                        <a:rPr lang="es-ES" sz="1800" b="0" dirty="0" err="1"/>
                        <a:t>session</a:t>
                      </a:r>
                      <a:endParaRPr lang="es-ES" sz="1800" b="0" dirty="0"/>
                    </a:p>
                  </a:txBody>
                  <a:tcPr anchor="ctr">
                    <a:solidFill>
                      <a:schemeClr val="tx2">
                        <a:lumMod val="10000"/>
                        <a:lumOff val="90000"/>
                      </a:schemeClr>
                    </a:solidFill>
                  </a:tcPr>
                </a:tc>
                <a:tc>
                  <a:txBody>
                    <a:bodyPr/>
                    <a:lstStyle/>
                    <a:p>
                      <a:pPr algn="ctr"/>
                      <a:r>
                        <a:rPr lang="es-ES" sz="1800" b="0" dirty="0"/>
                        <a:t>8-12</a:t>
                      </a:r>
                    </a:p>
                  </a:txBody>
                  <a:tcPr anchor="ctr">
                    <a:solidFill>
                      <a:schemeClr val="tx2">
                        <a:lumMod val="10000"/>
                        <a:lumOff val="90000"/>
                      </a:schemeClr>
                    </a:solidFill>
                  </a:tcPr>
                </a:tc>
                <a:tc>
                  <a:txBody>
                    <a:bodyPr/>
                    <a:lstStyle/>
                    <a:p>
                      <a:pPr algn="ctr"/>
                      <a:r>
                        <a:rPr lang="es-ES" sz="1800" b="0" dirty="0"/>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30”</a:t>
                      </a:r>
                    </a:p>
                  </a:txBody>
                  <a:tcPr anchor="ctr">
                    <a:solidFill>
                      <a:schemeClr val="tx2">
                        <a:lumMod val="10000"/>
                        <a:lumOff val="90000"/>
                      </a:schemeClr>
                    </a:solidFill>
                  </a:tcPr>
                </a:tc>
                <a:extLst>
                  <a:ext uri="{0D108BD9-81ED-4DB2-BD59-A6C34878D82A}">
                    <a16:rowId xmlns:a16="http://schemas.microsoft.com/office/drawing/2014/main" val="61597354"/>
                  </a:ext>
                </a:extLst>
              </a:tr>
              <a:tr h="497983">
                <a:tc>
                  <a:txBody>
                    <a:bodyPr/>
                    <a:lstStyle/>
                    <a:p>
                      <a:pPr algn="ctr"/>
                      <a:r>
                        <a:rPr lang="es-ES" sz="1800" b="0" dirty="0"/>
                        <a:t>6 - 2st </a:t>
                      </a:r>
                      <a:r>
                        <a:rPr lang="es-ES" sz="1800" b="0" dirty="0" err="1"/>
                        <a:t>session</a:t>
                      </a:r>
                      <a:endParaRPr lang="es-ES" sz="1800" b="0" dirty="0"/>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8-12</a:t>
                      </a:r>
                    </a:p>
                  </a:txBody>
                  <a:tcPr anchor="ctr">
                    <a:solidFill>
                      <a:schemeClr val="tx2">
                        <a:lumMod val="10000"/>
                        <a:lumOff val="90000"/>
                      </a:schemeClr>
                    </a:solidFill>
                  </a:tcPr>
                </a:tc>
                <a:tc>
                  <a:txBody>
                    <a:bodyPr/>
                    <a:lstStyle/>
                    <a:p>
                      <a:pPr algn="ctr"/>
                      <a:r>
                        <a:rPr lang="es-ES" sz="1800" b="0" dirty="0"/>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30”</a:t>
                      </a:r>
                    </a:p>
                  </a:txBody>
                  <a:tcPr anchor="ctr">
                    <a:solidFill>
                      <a:schemeClr val="tx2">
                        <a:lumMod val="10000"/>
                        <a:lumOff val="90000"/>
                      </a:schemeClr>
                    </a:solidFill>
                  </a:tcPr>
                </a:tc>
                <a:extLst>
                  <a:ext uri="{0D108BD9-81ED-4DB2-BD59-A6C34878D82A}">
                    <a16:rowId xmlns:a16="http://schemas.microsoft.com/office/drawing/2014/main" val="1818200280"/>
                  </a:ext>
                </a:extLst>
              </a:tr>
            </a:tbl>
          </a:graphicData>
        </a:graphic>
      </p:graphicFrame>
      <p:pic>
        <p:nvPicPr>
          <p:cNvPr id="4" name="Imagen 3">
            <a:extLst>
              <a:ext uri="{FF2B5EF4-FFF2-40B4-BE49-F238E27FC236}">
                <a16:creationId xmlns:a16="http://schemas.microsoft.com/office/drawing/2014/main" id="{83D90563-A97E-56D5-2299-71BD8BDB335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4094" y="4750629"/>
            <a:ext cx="1987388" cy="1987388"/>
          </a:xfrm>
          <a:prstGeom prst="rect">
            <a:avLst/>
          </a:prstGeom>
          <a:noFill/>
          <a:ln>
            <a:noFill/>
          </a:ln>
        </p:spPr>
      </p:pic>
      <p:pic>
        <p:nvPicPr>
          <p:cNvPr id="7" name="Imagen 6" descr="Imagen que contiene pasto, persona, interior, competencia de atletismo&#10;&#10;Descripción generada automáticamente">
            <a:extLst>
              <a:ext uri="{FF2B5EF4-FFF2-40B4-BE49-F238E27FC236}">
                <a16:creationId xmlns:a16="http://schemas.microsoft.com/office/drawing/2014/main" id="{D01A41F8-1F0A-A862-449C-5B1EB80FA83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482" t="43558" r="5859" b="14912"/>
          <a:stretch/>
        </p:blipFill>
        <p:spPr bwMode="auto">
          <a:xfrm>
            <a:off x="790990" y="1606361"/>
            <a:ext cx="2133596" cy="1603328"/>
          </a:xfrm>
          <a:prstGeom prst="rect">
            <a:avLst/>
          </a:prstGeom>
          <a:noFill/>
          <a:ln>
            <a:noFill/>
          </a:ln>
          <a:extLst>
            <a:ext uri="{53640926-AAD7-44D8-BBD7-CCE9431645EC}">
              <a14:shadowObscured xmlns:a14="http://schemas.microsoft.com/office/drawing/2010/main"/>
            </a:ext>
          </a:extLst>
        </p:spPr>
      </p:pic>
      <p:pic>
        <p:nvPicPr>
          <p:cNvPr id="9" name="Imagen 8" descr="Una persona acostado en el pasto&#10;&#10;Descripción generada automáticamente con confianza baja">
            <a:extLst>
              <a:ext uri="{FF2B5EF4-FFF2-40B4-BE49-F238E27FC236}">
                <a16:creationId xmlns:a16="http://schemas.microsoft.com/office/drawing/2014/main" id="{70D2419E-F561-EB3F-7F81-B3C508BB0BF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038" t="41551" r="5740" b="11081"/>
          <a:stretch/>
        </p:blipFill>
        <p:spPr bwMode="auto">
          <a:xfrm>
            <a:off x="790987" y="3216693"/>
            <a:ext cx="2133599" cy="167932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18445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623A8-A197-E392-9FAA-4CCB97234FF1}"/>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601CCC87-9C0E-2EE9-1D75-6DA9E3671F90}"/>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3AE84044-C4F3-CBDF-2AD3-B2644FF1121B}"/>
              </a:ext>
            </a:extLst>
          </p:cNvPr>
          <p:cNvSpPr txBox="1"/>
          <p:nvPr/>
        </p:nvSpPr>
        <p:spPr>
          <a:xfrm>
            <a:off x="4250580" y="1641987"/>
            <a:ext cx="7290006" cy="3600986"/>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a:t>
            </a:r>
            <a:r>
              <a:rPr lang="es-ES" dirty="0" err="1">
                <a:solidFill>
                  <a:schemeClr val="accent1">
                    <a:lumMod val="60000"/>
                    <a:lumOff val="40000"/>
                  </a:schemeClr>
                </a:solidFill>
              </a:rPr>
              <a:t>quadruped</a:t>
            </a:r>
            <a:r>
              <a:rPr lang="es-ES" dirty="0">
                <a:solidFill>
                  <a:schemeClr val="accent1">
                    <a:lumMod val="60000"/>
                    <a:lumOff val="40000"/>
                  </a:schemeClr>
                </a:solidFill>
              </a:rPr>
              <a:t> position, </a:t>
            </a:r>
            <a:r>
              <a:rPr lang="es-ES" dirty="0" err="1">
                <a:solidFill>
                  <a:schemeClr val="accent1">
                    <a:lumMod val="60000"/>
                    <a:lumOff val="40000"/>
                  </a:schemeClr>
                </a:solidFill>
              </a:rPr>
              <a:t>start</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a:t>
            </a:r>
            <a:r>
              <a:rPr lang="es-ES" dirty="0" err="1">
                <a:solidFill>
                  <a:schemeClr val="accent1">
                    <a:lumMod val="60000"/>
                    <a:lumOff val="40000"/>
                  </a:schemeClr>
                </a:solidFill>
              </a:rPr>
              <a:t>slightly</a:t>
            </a:r>
            <a:r>
              <a:rPr lang="es-ES" dirty="0">
                <a:solidFill>
                  <a:schemeClr val="accent1">
                    <a:lumMod val="60000"/>
                    <a:lumOff val="40000"/>
                  </a:schemeClr>
                </a:solidFill>
              </a:rPr>
              <a:t> forward and a </a:t>
            </a:r>
            <a:r>
              <a:rPr lang="es-ES" dirty="0" err="1">
                <a:solidFill>
                  <a:schemeClr val="accent1">
                    <a:lumMod val="60000"/>
                    <a:lumOff val="40000"/>
                  </a:schemeClr>
                </a:solidFill>
              </a:rPr>
              <a:t>elastic</a:t>
            </a:r>
            <a:r>
              <a:rPr lang="es-ES" dirty="0">
                <a:solidFill>
                  <a:schemeClr val="accent1">
                    <a:lumMod val="60000"/>
                    <a:lumOff val="40000"/>
                  </a:schemeClr>
                </a:solidFill>
              </a:rPr>
              <a:t> band in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Then</a:t>
            </a:r>
            <a:r>
              <a:rPr lang="es-ES" dirty="0">
                <a:solidFill>
                  <a:schemeClr val="accent1">
                    <a:lumMod val="60000"/>
                    <a:lumOff val="40000"/>
                  </a:schemeClr>
                </a:solidFill>
              </a:rPr>
              <a:t> </a:t>
            </a:r>
            <a:r>
              <a:rPr lang="es-ES" dirty="0" err="1">
                <a:solidFill>
                  <a:schemeClr val="accent1">
                    <a:lumMod val="60000"/>
                    <a:lumOff val="40000"/>
                  </a:schemeClr>
                </a:solidFill>
              </a:rPr>
              <a:t>bring</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chest</a:t>
            </a:r>
            <a:r>
              <a:rPr lang="es-ES" dirty="0">
                <a:solidFill>
                  <a:schemeClr val="accent1">
                    <a:lumMod val="60000"/>
                    <a:lumOff val="40000"/>
                  </a:schemeClr>
                </a:solidFill>
              </a:rPr>
              <a:t> </a:t>
            </a:r>
            <a:r>
              <a:rPr lang="es-ES" dirty="0" err="1">
                <a:solidFill>
                  <a:schemeClr val="accent1">
                    <a:lumMod val="60000"/>
                    <a:lumOff val="40000"/>
                  </a:schemeClr>
                </a:solidFill>
              </a:rPr>
              <a:t>out</a:t>
            </a:r>
            <a:r>
              <a:rPr lang="es-ES" dirty="0">
                <a:solidFill>
                  <a:schemeClr val="accent1">
                    <a:lumMod val="60000"/>
                    <a:lumOff val="40000"/>
                  </a:schemeClr>
                </a:solidFill>
              </a:rPr>
              <a:t> </a:t>
            </a:r>
            <a:r>
              <a:rPr lang="es-ES" dirty="0" err="1">
                <a:solidFill>
                  <a:schemeClr val="accent1">
                    <a:lumMod val="60000"/>
                    <a:lumOff val="40000"/>
                  </a:schemeClr>
                </a:solidFill>
              </a:rPr>
              <a:t>by</a:t>
            </a:r>
            <a:r>
              <a:rPr lang="es-ES" dirty="0">
                <a:solidFill>
                  <a:schemeClr val="accent1">
                    <a:lumMod val="60000"/>
                    <a:lumOff val="40000"/>
                  </a:schemeClr>
                </a:solidFill>
              </a:rPr>
              <a:t> </a:t>
            </a:r>
            <a:r>
              <a:rPr lang="es-ES" dirty="0" err="1">
                <a:solidFill>
                  <a:schemeClr val="accent1">
                    <a:lumMod val="60000"/>
                    <a:lumOff val="40000"/>
                  </a:schemeClr>
                </a:solidFill>
              </a:rPr>
              <a:t>squeezing</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scapulas</a:t>
            </a:r>
            <a:r>
              <a:rPr lang="es-ES" dirty="0">
                <a:solidFill>
                  <a:schemeClr val="accent1">
                    <a:lumMod val="60000"/>
                    <a:lumOff val="40000"/>
                  </a:schemeClr>
                </a:solidFill>
              </a:rPr>
              <a:t>. </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Do </a:t>
            </a:r>
            <a:r>
              <a:rPr lang="es-ES" dirty="0" err="1">
                <a:solidFill>
                  <a:schemeClr val="accent1">
                    <a:lumMod val="60000"/>
                    <a:lumOff val="40000"/>
                  </a:schemeClr>
                </a:solidFill>
              </a:rPr>
              <a:t>not</a:t>
            </a:r>
            <a:r>
              <a:rPr lang="es-ES" dirty="0">
                <a:solidFill>
                  <a:schemeClr val="accent1">
                    <a:lumMod val="60000"/>
                    <a:lumOff val="40000"/>
                  </a:schemeClr>
                </a:solidFill>
              </a:rPr>
              <a:t> </a:t>
            </a:r>
            <a:r>
              <a:rPr lang="es-ES" dirty="0" err="1">
                <a:solidFill>
                  <a:schemeClr val="accent1">
                    <a:lumMod val="60000"/>
                    <a:lumOff val="40000"/>
                  </a:schemeClr>
                </a:solidFill>
              </a:rPr>
              <a:t>lift</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err="1">
                <a:solidFill>
                  <a:schemeClr val="accent1">
                    <a:lumMod val="60000"/>
                    <a:lumOff val="40000"/>
                  </a:schemeClr>
                </a:solidFill>
              </a:rPr>
              <a:t>Pull</a:t>
            </a:r>
            <a:r>
              <a:rPr lang="es-ES" dirty="0">
                <a:solidFill>
                  <a:schemeClr val="accent1">
                    <a:lumMod val="60000"/>
                    <a:lumOff val="40000"/>
                  </a:schemeClr>
                </a:solidFill>
              </a:rPr>
              <a:t> </a:t>
            </a:r>
            <a:r>
              <a:rPr lang="es-ES" dirty="0" err="1">
                <a:solidFill>
                  <a:schemeClr val="accent1">
                    <a:lumMod val="60000"/>
                    <a:lumOff val="40000"/>
                  </a:schemeClr>
                </a:solidFill>
              </a:rPr>
              <a:t>shoulders</a:t>
            </a:r>
            <a:r>
              <a:rPr lang="es-ES" dirty="0">
                <a:solidFill>
                  <a:schemeClr val="accent1">
                    <a:lumMod val="60000"/>
                    <a:lumOff val="40000"/>
                  </a:schemeClr>
                </a:solidFill>
              </a:rPr>
              <a:t> back and </a:t>
            </a:r>
            <a:r>
              <a:rPr lang="es-ES" dirty="0" err="1">
                <a:solidFill>
                  <a:schemeClr val="accent1">
                    <a:lumMod val="60000"/>
                    <a:lumOff val="40000"/>
                  </a:schemeClr>
                </a:solidFill>
              </a:rPr>
              <a:t>sligthly</a:t>
            </a:r>
            <a:r>
              <a:rPr lang="es-ES" dirty="0">
                <a:solidFill>
                  <a:schemeClr val="accent1">
                    <a:lumMod val="60000"/>
                    <a:lumOff val="40000"/>
                  </a:schemeClr>
                </a:solidFill>
              </a:rPr>
              <a:t> </a:t>
            </a:r>
            <a:r>
              <a:rPr lang="es-ES" dirty="0" err="1">
                <a:solidFill>
                  <a:schemeClr val="accent1">
                    <a:lumMod val="60000"/>
                    <a:lumOff val="40000"/>
                  </a:schemeClr>
                </a:solidFill>
              </a:rPr>
              <a:t>down</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a:solidFill>
                  <a:schemeClr val="accent1">
                    <a:lumMod val="60000"/>
                    <a:lumOff val="40000"/>
                  </a:schemeClr>
                </a:solidFill>
              </a:rPr>
              <a:t>Try </a:t>
            </a:r>
            <a:r>
              <a:rPr lang="es-ES" dirty="0" err="1">
                <a:solidFill>
                  <a:schemeClr val="accent1">
                    <a:lumMod val="60000"/>
                    <a:lumOff val="40000"/>
                  </a:schemeClr>
                </a:solidFill>
              </a:rPr>
              <a:t>to</a:t>
            </a:r>
            <a:r>
              <a:rPr lang="es-ES" dirty="0">
                <a:solidFill>
                  <a:schemeClr val="accent1">
                    <a:lumMod val="60000"/>
                    <a:lumOff val="40000"/>
                  </a:schemeClr>
                </a:solidFill>
              </a:rPr>
              <a:t> “break”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elastic</a:t>
            </a:r>
            <a:r>
              <a:rPr lang="es-ES" dirty="0">
                <a:solidFill>
                  <a:schemeClr val="accent1">
                    <a:lumMod val="60000"/>
                    <a:lumOff val="40000"/>
                  </a:schemeClr>
                </a:solidFill>
              </a:rPr>
              <a:t> band</a:t>
            </a:r>
          </a:p>
          <a:p>
            <a:pPr marL="285750" indent="-285750">
              <a:buFont typeface="Arial" panose="020B0604020202020204" pitchFamily="34" charset="0"/>
              <a:buChar char="•"/>
            </a:pPr>
            <a:r>
              <a:rPr lang="es-ES" dirty="0" err="1">
                <a:solidFill>
                  <a:schemeClr val="accent1">
                    <a:lumMod val="60000"/>
                    <a:lumOff val="40000"/>
                  </a:schemeClr>
                </a:solidFill>
              </a:rPr>
              <a:t>Activate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keep</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r>
              <a:rPr lang="es-ES" dirty="0" err="1">
                <a:solidFill>
                  <a:schemeClr val="accent1">
                    <a:lumMod val="60000"/>
                    <a:lumOff val="40000"/>
                  </a:schemeClr>
                </a:solidFill>
              </a:rPr>
              <a:t>stable</a:t>
            </a:r>
            <a:r>
              <a:rPr lang="es-ES" dirty="0">
                <a:solidFill>
                  <a:schemeClr val="accent1">
                    <a:lumMod val="60000"/>
                    <a:lumOff val="40000"/>
                  </a:schemeClr>
                </a:solidFill>
              </a:rPr>
              <a:t> </a:t>
            </a:r>
          </a:p>
          <a:p>
            <a:endParaRPr lang="es-ES" dirty="0">
              <a:solidFill>
                <a:schemeClr val="accent1">
                  <a:lumMod val="60000"/>
                  <a:lumOff val="40000"/>
                </a:schemeClr>
              </a:solidFill>
            </a:endParaRPr>
          </a:p>
          <a:p>
            <a:endParaRPr lang="es-ES" dirty="0"/>
          </a:p>
        </p:txBody>
      </p:sp>
      <p:sp>
        <p:nvSpPr>
          <p:cNvPr id="2" name="Rectángulo 1">
            <a:extLst>
              <a:ext uri="{FF2B5EF4-FFF2-40B4-BE49-F238E27FC236}">
                <a16:creationId xmlns:a16="http://schemas.microsoft.com/office/drawing/2014/main" id="{AB2489DC-F1A7-89E0-1054-0CABFF741840}"/>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SCAPULAR PATTERN CONTROL</a:t>
            </a:r>
            <a:endParaRPr lang="es-ES" sz="4000" b="1" dirty="0">
              <a:solidFill>
                <a:schemeClr val="accent1"/>
              </a:solidFill>
            </a:endParaRPr>
          </a:p>
        </p:txBody>
      </p:sp>
      <p:pic>
        <p:nvPicPr>
          <p:cNvPr id="3"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4AB92733-72B9-EBF4-9D6F-B9E8B8C8A0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58778"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2547DEA3-5351-E524-6D8F-33A1C1DE723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04946"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D0000015-A735-8481-E93A-940C366E315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8281" y="4591556"/>
            <a:ext cx="1987388" cy="1987388"/>
          </a:xfrm>
          <a:prstGeom prst="rect">
            <a:avLst/>
          </a:prstGeom>
          <a:noFill/>
          <a:ln>
            <a:noFill/>
          </a:ln>
        </p:spPr>
      </p:pic>
      <p:graphicFrame>
        <p:nvGraphicFramePr>
          <p:cNvPr id="4" name="Tabla 3">
            <a:extLst>
              <a:ext uri="{FF2B5EF4-FFF2-40B4-BE49-F238E27FC236}">
                <a16:creationId xmlns:a16="http://schemas.microsoft.com/office/drawing/2014/main" id="{68B7D343-BF06-FECB-4D0B-D9757FF90601}"/>
              </a:ext>
            </a:extLst>
          </p:cNvPr>
          <p:cNvGraphicFramePr>
            <a:graphicFrameLocks noGrp="1"/>
          </p:cNvGraphicFramePr>
          <p:nvPr/>
        </p:nvGraphicFramePr>
        <p:xfrm>
          <a:off x="3831583" y="4759750"/>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8" name="Imagen 7">
            <a:extLst>
              <a:ext uri="{FF2B5EF4-FFF2-40B4-BE49-F238E27FC236}">
                <a16:creationId xmlns:a16="http://schemas.microsoft.com/office/drawing/2014/main" id="{E4B1DE89-5C2E-36FF-636C-CB847B71797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824" t="42340" r="6521" b="14175"/>
          <a:stretch/>
        </p:blipFill>
        <p:spPr bwMode="auto">
          <a:xfrm>
            <a:off x="868281" y="3277586"/>
            <a:ext cx="1995293" cy="1451666"/>
          </a:xfrm>
          <a:prstGeom prst="rect">
            <a:avLst/>
          </a:prstGeom>
          <a:noFill/>
          <a:ln>
            <a:noFill/>
          </a:ln>
          <a:extLst>
            <a:ext uri="{53640926-AAD7-44D8-BBD7-CCE9431645EC}">
              <a14:shadowObscured xmlns:a14="http://schemas.microsoft.com/office/drawing/2010/main"/>
            </a:ext>
          </a:extLst>
        </p:spPr>
      </p:pic>
      <p:pic>
        <p:nvPicPr>
          <p:cNvPr id="10" name="Imagen 9">
            <a:extLst>
              <a:ext uri="{FF2B5EF4-FFF2-40B4-BE49-F238E27FC236}">
                <a16:creationId xmlns:a16="http://schemas.microsoft.com/office/drawing/2014/main" id="{D9915633-3BEB-BB92-AF48-A06E06539CB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780" t="37400" r="8196" b="15061"/>
          <a:stretch/>
        </p:blipFill>
        <p:spPr bwMode="auto">
          <a:xfrm>
            <a:off x="876190" y="1641987"/>
            <a:ext cx="1987385" cy="1592969"/>
          </a:xfrm>
          <a:prstGeom prst="rect">
            <a:avLst/>
          </a:prstGeom>
          <a:noFill/>
          <a:ln>
            <a:noFill/>
          </a:ln>
          <a:extLst>
            <a:ext uri="{53640926-AAD7-44D8-BBD7-CCE9431645EC}">
              <a14:shadowObscured xmlns:a14="http://schemas.microsoft.com/office/drawing/2010/main"/>
            </a:ext>
          </a:extLst>
        </p:spPr>
      </p:pic>
      <p:pic>
        <p:nvPicPr>
          <p:cNvPr id="11" name="Imagen 10">
            <a:extLst>
              <a:ext uri="{FF2B5EF4-FFF2-40B4-BE49-F238E27FC236}">
                <a16:creationId xmlns:a16="http://schemas.microsoft.com/office/drawing/2014/main" id="{99CD6EF7-286F-B09C-F602-6FA6E2D0710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60376" y="4729252"/>
            <a:ext cx="1987388" cy="1987388"/>
          </a:xfrm>
          <a:prstGeom prst="rect">
            <a:avLst/>
          </a:prstGeom>
          <a:noFill/>
          <a:ln>
            <a:noFill/>
          </a:ln>
        </p:spPr>
      </p:pic>
    </p:spTree>
    <p:extLst>
      <p:ext uri="{BB962C8B-B14F-4D97-AF65-F5344CB8AC3E}">
        <p14:creationId xmlns:p14="http://schemas.microsoft.com/office/powerpoint/2010/main" val="671068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D39E1-2349-8B31-FBBB-8364EA5DDF2C}"/>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AFD0FDD6-50FE-C052-4510-960875EEBD09}"/>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D82B1639-CCBE-4B75-C086-6EA8DE63AFE0}"/>
              </a:ext>
            </a:extLst>
          </p:cNvPr>
          <p:cNvSpPr txBox="1"/>
          <p:nvPr/>
        </p:nvSpPr>
        <p:spPr>
          <a:xfrm>
            <a:off x="4250580" y="1641987"/>
            <a:ext cx="7290006" cy="3046988"/>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a:t>
            </a:r>
            <a:r>
              <a:rPr lang="es-ES" dirty="0" err="1">
                <a:solidFill>
                  <a:schemeClr val="accent1">
                    <a:lumMod val="60000"/>
                    <a:lumOff val="40000"/>
                  </a:schemeClr>
                </a:solidFill>
              </a:rPr>
              <a:t>quadruped</a:t>
            </a:r>
            <a:r>
              <a:rPr lang="es-ES" dirty="0">
                <a:solidFill>
                  <a:schemeClr val="accent1">
                    <a:lumMod val="60000"/>
                    <a:lumOff val="40000"/>
                  </a:schemeClr>
                </a:solidFill>
              </a:rPr>
              <a:t> position,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one</a:t>
            </a:r>
            <a:r>
              <a:rPr lang="es-ES" dirty="0">
                <a:solidFill>
                  <a:schemeClr val="accent1">
                    <a:lumMod val="60000"/>
                    <a:lumOff val="40000"/>
                  </a:schemeClr>
                </a:solidFill>
              </a:rPr>
              <a:t> </a:t>
            </a:r>
            <a:r>
              <a:rPr lang="es-ES" dirty="0" err="1">
                <a:solidFill>
                  <a:schemeClr val="accent1">
                    <a:lumMod val="60000"/>
                    <a:lumOff val="40000"/>
                  </a:schemeClr>
                </a:solidFill>
              </a:rPr>
              <a:t>hand</a:t>
            </a:r>
            <a:r>
              <a:rPr lang="es-ES" dirty="0">
                <a:solidFill>
                  <a:schemeClr val="accent1">
                    <a:lumMod val="60000"/>
                    <a:lumOff val="40000"/>
                  </a:schemeClr>
                </a:solidFill>
              </a:rPr>
              <a:t>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floor</a:t>
            </a:r>
            <a:r>
              <a:rPr lang="es-ES" dirty="0">
                <a:solidFill>
                  <a:schemeClr val="accent1">
                    <a:lumMod val="60000"/>
                    <a:lumOff val="40000"/>
                  </a:schemeClr>
                </a:solidFill>
              </a:rPr>
              <a:t> and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other</a:t>
            </a:r>
            <a:r>
              <a:rPr lang="es-ES" dirty="0">
                <a:solidFill>
                  <a:schemeClr val="accent1">
                    <a:lumMod val="60000"/>
                    <a:lumOff val="40000"/>
                  </a:schemeClr>
                </a:solidFill>
              </a:rPr>
              <a:t> </a:t>
            </a:r>
            <a:r>
              <a:rPr lang="es-ES" dirty="0" err="1">
                <a:solidFill>
                  <a:schemeClr val="accent1">
                    <a:lumMod val="60000"/>
                    <a:lumOff val="40000"/>
                  </a:schemeClr>
                </a:solidFill>
              </a:rPr>
              <a:t>forearm</a:t>
            </a:r>
            <a:r>
              <a:rPr lang="es-ES" dirty="0">
                <a:solidFill>
                  <a:schemeClr val="accent1">
                    <a:lumMod val="60000"/>
                    <a:lumOff val="40000"/>
                  </a:schemeClr>
                </a:solidFill>
              </a:rPr>
              <a:t> placed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fitball</a:t>
            </a:r>
            <a:r>
              <a:rPr lang="es-ES" dirty="0">
                <a:solidFill>
                  <a:schemeClr val="accent1">
                    <a:lumMod val="60000"/>
                    <a:lumOff val="40000"/>
                  </a:schemeClr>
                </a:solidFill>
              </a:rPr>
              <a:t>. Flex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help</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ball’s</a:t>
            </a:r>
            <a:r>
              <a:rPr lang="es-ES" dirty="0">
                <a:solidFill>
                  <a:schemeClr val="accent1">
                    <a:lumMod val="60000"/>
                    <a:lumOff val="40000"/>
                  </a:schemeClr>
                </a:solidFill>
              </a:rPr>
              <a:t> </a:t>
            </a:r>
            <a:r>
              <a:rPr lang="es-ES" dirty="0" err="1">
                <a:solidFill>
                  <a:schemeClr val="accent1">
                    <a:lumMod val="60000"/>
                    <a:lumOff val="40000"/>
                  </a:schemeClr>
                </a:solidFill>
              </a:rPr>
              <a:t>rotation</a:t>
            </a:r>
            <a:endParaRPr lang="es-ES" dirty="0">
              <a:solidFill>
                <a:schemeClr val="accent1">
                  <a:lumMod val="60000"/>
                  <a:lumOff val="40000"/>
                </a:schemeClr>
              </a:solidFill>
            </a:endParaRP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n-US" dirty="0">
                <a:solidFill>
                  <a:schemeClr val="accent1">
                    <a:lumMod val="60000"/>
                    <a:lumOff val="40000"/>
                  </a:schemeClr>
                </a:solidFill>
              </a:rPr>
              <a:t>Press the </a:t>
            </a:r>
            <a:r>
              <a:rPr lang="en-US" dirty="0" err="1">
                <a:solidFill>
                  <a:schemeClr val="accent1">
                    <a:lumMod val="60000"/>
                    <a:lumOff val="40000"/>
                  </a:schemeClr>
                </a:solidFill>
              </a:rPr>
              <a:t>fitball</a:t>
            </a:r>
            <a:r>
              <a:rPr lang="en-US" dirty="0">
                <a:solidFill>
                  <a:schemeClr val="accent1">
                    <a:lumMod val="60000"/>
                    <a:lumOff val="40000"/>
                  </a:schemeClr>
                </a:solidFill>
              </a:rPr>
              <a:t> with your forearm to improve muscle activation and facilitate the movement</a:t>
            </a:r>
          </a:p>
          <a:p>
            <a:pPr marL="285750" indent="-285750">
              <a:buFont typeface="Arial" panose="020B0604020202020204" pitchFamily="34" charset="0"/>
              <a:buChar char="•"/>
            </a:pPr>
            <a:r>
              <a:rPr lang="es-ES" dirty="0" err="1">
                <a:solidFill>
                  <a:schemeClr val="accent1">
                    <a:lumMod val="60000"/>
                    <a:lumOff val="40000"/>
                  </a:schemeClr>
                </a:solidFill>
              </a:rPr>
              <a:t>Activate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keep</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r>
              <a:rPr lang="es-ES" dirty="0" err="1">
                <a:solidFill>
                  <a:schemeClr val="accent1">
                    <a:lumMod val="60000"/>
                    <a:lumOff val="40000"/>
                  </a:schemeClr>
                </a:solidFill>
              </a:rPr>
              <a:t>stable</a:t>
            </a:r>
            <a:r>
              <a:rPr lang="es-ES" dirty="0">
                <a:solidFill>
                  <a:schemeClr val="accent1">
                    <a:lumMod val="60000"/>
                    <a:lumOff val="40000"/>
                  </a:schemeClr>
                </a:solidFill>
              </a:rPr>
              <a:t> </a:t>
            </a:r>
          </a:p>
          <a:p>
            <a:endParaRPr lang="es-ES" dirty="0">
              <a:solidFill>
                <a:schemeClr val="accent1">
                  <a:lumMod val="60000"/>
                  <a:lumOff val="40000"/>
                </a:schemeClr>
              </a:solidFill>
            </a:endParaRPr>
          </a:p>
          <a:p>
            <a:endParaRPr lang="es-ES" dirty="0"/>
          </a:p>
        </p:txBody>
      </p:sp>
      <p:sp>
        <p:nvSpPr>
          <p:cNvPr id="2" name="Rectángulo 1">
            <a:extLst>
              <a:ext uri="{FF2B5EF4-FFF2-40B4-BE49-F238E27FC236}">
                <a16:creationId xmlns:a16="http://schemas.microsoft.com/office/drawing/2014/main" id="{C4B2F3A0-8238-3A25-B565-CBCEA01642B9}"/>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SCAPULAR PATTERN CONTROL</a:t>
            </a:r>
            <a:endParaRPr lang="es-ES" sz="4000" b="1" dirty="0">
              <a:solidFill>
                <a:schemeClr val="accent1"/>
              </a:solidFill>
            </a:endParaRPr>
          </a:p>
        </p:txBody>
      </p:sp>
      <p:pic>
        <p:nvPicPr>
          <p:cNvPr id="3"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71428F0E-BD17-46D6-2725-C2EA457DE9A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58778"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A6AF0B3D-62DE-4C34-2B1D-BE5E85C32AE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04946"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2321C2E2-11A9-9120-9610-166D6C9DF97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8281" y="4591556"/>
            <a:ext cx="1987388" cy="1987388"/>
          </a:xfrm>
          <a:prstGeom prst="rect">
            <a:avLst/>
          </a:prstGeom>
          <a:noFill/>
          <a:ln>
            <a:noFill/>
          </a:ln>
        </p:spPr>
      </p:pic>
      <p:graphicFrame>
        <p:nvGraphicFramePr>
          <p:cNvPr id="4" name="Tabla 3">
            <a:extLst>
              <a:ext uri="{FF2B5EF4-FFF2-40B4-BE49-F238E27FC236}">
                <a16:creationId xmlns:a16="http://schemas.microsoft.com/office/drawing/2014/main" id="{11FAF461-8027-0AEB-C0B1-337C987A5028}"/>
              </a:ext>
            </a:extLst>
          </p:cNvPr>
          <p:cNvGraphicFramePr>
            <a:graphicFrameLocks noGrp="1"/>
          </p:cNvGraphicFramePr>
          <p:nvPr>
            <p:extLst>
              <p:ext uri="{D42A27DB-BD31-4B8C-83A1-F6EECF244321}">
                <p14:modId xmlns:p14="http://schemas.microsoft.com/office/powerpoint/2010/main" val="3703585536"/>
              </p:ext>
            </p:extLst>
          </p:nvPr>
        </p:nvGraphicFramePr>
        <p:xfrm>
          <a:off x="3831583" y="4759750"/>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a:r>
                    </a:p>
                    <a:p>
                      <a:pPr marL="0" algn="ctr" defTabSz="914400" rtl="0" eaLnBrk="1" latinLnBrk="0" hangingPunct="1"/>
                      <a:r>
                        <a:rPr lang="es-ES" sz="1800" b="0" kern="1200" dirty="0">
                          <a:solidFill>
                            <a:schemeClr val="tx2"/>
                          </a:solidFill>
                          <a:latin typeface="+mn-lt"/>
                          <a:ea typeface="+mn-ea"/>
                          <a:cs typeface="+mn-cs"/>
                        </a:rPr>
                        <a:t>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a:r>
                    </a:p>
                    <a:p>
                      <a:pPr marL="0" algn="ctr" defTabSz="914400" rtl="0" eaLnBrk="1" latinLnBrk="0" hangingPunct="1"/>
                      <a:r>
                        <a:rPr lang="es-ES" sz="1800" b="0" kern="1200" dirty="0">
                          <a:solidFill>
                            <a:schemeClr val="tx2"/>
                          </a:solidFill>
                          <a:latin typeface="+mn-lt"/>
                          <a:ea typeface="+mn-ea"/>
                          <a:cs typeface="+mn-cs"/>
                        </a:rPr>
                        <a:t>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0" name="Imagen 9">
            <a:extLst>
              <a:ext uri="{FF2B5EF4-FFF2-40B4-BE49-F238E27FC236}">
                <a16:creationId xmlns:a16="http://schemas.microsoft.com/office/drawing/2014/main" id="{8EABDBAD-03C7-4988-7737-EE6E1EC851F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780" t="37400" r="8196" b="15061"/>
          <a:stretch/>
        </p:blipFill>
        <p:spPr bwMode="auto">
          <a:xfrm>
            <a:off x="876190" y="1641987"/>
            <a:ext cx="1987385" cy="1592969"/>
          </a:xfrm>
          <a:prstGeom prst="rect">
            <a:avLst/>
          </a:prstGeom>
          <a:noFill/>
          <a:ln>
            <a:noFill/>
          </a:ln>
          <a:extLst>
            <a:ext uri="{53640926-AAD7-44D8-BBD7-CCE9431645EC}">
              <a14:shadowObscured xmlns:a14="http://schemas.microsoft.com/office/drawing/2010/main"/>
            </a:ext>
          </a:extLst>
        </p:spPr>
      </p:pic>
      <p:pic>
        <p:nvPicPr>
          <p:cNvPr id="11" name="Imagen 10">
            <a:extLst>
              <a:ext uri="{FF2B5EF4-FFF2-40B4-BE49-F238E27FC236}">
                <a16:creationId xmlns:a16="http://schemas.microsoft.com/office/drawing/2014/main" id="{E02A3796-698C-CCBC-9BE5-7158D98211E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0376" y="4729252"/>
            <a:ext cx="1987388" cy="1987388"/>
          </a:xfrm>
          <a:prstGeom prst="rect">
            <a:avLst/>
          </a:prstGeom>
          <a:noFill/>
          <a:ln>
            <a:noFill/>
          </a:ln>
        </p:spPr>
      </p:pic>
      <p:pic>
        <p:nvPicPr>
          <p:cNvPr id="7" name="Imagen 6">
            <a:extLst>
              <a:ext uri="{FF2B5EF4-FFF2-40B4-BE49-F238E27FC236}">
                <a16:creationId xmlns:a16="http://schemas.microsoft.com/office/drawing/2014/main" id="{2174C25E-F148-26A0-A526-1AE4800E2E0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76190" y="4729252"/>
            <a:ext cx="1995293" cy="1995293"/>
          </a:xfrm>
          <a:prstGeom prst="rect">
            <a:avLst/>
          </a:prstGeom>
          <a:noFill/>
          <a:ln>
            <a:noFill/>
          </a:ln>
        </p:spPr>
      </p:pic>
      <p:pic>
        <p:nvPicPr>
          <p:cNvPr id="9" name="Imagen 8">
            <a:extLst>
              <a:ext uri="{FF2B5EF4-FFF2-40B4-BE49-F238E27FC236}">
                <a16:creationId xmlns:a16="http://schemas.microsoft.com/office/drawing/2014/main" id="{ACD0E989-2257-CD68-0EF7-58E4717EE10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44909" r="8995"/>
          <a:stretch/>
        </p:blipFill>
        <p:spPr bwMode="auto">
          <a:xfrm>
            <a:off x="905475" y="1641987"/>
            <a:ext cx="1942289" cy="1566751"/>
          </a:xfrm>
          <a:prstGeom prst="rect">
            <a:avLst/>
          </a:prstGeom>
          <a:noFill/>
          <a:ln>
            <a:noFill/>
          </a:ln>
          <a:extLst>
            <a:ext uri="{53640926-AAD7-44D8-BBD7-CCE9431645EC}">
              <a14:shadowObscured xmlns:a14="http://schemas.microsoft.com/office/drawing/2010/main"/>
            </a:ext>
          </a:extLst>
        </p:spPr>
      </p:pic>
      <p:pic>
        <p:nvPicPr>
          <p:cNvPr id="12" name="Imagen 11" descr="Un par de personas de pie sobre pasto&#10;&#10;Descripción generada automáticamente con confianza baja">
            <a:extLst>
              <a:ext uri="{FF2B5EF4-FFF2-40B4-BE49-F238E27FC236}">
                <a16:creationId xmlns:a16="http://schemas.microsoft.com/office/drawing/2014/main" id="{45220098-AE48-2C9E-B4E1-E0DBE67C231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2806" b="5178"/>
          <a:stretch/>
        </p:blipFill>
        <p:spPr bwMode="auto">
          <a:xfrm>
            <a:off x="884107" y="3376932"/>
            <a:ext cx="1995285" cy="138281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18066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20F0E-79B3-E8F3-4F66-10012A65FAC8}"/>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EBC9C910-4C7F-061E-4E1D-A4B834C02F33}"/>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9CDF3B0E-270E-3754-926A-90F49F3E2985}"/>
              </a:ext>
            </a:extLst>
          </p:cNvPr>
          <p:cNvSpPr txBox="1"/>
          <p:nvPr/>
        </p:nvSpPr>
        <p:spPr>
          <a:xfrm>
            <a:off x="4250580" y="1641987"/>
            <a:ext cx="7290006" cy="3046988"/>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standing position,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one</a:t>
            </a:r>
            <a:r>
              <a:rPr lang="es-ES" dirty="0">
                <a:solidFill>
                  <a:schemeClr val="accent1">
                    <a:lumMod val="60000"/>
                    <a:lumOff val="40000"/>
                  </a:schemeClr>
                </a:solidFill>
              </a:rPr>
              <a:t> </a:t>
            </a:r>
            <a:r>
              <a:rPr lang="es-ES" dirty="0" err="1">
                <a:solidFill>
                  <a:schemeClr val="accent1">
                    <a:lumMod val="60000"/>
                    <a:lumOff val="40000"/>
                  </a:schemeClr>
                </a:solidFill>
              </a:rPr>
              <a:t>hand</a:t>
            </a:r>
            <a:r>
              <a:rPr lang="es-ES" dirty="0">
                <a:solidFill>
                  <a:schemeClr val="accent1">
                    <a:lumMod val="60000"/>
                    <a:lumOff val="40000"/>
                  </a:schemeClr>
                </a:solidFill>
              </a:rPr>
              <a:t>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wall</a:t>
            </a:r>
            <a:r>
              <a:rPr lang="es-ES" dirty="0">
                <a:solidFill>
                  <a:schemeClr val="accent1">
                    <a:lumMod val="60000"/>
                    <a:lumOff val="40000"/>
                  </a:schemeClr>
                </a:solidFill>
              </a:rPr>
              <a:t> and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other</a:t>
            </a:r>
            <a:r>
              <a:rPr lang="es-ES" dirty="0">
                <a:solidFill>
                  <a:schemeClr val="accent1">
                    <a:lumMod val="60000"/>
                    <a:lumOff val="40000"/>
                  </a:schemeClr>
                </a:solidFill>
              </a:rPr>
              <a:t> </a:t>
            </a:r>
            <a:r>
              <a:rPr lang="es-ES" dirty="0" err="1">
                <a:solidFill>
                  <a:schemeClr val="accent1">
                    <a:lumMod val="60000"/>
                    <a:lumOff val="40000"/>
                  </a:schemeClr>
                </a:solidFill>
              </a:rPr>
              <a:t>forearm</a:t>
            </a:r>
            <a:r>
              <a:rPr lang="es-ES" dirty="0">
                <a:solidFill>
                  <a:schemeClr val="accent1">
                    <a:lumMod val="60000"/>
                    <a:lumOff val="40000"/>
                  </a:schemeClr>
                </a:solidFill>
              </a:rPr>
              <a:t> placed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fitball</a:t>
            </a:r>
            <a:r>
              <a:rPr lang="es-ES" dirty="0">
                <a:solidFill>
                  <a:schemeClr val="accent1">
                    <a:lumMod val="60000"/>
                    <a:lumOff val="40000"/>
                  </a:schemeClr>
                </a:solidFill>
              </a:rPr>
              <a:t>. Flex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help</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ball’s</a:t>
            </a:r>
            <a:r>
              <a:rPr lang="es-ES" dirty="0">
                <a:solidFill>
                  <a:schemeClr val="accent1">
                    <a:lumMod val="60000"/>
                    <a:lumOff val="40000"/>
                  </a:schemeClr>
                </a:solidFill>
              </a:rPr>
              <a:t> </a:t>
            </a:r>
            <a:r>
              <a:rPr lang="es-ES" dirty="0" err="1">
                <a:solidFill>
                  <a:schemeClr val="accent1">
                    <a:lumMod val="60000"/>
                    <a:lumOff val="40000"/>
                  </a:schemeClr>
                </a:solidFill>
              </a:rPr>
              <a:t>rotation</a:t>
            </a:r>
            <a:endParaRPr lang="es-ES" dirty="0">
              <a:solidFill>
                <a:schemeClr val="accent1">
                  <a:lumMod val="60000"/>
                  <a:lumOff val="40000"/>
                </a:schemeClr>
              </a:solidFill>
            </a:endParaRP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n-US" dirty="0">
                <a:solidFill>
                  <a:schemeClr val="accent1">
                    <a:lumMod val="60000"/>
                    <a:lumOff val="40000"/>
                  </a:schemeClr>
                </a:solidFill>
              </a:rPr>
              <a:t>Press the </a:t>
            </a:r>
            <a:r>
              <a:rPr lang="en-US" dirty="0" err="1">
                <a:solidFill>
                  <a:schemeClr val="accent1">
                    <a:lumMod val="60000"/>
                    <a:lumOff val="40000"/>
                  </a:schemeClr>
                </a:solidFill>
              </a:rPr>
              <a:t>fitball</a:t>
            </a:r>
            <a:r>
              <a:rPr lang="en-US" dirty="0">
                <a:solidFill>
                  <a:schemeClr val="accent1">
                    <a:lumMod val="60000"/>
                    <a:lumOff val="40000"/>
                  </a:schemeClr>
                </a:solidFill>
              </a:rPr>
              <a:t> with your forearm to improve muscle activation and facilitate the movement</a:t>
            </a:r>
          </a:p>
          <a:p>
            <a:pPr marL="285750" indent="-285750">
              <a:buFont typeface="Arial" panose="020B0604020202020204" pitchFamily="34" charset="0"/>
              <a:buChar char="•"/>
            </a:pPr>
            <a:r>
              <a:rPr lang="es-ES" dirty="0" err="1">
                <a:solidFill>
                  <a:schemeClr val="accent1">
                    <a:lumMod val="60000"/>
                    <a:lumOff val="40000"/>
                  </a:schemeClr>
                </a:solidFill>
              </a:rPr>
              <a:t>Activate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keep</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r>
              <a:rPr lang="es-ES" dirty="0" err="1">
                <a:solidFill>
                  <a:schemeClr val="accent1">
                    <a:lumMod val="60000"/>
                    <a:lumOff val="40000"/>
                  </a:schemeClr>
                </a:solidFill>
              </a:rPr>
              <a:t>stable</a:t>
            </a:r>
            <a:r>
              <a:rPr lang="es-ES" dirty="0">
                <a:solidFill>
                  <a:schemeClr val="accent1">
                    <a:lumMod val="60000"/>
                    <a:lumOff val="40000"/>
                  </a:schemeClr>
                </a:solidFill>
              </a:rPr>
              <a:t> </a:t>
            </a:r>
          </a:p>
          <a:p>
            <a:endParaRPr lang="es-ES" dirty="0">
              <a:solidFill>
                <a:schemeClr val="accent1">
                  <a:lumMod val="60000"/>
                  <a:lumOff val="40000"/>
                </a:schemeClr>
              </a:solidFill>
            </a:endParaRPr>
          </a:p>
          <a:p>
            <a:endParaRPr lang="es-ES" dirty="0"/>
          </a:p>
        </p:txBody>
      </p:sp>
      <p:sp>
        <p:nvSpPr>
          <p:cNvPr id="2" name="Rectángulo 1">
            <a:extLst>
              <a:ext uri="{FF2B5EF4-FFF2-40B4-BE49-F238E27FC236}">
                <a16:creationId xmlns:a16="http://schemas.microsoft.com/office/drawing/2014/main" id="{6EFA2216-0A1B-B5AE-DA4C-83180347CD4F}"/>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SCAPULAR PATTERN CONTROL</a:t>
            </a:r>
            <a:endParaRPr lang="es-ES" sz="4000" b="1" dirty="0">
              <a:solidFill>
                <a:schemeClr val="accent1"/>
              </a:solidFill>
            </a:endParaRPr>
          </a:p>
        </p:txBody>
      </p:sp>
      <p:pic>
        <p:nvPicPr>
          <p:cNvPr id="3"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BA897D22-A305-B21B-BAA2-5C069F7C50D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58778"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F82138A1-0FB2-DC64-FD6A-DD483D0AEBF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04946"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232E77FF-5B60-A187-AD4E-646B1B176B0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8281" y="4591556"/>
            <a:ext cx="1987388" cy="1987388"/>
          </a:xfrm>
          <a:prstGeom prst="rect">
            <a:avLst/>
          </a:prstGeom>
          <a:noFill/>
          <a:ln>
            <a:noFill/>
          </a:ln>
        </p:spPr>
      </p:pic>
      <p:graphicFrame>
        <p:nvGraphicFramePr>
          <p:cNvPr id="4" name="Tabla 3">
            <a:extLst>
              <a:ext uri="{FF2B5EF4-FFF2-40B4-BE49-F238E27FC236}">
                <a16:creationId xmlns:a16="http://schemas.microsoft.com/office/drawing/2014/main" id="{0E2587D7-DF2D-62F9-6354-D8AD73482940}"/>
              </a:ext>
            </a:extLst>
          </p:cNvPr>
          <p:cNvGraphicFramePr>
            <a:graphicFrameLocks noGrp="1"/>
          </p:cNvGraphicFramePr>
          <p:nvPr/>
        </p:nvGraphicFramePr>
        <p:xfrm>
          <a:off x="3831583" y="4759750"/>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a:r>
                    </a:p>
                    <a:p>
                      <a:pPr marL="0" algn="ctr" defTabSz="914400" rtl="0" eaLnBrk="1" latinLnBrk="0" hangingPunct="1"/>
                      <a:r>
                        <a:rPr lang="es-ES" sz="1800" b="0" kern="1200" dirty="0">
                          <a:solidFill>
                            <a:schemeClr val="tx2"/>
                          </a:solidFill>
                          <a:latin typeface="+mn-lt"/>
                          <a:ea typeface="+mn-ea"/>
                          <a:cs typeface="+mn-cs"/>
                        </a:rPr>
                        <a:t>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a:r>
                    </a:p>
                    <a:p>
                      <a:pPr marL="0" algn="ctr" defTabSz="914400" rtl="0" eaLnBrk="1" latinLnBrk="0" hangingPunct="1"/>
                      <a:r>
                        <a:rPr lang="es-ES" sz="1800" b="0" kern="1200" dirty="0">
                          <a:solidFill>
                            <a:schemeClr val="tx2"/>
                          </a:solidFill>
                          <a:latin typeface="+mn-lt"/>
                          <a:ea typeface="+mn-ea"/>
                          <a:cs typeface="+mn-cs"/>
                        </a:rPr>
                        <a:t>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1" name="Imagen 10">
            <a:extLst>
              <a:ext uri="{FF2B5EF4-FFF2-40B4-BE49-F238E27FC236}">
                <a16:creationId xmlns:a16="http://schemas.microsoft.com/office/drawing/2014/main" id="{21C67EBD-7E2A-7179-67D0-E2BF9C5F86F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0376" y="4729252"/>
            <a:ext cx="1987388" cy="1987388"/>
          </a:xfrm>
          <a:prstGeom prst="rect">
            <a:avLst/>
          </a:prstGeom>
          <a:noFill/>
          <a:ln>
            <a:noFill/>
          </a:ln>
        </p:spPr>
      </p:pic>
      <p:pic>
        <p:nvPicPr>
          <p:cNvPr id="7" name="Imagen 6">
            <a:extLst>
              <a:ext uri="{FF2B5EF4-FFF2-40B4-BE49-F238E27FC236}">
                <a16:creationId xmlns:a16="http://schemas.microsoft.com/office/drawing/2014/main" id="{F32C7E54-9160-8270-CE92-BF49BF3A883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76190" y="4729252"/>
            <a:ext cx="1995293" cy="1995293"/>
          </a:xfrm>
          <a:prstGeom prst="rect">
            <a:avLst/>
          </a:prstGeom>
          <a:noFill/>
          <a:ln>
            <a:noFill/>
          </a:ln>
        </p:spPr>
      </p:pic>
      <p:pic>
        <p:nvPicPr>
          <p:cNvPr id="8" name="Imagen 7">
            <a:extLst>
              <a:ext uri="{FF2B5EF4-FFF2-40B4-BE49-F238E27FC236}">
                <a16:creationId xmlns:a16="http://schemas.microsoft.com/office/drawing/2014/main" id="{C825E17A-CFDF-3AD1-3BDB-20908281723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4107" y="4784900"/>
            <a:ext cx="1995293" cy="1995293"/>
          </a:xfrm>
          <a:prstGeom prst="rect">
            <a:avLst/>
          </a:prstGeom>
          <a:noFill/>
          <a:ln>
            <a:noFill/>
          </a:ln>
        </p:spPr>
      </p:pic>
      <p:pic>
        <p:nvPicPr>
          <p:cNvPr id="13" name="Imagen 12" descr="Imagen que contiene hombre, persona, interior, competencia de atletismo&#10;&#10;Descripción generada automáticamente">
            <a:extLst>
              <a:ext uri="{FF2B5EF4-FFF2-40B4-BE49-F238E27FC236}">
                <a16:creationId xmlns:a16="http://schemas.microsoft.com/office/drawing/2014/main" id="{8F93F6EF-8395-FDB2-C30E-294DAC7D6D1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421" t="7846" r="16363" b="2988"/>
          <a:stretch/>
        </p:blipFill>
        <p:spPr bwMode="auto">
          <a:xfrm>
            <a:off x="1874874" y="1964280"/>
            <a:ext cx="1508870" cy="2518456"/>
          </a:xfrm>
          <a:prstGeom prst="rect">
            <a:avLst/>
          </a:prstGeom>
          <a:noFill/>
          <a:ln>
            <a:noFill/>
          </a:ln>
          <a:extLst>
            <a:ext uri="{53640926-AAD7-44D8-BBD7-CCE9431645EC}">
              <a14:shadowObscured xmlns:a14="http://schemas.microsoft.com/office/drawing/2010/main"/>
            </a:ext>
          </a:extLst>
        </p:spPr>
      </p:pic>
      <p:pic>
        <p:nvPicPr>
          <p:cNvPr id="14" name="Imagen 13" descr="Imagen que contiene interior, competencia de atletismo, deporte, hombre&#10;&#10;Descripción generada automáticamente">
            <a:extLst>
              <a:ext uri="{FF2B5EF4-FFF2-40B4-BE49-F238E27FC236}">
                <a16:creationId xmlns:a16="http://schemas.microsoft.com/office/drawing/2014/main" id="{54A46E7F-1939-8C48-FA1A-A79EFF65DE6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1516" t="18776" r="26474" b="2818"/>
          <a:stretch/>
        </p:blipFill>
        <p:spPr bwMode="auto">
          <a:xfrm>
            <a:off x="276297" y="1957737"/>
            <a:ext cx="1508870" cy="254283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60890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5F64C-0445-05AC-4D17-DDA8CD4C65D1}"/>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D20BAC55-97BC-9CD4-7756-E90219615313}"/>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92C8B916-D3B1-E268-C703-98EBC43B6AA9}"/>
              </a:ext>
            </a:extLst>
          </p:cNvPr>
          <p:cNvSpPr txBox="1"/>
          <p:nvPr/>
        </p:nvSpPr>
        <p:spPr>
          <a:xfrm>
            <a:off x="4250580" y="1641987"/>
            <a:ext cx="7290006" cy="3046988"/>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a:t>
            </a:r>
            <a:r>
              <a:rPr lang="es-ES" dirty="0" err="1">
                <a:solidFill>
                  <a:schemeClr val="accent1">
                    <a:lumMod val="60000"/>
                    <a:lumOff val="40000"/>
                  </a:schemeClr>
                </a:solidFill>
              </a:rPr>
              <a:t>quadruped</a:t>
            </a:r>
            <a:r>
              <a:rPr lang="es-ES" dirty="0">
                <a:solidFill>
                  <a:schemeClr val="accent1">
                    <a:lumMod val="60000"/>
                    <a:lumOff val="40000"/>
                  </a:schemeClr>
                </a:solidFill>
              </a:rPr>
              <a:t> position,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one</a:t>
            </a:r>
            <a:r>
              <a:rPr lang="es-ES" dirty="0">
                <a:solidFill>
                  <a:schemeClr val="accent1">
                    <a:lumMod val="60000"/>
                    <a:lumOff val="40000"/>
                  </a:schemeClr>
                </a:solidFill>
              </a:rPr>
              <a:t> </a:t>
            </a:r>
            <a:r>
              <a:rPr lang="es-ES" dirty="0" err="1">
                <a:solidFill>
                  <a:schemeClr val="accent1">
                    <a:lumMod val="60000"/>
                    <a:lumOff val="40000"/>
                  </a:schemeClr>
                </a:solidFill>
              </a:rPr>
              <a:t>hand</a:t>
            </a:r>
            <a:r>
              <a:rPr lang="es-ES" dirty="0">
                <a:solidFill>
                  <a:schemeClr val="accent1">
                    <a:lumMod val="60000"/>
                    <a:lumOff val="40000"/>
                  </a:schemeClr>
                </a:solidFill>
              </a:rPr>
              <a:t>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floor</a:t>
            </a:r>
            <a:r>
              <a:rPr lang="es-ES" dirty="0">
                <a:solidFill>
                  <a:schemeClr val="accent1">
                    <a:lumMod val="60000"/>
                    <a:lumOff val="40000"/>
                  </a:schemeClr>
                </a:solidFill>
              </a:rPr>
              <a:t> and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other</a:t>
            </a:r>
            <a:r>
              <a:rPr lang="es-ES" dirty="0">
                <a:solidFill>
                  <a:schemeClr val="accent1">
                    <a:lumMod val="60000"/>
                    <a:lumOff val="40000"/>
                  </a:schemeClr>
                </a:solidFill>
              </a:rPr>
              <a:t> </a:t>
            </a:r>
            <a:r>
              <a:rPr lang="es-ES" dirty="0" err="1">
                <a:solidFill>
                  <a:schemeClr val="accent1">
                    <a:lumMod val="60000"/>
                    <a:lumOff val="40000"/>
                  </a:schemeClr>
                </a:solidFill>
              </a:rPr>
              <a:t>hand</a:t>
            </a:r>
            <a:r>
              <a:rPr lang="es-ES" dirty="0">
                <a:solidFill>
                  <a:schemeClr val="accent1">
                    <a:lumMod val="60000"/>
                    <a:lumOff val="40000"/>
                  </a:schemeClr>
                </a:solidFill>
              </a:rPr>
              <a:t> placed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slider. Flex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help</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slider</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n-US" dirty="0">
                <a:solidFill>
                  <a:schemeClr val="accent1">
                    <a:lumMod val="60000"/>
                    <a:lumOff val="40000"/>
                  </a:schemeClr>
                </a:solidFill>
              </a:rPr>
              <a:t>Activate scapular retractors of both shoulders during the flexion movement</a:t>
            </a:r>
          </a:p>
          <a:p>
            <a:pPr marL="285750" indent="-285750">
              <a:buFont typeface="Arial" panose="020B0604020202020204" pitchFamily="34" charset="0"/>
              <a:buChar char="•"/>
            </a:pPr>
            <a:r>
              <a:rPr lang="es-ES" dirty="0" err="1">
                <a:solidFill>
                  <a:schemeClr val="accent1">
                    <a:lumMod val="60000"/>
                    <a:lumOff val="40000"/>
                  </a:schemeClr>
                </a:solidFill>
              </a:rPr>
              <a:t>Activate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keep</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r>
              <a:rPr lang="es-ES" dirty="0" err="1">
                <a:solidFill>
                  <a:schemeClr val="accent1">
                    <a:lumMod val="60000"/>
                    <a:lumOff val="40000"/>
                  </a:schemeClr>
                </a:solidFill>
              </a:rPr>
              <a:t>stable</a:t>
            </a:r>
            <a:r>
              <a:rPr lang="es-ES" dirty="0">
                <a:solidFill>
                  <a:schemeClr val="accent1">
                    <a:lumMod val="60000"/>
                    <a:lumOff val="40000"/>
                  </a:schemeClr>
                </a:solidFill>
              </a:rPr>
              <a:t> </a:t>
            </a:r>
          </a:p>
          <a:p>
            <a:endParaRPr lang="es-ES" dirty="0">
              <a:solidFill>
                <a:schemeClr val="accent1">
                  <a:lumMod val="60000"/>
                  <a:lumOff val="40000"/>
                </a:schemeClr>
              </a:solidFill>
            </a:endParaRPr>
          </a:p>
          <a:p>
            <a:endParaRPr lang="es-ES" dirty="0"/>
          </a:p>
        </p:txBody>
      </p:sp>
      <p:sp>
        <p:nvSpPr>
          <p:cNvPr id="2" name="Rectángulo 1">
            <a:extLst>
              <a:ext uri="{FF2B5EF4-FFF2-40B4-BE49-F238E27FC236}">
                <a16:creationId xmlns:a16="http://schemas.microsoft.com/office/drawing/2014/main" id="{115DF04B-2100-E3DA-099B-D5893FD15CAD}"/>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SCAPULAR PATTERN CONTROL</a:t>
            </a:r>
            <a:endParaRPr lang="es-ES" sz="4000" b="1" dirty="0">
              <a:solidFill>
                <a:schemeClr val="accent1"/>
              </a:solidFill>
            </a:endParaRPr>
          </a:p>
        </p:txBody>
      </p:sp>
      <p:pic>
        <p:nvPicPr>
          <p:cNvPr id="3"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D366C60D-7312-2018-DEA3-6A4ACF515B6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58778"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0C2A4406-3FCA-24B1-86F7-836C93666D0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04946"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2DB8FDCB-6213-7641-2AC4-A907D30E845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8281" y="4591556"/>
            <a:ext cx="1987388" cy="1987388"/>
          </a:xfrm>
          <a:prstGeom prst="rect">
            <a:avLst/>
          </a:prstGeom>
          <a:noFill/>
          <a:ln>
            <a:noFill/>
          </a:ln>
        </p:spPr>
      </p:pic>
      <p:graphicFrame>
        <p:nvGraphicFramePr>
          <p:cNvPr id="4" name="Tabla 3">
            <a:extLst>
              <a:ext uri="{FF2B5EF4-FFF2-40B4-BE49-F238E27FC236}">
                <a16:creationId xmlns:a16="http://schemas.microsoft.com/office/drawing/2014/main" id="{A7790974-41F7-5981-1FD9-AB3ABFBAA91D}"/>
              </a:ext>
            </a:extLst>
          </p:cNvPr>
          <p:cNvGraphicFramePr>
            <a:graphicFrameLocks noGrp="1"/>
          </p:cNvGraphicFramePr>
          <p:nvPr/>
        </p:nvGraphicFramePr>
        <p:xfrm>
          <a:off x="3831583" y="4759750"/>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a:r>
                    </a:p>
                    <a:p>
                      <a:pPr marL="0" algn="ctr" defTabSz="914400" rtl="0" eaLnBrk="1" latinLnBrk="0" hangingPunct="1"/>
                      <a:r>
                        <a:rPr lang="es-ES" sz="1800" b="0" kern="1200" dirty="0">
                          <a:solidFill>
                            <a:schemeClr val="tx2"/>
                          </a:solidFill>
                          <a:latin typeface="+mn-lt"/>
                          <a:ea typeface="+mn-ea"/>
                          <a:cs typeface="+mn-cs"/>
                        </a:rPr>
                        <a:t>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a:r>
                    </a:p>
                    <a:p>
                      <a:pPr marL="0" algn="ctr" defTabSz="914400" rtl="0" eaLnBrk="1" latinLnBrk="0" hangingPunct="1"/>
                      <a:r>
                        <a:rPr lang="es-ES" sz="1800" b="0" kern="1200" dirty="0">
                          <a:solidFill>
                            <a:schemeClr val="tx2"/>
                          </a:solidFill>
                          <a:latin typeface="+mn-lt"/>
                          <a:ea typeface="+mn-ea"/>
                          <a:cs typeface="+mn-cs"/>
                        </a:rPr>
                        <a:t>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1" name="Imagen 10">
            <a:extLst>
              <a:ext uri="{FF2B5EF4-FFF2-40B4-BE49-F238E27FC236}">
                <a16:creationId xmlns:a16="http://schemas.microsoft.com/office/drawing/2014/main" id="{7988B064-359A-2EF8-AAAC-FD62938D87F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0376" y="4729252"/>
            <a:ext cx="1987388" cy="1987388"/>
          </a:xfrm>
          <a:prstGeom prst="rect">
            <a:avLst/>
          </a:prstGeom>
          <a:noFill/>
          <a:ln>
            <a:noFill/>
          </a:ln>
        </p:spPr>
      </p:pic>
      <p:pic>
        <p:nvPicPr>
          <p:cNvPr id="7" name="Imagen 6">
            <a:extLst>
              <a:ext uri="{FF2B5EF4-FFF2-40B4-BE49-F238E27FC236}">
                <a16:creationId xmlns:a16="http://schemas.microsoft.com/office/drawing/2014/main" id="{005FA885-A369-470B-52F8-77FDC98B255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76190" y="4729252"/>
            <a:ext cx="1995293" cy="1995293"/>
          </a:xfrm>
          <a:prstGeom prst="rect">
            <a:avLst/>
          </a:prstGeom>
          <a:noFill/>
          <a:ln>
            <a:noFill/>
          </a:ln>
        </p:spPr>
      </p:pic>
      <p:pic>
        <p:nvPicPr>
          <p:cNvPr id="8" name="Imagen 7">
            <a:extLst>
              <a:ext uri="{FF2B5EF4-FFF2-40B4-BE49-F238E27FC236}">
                <a16:creationId xmlns:a16="http://schemas.microsoft.com/office/drawing/2014/main" id="{F980A814-406B-E38A-DEE1-3392C39D562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76190" y="4884307"/>
            <a:ext cx="1942289" cy="1942289"/>
          </a:xfrm>
          <a:prstGeom prst="rect">
            <a:avLst/>
          </a:prstGeom>
          <a:noFill/>
          <a:ln>
            <a:noFill/>
          </a:ln>
        </p:spPr>
      </p:pic>
      <p:pic>
        <p:nvPicPr>
          <p:cNvPr id="13" name="Imagen 12" descr="Imagen que contiene pasto, persona, jugando, competencia de atletismo&#10;&#10;Descripción generada automáticamente">
            <a:extLst>
              <a:ext uri="{FF2B5EF4-FFF2-40B4-BE49-F238E27FC236}">
                <a16:creationId xmlns:a16="http://schemas.microsoft.com/office/drawing/2014/main" id="{9688B78F-B881-8E82-C3FE-62E503F5428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035" t="33084" b="17525"/>
          <a:stretch/>
        </p:blipFill>
        <p:spPr bwMode="auto">
          <a:xfrm>
            <a:off x="871415" y="1723914"/>
            <a:ext cx="2007977" cy="1502303"/>
          </a:xfrm>
          <a:prstGeom prst="rect">
            <a:avLst/>
          </a:prstGeom>
          <a:noFill/>
          <a:ln>
            <a:noFill/>
          </a:ln>
          <a:extLst>
            <a:ext uri="{53640926-AAD7-44D8-BBD7-CCE9431645EC}">
              <a14:shadowObscured xmlns:a14="http://schemas.microsoft.com/office/drawing/2010/main"/>
            </a:ext>
          </a:extLst>
        </p:spPr>
      </p:pic>
      <p:pic>
        <p:nvPicPr>
          <p:cNvPr id="14" name="Imagen 13" descr="Niño jugando en el pasto&#10;&#10;Descripción generada automáticamente con confianza baja">
            <a:extLst>
              <a:ext uri="{FF2B5EF4-FFF2-40B4-BE49-F238E27FC236}">
                <a16:creationId xmlns:a16="http://schemas.microsoft.com/office/drawing/2014/main" id="{C629C8F1-6F35-0A70-F8DB-1ECDBCCB961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4972" t="31409" r="1145" b="14657"/>
          <a:stretch/>
        </p:blipFill>
        <p:spPr bwMode="auto">
          <a:xfrm>
            <a:off x="844485" y="3350773"/>
            <a:ext cx="2003279" cy="153353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73203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42750-FCAF-3669-9EDF-D7FF1DEC4B5D}"/>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88485ADE-90C4-245D-8CDE-C2A136738138}"/>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27A046C9-69A2-4781-FE1F-ED8F1D6AD36A}"/>
              </a:ext>
            </a:extLst>
          </p:cNvPr>
          <p:cNvSpPr txBox="1"/>
          <p:nvPr/>
        </p:nvSpPr>
        <p:spPr>
          <a:xfrm>
            <a:off x="4250580" y="1641987"/>
            <a:ext cx="7290006" cy="3046988"/>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standing position,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one</a:t>
            </a:r>
            <a:r>
              <a:rPr lang="es-ES" dirty="0">
                <a:solidFill>
                  <a:schemeClr val="accent1">
                    <a:lumMod val="60000"/>
                    <a:lumOff val="40000"/>
                  </a:schemeClr>
                </a:solidFill>
              </a:rPr>
              <a:t> </a:t>
            </a:r>
            <a:r>
              <a:rPr lang="es-ES" dirty="0" err="1">
                <a:solidFill>
                  <a:schemeClr val="accent1">
                    <a:lumMod val="60000"/>
                    <a:lumOff val="40000"/>
                  </a:schemeClr>
                </a:solidFill>
              </a:rPr>
              <a:t>hand</a:t>
            </a:r>
            <a:r>
              <a:rPr lang="es-ES" dirty="0">
                <a:solidFill>
                  <a:schemeClr val="accent1">
                    <a:lumMod val="60000"/>
                    <a:lumOff val="40000"/>
                  </a:schemeClr>
                </a:solidFill>
              </a:rPr>
              <a:t>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wall</a:t>
            </a:r>
            <a:r>
              <a:rPr lang="es-ES" dirty="0">
                <a:solidFill>
                  <a:schemeClr val="accent1">
                    <a:lumMod val="60000"/>
                    <a:lumOff val="40000"/>
                  </a:schemeClr>
                </a:solidFill>
              </a:rPr>
              <a:t> and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other</a:t>
            </a:r>
            <a:r>
              <a:rPr lang="es-ES" dirty="0">
                <a:solidFill>
                  <a:schemeClr val="accent1">
                    <a:lumMod val="60000"/>
                    <a:lumOff val="40000"/>
                  </a:schemeClr>
                </a:solidFill>
              </a:rPr>
              <a:t> </a:t>
            </a:r>
            <a:r>
              <a:rPr lang="es-ES" dirty="0" err="1">
                <a:solidFill>
                  <a:schemeClr val="accent1">
                    <a:lumMod val="60000"/>
                    <a:lumOff val="40000"/>
                  </a:schemeClr>
                </a:solidFill>
              </a:rPr>
              <a:t>hand</a:t>
            </a:r>
            <a:r>
              <a:rPr lang="es-ES" dirty="0">
                <a:solidFill>
                  <a:schemeClr val="accent1">
                    <a:lumMod val="60000"/>
                    <a:lumOff val="40000"/>
                  </a:schemeClr>
                </a:solidFill>
              </a:rPr>
              <a:t> placed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slider. Flex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help</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slider</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n-US" dirty="0">
                <a:solidFill>
                  <a:schemeClr val="accent1">
                    <a:lumMod val="60000"/>
                    <a:lumOff val="40000"/>
                  </a:schemeClr>
                </a:solidFill>
              </a:rPr>
              <a:t>Activate scapular retractors of both shoulders during the flexion movement</a:t>
            </a:r>
          </a:p>
          <a:p>
            <a:pPr marL="285750" indent="-285750">
              <a:buFont typeface="Arial" panose="020B0604020202020204" pitchFamily="34" charset="0"/>
              <a:buChar char="•"/>
            </a:pPr>
            <a:r>
              <a:rPr lang="es-ES" dirty="0" err="1">
                <a:solidFill>
                  <a:schemeClr val="accent1">
                    <a:lumMod val="60000"/>
                    <a:lumOff val="40000"/>
                  </a:schemeClr>
                </a:solidFill>
              </a:rPr>
              <a:t>Activate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keep</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r>
              <a:rPr lang="es-ES" dirty="0" err="1">
                <a:solidFill>
                  <a:schemeClr val="accent1">
                    <a:lumMod val="60000"/>
                    <a:lumOff val="40000"/>
                  </a:schemeClr>
                </a:solidFill>
              </a:rPr>
              <a:t>stable</a:t>
            </a:r>
            <a:r>
              <a:rPr lang="es-ES" dirty="0">
                <a:solidFill>
                  <a:schemeClr val="accent1">
                    <a:lumMod val="60000"/>
                    <a:lumOff val="40000"/>
                  </a:schemeClr>
                </a:solidFill>
              </a:rPr>
              <a:t> </a:t>
            </a:r>
          </a:p>
          <a:p>
            <a:endParaRPr lang="es-ES" dirty="0">
              <a:solidFill>
                <a:schemeClr val="accent1">
                  <a:lumMod val="60000"/>
                  <a:lumOff val="40000"/>
                </a:schemeClr>
              </a:solidFill>
            </a:endParaRPr>
          </a:p>
          <a:p>
            <a:endParaRPr lang="es-ES" dirty="0"/>
          </a:p>
        </p:txBody>
      </p:sp>
      <p:sp>
        <p:nvSpPr>
          <p:cNvPr id="2" name="Rectángulo 1">
            <a:extLst>
              <a:ext uri="{FF2B5EF4-FFF2-40B4-BE49-F238E27FC236}">
                <a16:creationId xmlns:a16="http://schemas.microsoft.com/office/drawing/2014/main" id="{69EECE1C-B905-1B2A-F9B1-84B99D5E816B}"/>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SCAPULAR PATTERN CONTROL</a:t>
            </a:r>
            <a:endParaRPr lang="es-ES" sz="4000" b="1" dirty="0">
              <a:solidFill>
                <a:schemeClr val="accent1"/>
              </a:solidFill>
            </a:endParaRPr>
          </a:p>
        </p:txBody>
      </p:sp>
      <p:pic>
        <p:nvPicPr>
          <p:cNvPr id="3"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BF4FED70-1260-A830-C832-4C400F6B2A4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58778"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Vector De Icono De Línea De Hueso De Escápula. Signo Del Hueso De La  Escápula. Símbolo De Contorno Aislado Ilustración Negra Ilustraciones svg,  vectoriales, clip art vectorizado libre de derechos. Image 184671332">
            <a:extLst>
              <a:ext uri="{FF2B5EF4-FFF2-40B4-BE49-F238E27FC236}">
                <a16:creationId xmlns:a16="http://schemas.microsoft.com/office/drawing/2014/main" id="{197D42CC-207A-54FE-7C5B-4554B40CCF8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04946" y="-193348"/>
            <a:ext cx="1792705" cy="1792705"/>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FC259040-72D6-8964-E555-2589D728BA2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8281" y="4591556"/>
            <a:ext cx="1987388" cy="1987388"/>
          </a:xfrm>
          <a:prstGeom prst="rect">
            <a:avLst/>
          </a:prstGeom>
          <a:noFill/>
          <a:ln>
            <a:noFill/>
          </a:ln>
        </p:spPr>
      </p:pic>
      <p:graphicFrame>
        <p:nvGraphicFramePr>
          <p:cNvPr id="4" name="Tabla 3">
            <a:extLst>
              <a:ext uri="{FF2B5EF4-FFF2-40B4-BE49-F238E27FC236}">
                <a16:creationId xmlns:a16="http://schemas.microsoft.com/office/drawing/2014/main" id="{74FE41F8-FC6D-3213-AA84-9E2F3E670A10}"/>
              </a:ext>
            </a:extLst>
          </p:cNvPr>
          <p:cNvGraphicFramePr>
            <a:graphicFrameLocks noGrp="1"/>
          </p:cNvGraphicFramePr>
          <p:nvPr/>
        </p:nvGraphicFramePr>
        <p:xfrm>
          <a:off x="3831583" y="4759750"/>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a:r>
                    </a:p>
                    <a:p>
                      <a:pPr marL="0" algn="ctr" defTabSz="914400" rtl="0" eaLnBrk="1" latinLnBrk="0" hangingPunct="1"/>
                      <a:r>
                        <a:rPr lang="es-ES" sz="1800" b="0" kern="1200" dirty="0">
                          <a:solidFill>
                            <a:schemeClr val="tx2"/>
                          </a:solidFill>
                          <a:latin typeface="+mn-lt"/>
                          <a:ea typeface="+mn-ea"/>
                          <a:cs typeface="+mn-cs"/>
                        </a:rPr>
                        <a:t>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a:r>
                    </a:p>
                    <a:p>
                      <a:pPr marL="0" algn="ctr" defTabSz="914400" rtl="0" eaLnBrk="1" latinLnBrk="0" hangingPunct="1"/>
                      <a:r>
                        <a:rPr lang="es-ES" sz="1800" b="0" kern="1200" dirty="0">
                          <a:solidFill>
                            <a:schemeClr val="tx2"/>
                          </a:solidFill>
                          <a:latin typeface="+mn-lt"/>
                          <a:ea typeface="+mn-ea"/>
                          <a:cs typeface="+mn-cs"/>
                        </a:rPr>
                        <a:t>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1" name="Imagen 10">
            <a:extLst>
              <a:ext uri="{FF2B5EF4-FFF2-40B4-BE49-F238E27FC236}">
                <a16:creationId xmlns:a16="http://schemas.microsoft.com/office/drawing/2014/main" id="{3B4BB125-DF0A-56F3-E2A0-35F76CDE520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0376" y="4729252"/>
            <a:ext cx="1987388" cy="1987388"/>
          </a:xfrm>
          <a:prstGeom prst="rect">
            <a:avLst/>
          </a:prstGeom>
          <a:noFill/>
          <a:ln>
            <a:noFill/>
          </a:ln>
        </p:spPr>
      </p:pic>
      <p:pic>
        <p:nvPicPr>
          <p:cNvPr id="7" name="Imagen 6">
            <a:extLst>
              <a:ext uri="{FF2B5EF4-FFF2-40B4-BE49-F238E27FC236}">
                <a16:creationId xmlns:a16="http://schemas.microsoft.com/office/drawing/2014/main" id="{CF6FB07A-8C67-67E0-15FE-2EBFDD7F01C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76190" y="4729252"/>
            <a:ext cx="1995293" cy="1995293"/>
          </a:xfrm>
          <a:prstGeom prst="rect">
            <a:avLst/>
          </a:prstGeom>
          <a:noFill/>
          <a:ln>
            <a:noFill/>
          </a:ln>
        </p:spPr>
      </p:pic>
      <p:pic>
        <p:nvPicPr>
          <p:cNvPr id="8" name="Imagen 7">
            <a:extLst>
              <a:ext uri="{FF2B5EF4-FFF2-40B4-BE49-F238E27FC236}">
                <a16:creationId xmlns:a16="http://schemas.microsoft.com/office/drawing/2014/main" id="{737B0BFB-EE64-5E0E-BB69-4FB1515841A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4107" y="4784900"/>
            <a:ext cx="1995293" cy="1995293"/>
          </a:xfrm>
          <a:prstGeom prst="rect">
            <a:avLst/>
          </a:prstGeom>
          <a:noFill/>
          <a:ln>
            <a:noFill/>
          </a:ln>
        </p:spPr>
      </p:pic>
      <p:pic>
        <p:nvPicPr>
          <p:cNvPr id="13" name="Imagen 12" descr="Imagen que contiene hombre, persona, interior, competencia de atletismo&#10;&#10;Descripción generada automáticamente">
            <a:extLst>
              <a:ext uri="{FF2B5EF4-FFF2-40B4-BE49-F238E27FC236}">
                <a16:creationId xmlns:a16="http://schemas.microsoft.com/office/drawing/2014/main" id="{FBD90174-8667-5CAB-AFC0-DA442268781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2421" t="7846" r="16363" b="2988"/>
          <a:stretch/>
        </p:blipFill>
        <p:spPr bwMode="auto">
          <a:xfrm>
            <a:off x="1874874" y="1964280"/>
            <a:ext cx="1508870" cy="2518456"/>
          </a:xfrm>
          <a:prstGeom prst="rect">
            <a:avLst/>
          </a:prstGeom>
          <a:noFill/>
          <a:ln>
            <a:noFill/>
          </a:ln>
          <a:extLst>
            <a:ext uri="{53640926-AAD7-44D8-BBD7-CCE9431645EC}">
              <a14:shadowObscured xmlns:a14="http://schemas.microsoft.com/office/drawing/2010/main"/>
            </a:ext>
          </a:extLst>
        </p:spPr>
      </p:pic>
      <p:pic>
        <p:nvPicPr>
          <p:cNvPr id="14" name="Imagen 13" descr="Imagen que contiene interior, competencia de atletismo, deporte, hombre&#10;&#10;Descripción generada automáticamente">
            <a:extLst>
              <a:ext uri="{FF2B5EF4-FFF2-40B4-BE49-F238E27FC236}">
                <a16:creationId xmlns:a16="http://schemas.microsoft.com/office/drawing/2014/main" id="{386B5E89-FA60-CB34-D244-6CB2B0ED24B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1516" t="18776" r="26474" b="2818"/>
          <a:stretch/>
        </p:blipFill>
        <p:spPr bwMode="auto">
          <a:xfrm>
            <a:off x="276297" y="1957737"/>
            <a:ext cx="1508870" cy="254283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C4F9D9FF-3BDF-3C13-F833-E48FCF0369F8}"/>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99909" y="4653551"/>
            <a:ext cx="1987388" cy="1987388"/>
          </a:xfrm>
          <a:prstGeom prst="rect">
            <a:avLst/>
          </a:prstGeom>
          <a:noFill/>
          <a:ln>
            <a:noFill/>
          </a:ln>
        </p:spPr>
      </p:pic>
      <p:pic>
        <p:nvPicPr>
          <p:cNvPr id="10" name="Imagen 9" descr="Imagen que contiene competencia de atletismo, pasto, deporte, persona&#10;&#10;Descripción generada automáticamente">
            <a:extLst>
              <a:ext uri="{FF2B5EF4-FFF2-40B4-BE49-F238E27FC236}">
                <a16:creationId xmlns:a16="http://schemas.microsoft.com/office/drawing/2014/main" id="{CE0B99EF-913B-0165-2BBC-0B95CC6024E7}"/>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3165" t="9266" r="13764" b="1822"/>
          <a:stretch/>
        </p:blipFill>
        <p:spPr bwMode="auto">
          <a:xfrm>
            <a:off x="192501" y="1939349"/>
            <a:ext cx="1592666" cy="2582048"/>
          </a:xfrm>
          <a:prstGeom prst="rect">
            <a:avLst/>
          </a:prstGeom>
          <a:noFill/>
          <a:ln>
            <a:noFill/>
          </a:ln>
          <a:extLst>
            <a:ext uri="{53640926-AAD7-44D8-BBD7-CCE9431645EC}">
              <a14:shadowObscured xmlns:a14="http://schemas.microsoft.com/office/drawing/2010/main"/>
            </a:ext>
          </a:extLst>
        </p:spPr>
      </p:pic>
      <p:pic>
        <p:nvPicPr>
          <p:cNvPr id="12" name="Imagen 11" descr="Un hombre con los brazos extendidos&#10;&#10;Descripción generada automáticamente con confianza baja">
            <a:extLst>
              <a:ext uri="{FF2B5EF4-FFF2-40B4-BE49-F238E27FC236}">
                <a16:creationId xmlns:a16="http://schemas.microsoft.com/office/drawing/2014/main" id="{10A4A574-E1E3-1978-2103-875BF5006A3F}"/>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1595" t="5438" r="8717" b="1563"/>
          <a:stretch/>
        </p:blipFill>
        <p:spPr bwMode="auto">
          <a:xfrm>
            <a:off x="1861975" y="1964280"/>
            <a:ext cx="1659416" cy="258178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33418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C75F1-9F4A-DC68-AB7F-E7F30C4BAE53}"/>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B3E75032-A2C8-9845-4ABA-755B82C61396}"/>
              </a:ext>
            </a:extLst>
          </p:cNvPr>
          <p:cNvSpPr/>
          <p:nvPr/>
        </p:nvSpPr>
        <p:spPr>
          <a:xfrm>
            <a:off x="0" y="2725993"/>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SCAPULAR RETRACTORS STRENGTHENING</a:t>
            </a:r>
          </a:p>
        </p:txBody>
      </p:sp>
      <p:pic>
        <p:nvPicPr>
          <p:cNvPr id="11266" name="Picture 2" descr="110+ Músculo Trapecio Ilustraciones de Stock, gráficos vectoriales libres  de derechos y clip art - iStock">
            <a:extLst>
              <a:ext uri="{FF2B5EF4-FFF2-40B4-BE49-F238E27FC236}">
                <a16:creationId xmlns:a16="http://schemas.microsoft.com/office/drawing/2014/main" id="{B35F613E-5B79-FFAD-A03D-0E45DE697C7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14851" y="2550784"/>
            <a:ext cx="2413408" cy="177456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110+ Músculo Trapecio Ilustraciones de Stock, gráficos vectoriales libres  de derechos y clip art - iStock">
            <a:extLst>
              <a:ext uri="{FF2B5EF4-FFF2-40B4-BE49-F238E27FC236}">
                <a16:creationId xmlns:a16="http://schemas.microsoft.com/office/drawing/2014/main" id="{828C419D-91ED-B9DC-FE08-5425B2E1B25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567035" y="2541716"/>
            <a:ext cx="2413408" cy="1774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461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BFA7E-0C5B-FCD4-C618-D06C21E86FB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22786B3-4698-50B2-66B5-6F0188D4A69A}"/>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THORACIC EXTENSION</a:t>
            </a:r>
          </a:p>
        </p:txBody>
      </p:sp>
      <p:cxnSp>
        <p:nvCxnSpPr>
          <p:cNvPr id="6" name="Conector recto 5">
            <a:extLst>
              <a:ext uri="{FF2B5EF4-FFF2-40B4-BE49-F238E27FC236}">
                <a16:creationId xmlns:a16="http://schemas.microsoft.com/office/drawing/2014/main" id="{8CAE56CA-9FF8-0A02-0D30-B53F2F847375}"/>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B62F04D4-B4A5-AE7C-0012-FAE1F99B34D9}"/>
              </a:ext>
            </a:extLst>
          </p:cNvPr>
          <p:cNvGraphicFramePr>
            <a:graphicFrameLocks noGrp="1"/>
          </p:cNvGraphicFramePr>
          <p:nvPr/>
        </p:nvGraphicFramePr>
        <p:xfrm>
          <a:off x="4250580" y="4410957"/>
          <a:ext cx="7290012" cy="1991932"/>
        </p:xfrm>
        <a:graphic>
          <a:graphicData uri="http://schemas.openxmlformats.org/drawingml/2006/table">
            <a:tbl>
              <a:tblPr firstRow="1" bandRow="1">
                <a:tableStyleId>{5C22544A-7EE6-4342-B048-85BDC9FD1C3A}</a:tableStyleId>
              </a:tblPr>
              <a:tblGrid>
                <a:gridCol w="1822503">
                  <a:extLst>
                    <a:ext uri="{9D8B030D-6E8A-4147-A177-3AD203B41FA5}">
                      <a16:colId xmlns:a16="http://schemas.microsoft.com/office/drawing/2014/main" val="1245573089"/>
                    </a:ext>
                  </a:extLst>
                </a:gridCol>
                <a:gridCol w="1822503">
                  <a:extLst>
                    <a:ext uri="{9D8B030D-6E8A-4147-A177-3AD203B41FA5}">
                      <a16:colId xmlns:a16="http://schemas.microsoft.com/office/drawing/2014/main" val="890767540"/>
                    </a:ext>
                  </a:extLst>
                </a:gridCol>
                <a:gridCol w="1822503">
                  <a:extLst>
                    <a:ext uri="{9D8B030D-6E8A-4147-A177-3AD203B41FA5}">
                      <a16:colId xmlns:a16="http://schemas.microsoft.com/office/drawing/2014/main" val="2680649255"/>
                    </a:ext>
                  </a:extLst>
                </a:gridCol>
                <a:gridCol w="1822503">
                  <a:extLst>
                    <a:ext uri="{9D8B030D-6E8A-4147-A177-3AD203B41FA5}">
                      <a16:colId xmlns:a16="http://schemas.microsoft.com/office/drawing/2014/main" val="575881579"/>
                    </a:ext>
                  </a:extLst>
                </a:gridCol>
              </a:tblGrid>
              <a:tr h="497983">
                <a:tc>
                  <a:txBody>
                    <a:bodyPr/>
                    <a:lstStyle/>
                    <a:p>
                      <a:pPr algn="ctr"/>
                      <a:r>
                        <a:rPr lang="es-ES" dirty="0"/>
                        <a:t>SETS</a:t>
                      </a:r>
                    </a:p>
                  </a:txBody>
                  <a:tcPr>
                    <a:solidFill>
                      <a:schemeClr val="tx2">
                        <a:lumMod val="90000"/>
                        <a:lumOff val="10000"/>
                      </a:schemeClr>
                    </a:solidFill>
                  </a:tcPr>
                </a:tc>
                <a:tc>
                  <a:txBody>
                    <a:bodyPr/>
                    <a:lstStyle/>
                    <a:p>
                      <a:pPr algn="ctr"/>
                      <a:r>
                        <a:rPr lang="es-ES" dirty="0"/>
                        <a:t>REPS</a:t>
                      </a:r>
                    </a:p>
                  </a:txBody>
                  <a:tcPr>
                    <a:solidFill>
                      <a:schemeClr val="tx2">
                        <a:lumMod val="90000"/>
                        <a:lumOff val="10000"/>
                      </a:schemeClr>
                    </a:solidFill>
                  </a:tcPr>
                </a:tc>
                <a:tc>
                  <a:txBody>
                    <a:bodyPr/>
                    <a:lstStyle/>
                    <a:p>
                      <a:pPr algn="ctr"/>
                      <a:r>
                        <a:rPr lang="es-ES" dirty="0"/>
                        <a:t>TUT</a:t>
                      </a:r>
                    </a:p>
                  </a:txBody>
                  <a:tcPr>
                    <a:solidFill>
                      <a:schemeClr val="tx2">
                        <a:lumMod val="90000"/>
                        <a:lumOff val="10000"/>
                      </a:schemeClr>
                    </a:solidFill>
                  </a:tcPr>
                </a:tc>
                <a:tc>
                  <a:txBody>
                    <a:bodyPr/>
                    <a:lstStyle/>
                    <a:p>
                      <a:pPr algn="ctr"/>
                      <a:r>
                        <a:rPr lang="es-ES" dirty="0"/>
                        <a:t>REST</a:t>
                      </a:r>
                    </a:p>
                  </a:txBody>
                  <a:tcPr>
                    <a:solidFill>
                      <a:schemeClr val="tx2">
                        <a:lumMod val="90000"/>
                        <a:lumOff val="10000"/>
                      </a:schemeClr>
                    </a:solidFill>
                  </a:tcPr>
                </a:tc>
                <a:extLst>
                  <a:ext uri="{0D108BD9-81ED-4DB2-BD59-A6C34878D82A}">
                    <a16:rowId xmlns:a16="http://schemas.microsoft.com/office/drawing/2014/main" val="3998845159"/>
                  </a:ext>
                </a:extLst>
              </a:tr>
              <a:tr h="497983">
                <a:tc>
                  <a:txBody>
                    <a:bodyPr/>
                    <a:lstStyle/>
                    <a:p>
                      <a:pPr algn="ctr"/>
                      <a:r>
                        <a:rPr lang="es-ES" sz="1800" b="0" dirty="0"/>
                        <a:t>3 </a:t>
                      </a:r>
                      <a:r>
                        <a:rPr lang="es-ES" sz="1800" b="0" dirty="0" err="1"/>
                        <a:t>upper</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algn="ctr"/>
                      <a:r>
                        <a:rPr lang="es-ES" sz="1800" b="0" dirty="0"/>
                        <a:t>30-45”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61597354"/>
                  </a:ext>
                </a:extLst>
              </a:tr>
              <a:tr h="497983">
                <a:tc>
                  <a:txBody>
                    <a:bodyPr/>
                    <a:lstStyle/>
                    <a:p>
                      <a:pPr algn="ctr"/>
                      <a:r>
                        <a:rPr lang="es-ES" sz="1800" b="0" dirty="0"/>
                        <a:t>3 </a:t>
                      </a:r>
                      <a:r>
                        <a:rPr lang="es-ES" sz="1800" b="0" dirty="0" err="1"/>
                        <a:t>medium</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30-45”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1818200280"/>
                  </a:ext>
                </a:extLst>
              </a:tr>
              <a:tr h="497983">
                <a:tc>
                  <a:txBody>
                    <a:bodyPr/>
                    <a:lstStyle/>
                    <a:p>
                      <a:pPr algn="ctr"/>
                      <a:r>
                        <a:rPr lang="es-ES" sz="1800" b="0" dirty="0"/>
                        <a:t>3 </a:t>
                      </a:r>
                      <a:r>
                        <a:rPr lang="es-ES" sz="1800" b="0" dirty="0" err="1"/>
                        <a:t>lower</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30-45”</a:t>
                      </a:r>
                    </a:p>
                  </a:txBody>
                  <a:tcPr anchor="ctr">
                    <a:solidFill>
                      <a:schemeClr val="tx2">
                        <a:lumMod val="10000"/>
                        <a:lumOff val="90000"/>
                      </a:schemeClr>
                    </a:solidFill>
                  </a:tcPr>
                </a:tc>
                <a:tc>
                  <a:txBody>
                    <a:bodyPr/>
                    <a:lstStyle/>
                    <a:p>
                      <a:pPr algn="ct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130219514"/>
                  </a:ext>
                </a:extLst>
              </a:tr>
            </a:tbl>
          </a:graphicData>
        </a:graphic>
      </p:graphicFrame>
      <p:pic>
        <p:nvPicPr>
          <p:cNvPr id="8" name="Imagen 7">
            <a:extLst>
              <a:ext uri="{FF2B5EF4-FFF2-40B4-BE49-F238E27FC236}">
                <a16:creationId xmlns:a16="http://schemas.microsoft.com/office/drawing/2014/main" id="{6D6D6807-5175-80F0-2E6F-AD84BBA8103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pic>
        <p:nvPicPr>
          <p:cNvPr id="10" name="Imagen 9">
            <a:extLst>
              <a:ext uri="{FF2B5EF4-FFF2-40B4-BE49-F238E27FC236}">
                <a16:creationId xmlns:a16="http://schemas.microsoft.com/office/drawing/2014/main" id="{4F51C120-4C1A-40E9-EC79-F23820B80849}"/>
              </a:ext>
            </a:extLst>
          </p:cNvPr>
          <p:cNvPicPr>
            <a:picLocks noChangeAspect="1"/>
          </p:cNvPicPr>
          <p:nvPr/>
        </p:nvPicPr>
        <p:blipFill>
          <a:blip r:embed="rId3" cstate="print">
            <a:extLst>
              <a:ext uri="{28A0092B-C50C-407E-A947-70E740481C1C}">
                <a14:useLocalDpi xmlns:a14="http://schemas.microsoft.com/office/drawing/2010/main" val="0"/>
              </a:ext>
            </a:extLst>
          </a:blip>
          <a:srcRect l="9957" t="10791" b="23134"/>
          <a:stretch/>
        </p:blipFill>
        <p:spPr bwMode="auto">
          <a:xfrm>
            <a:off x="834677" y="1641987"/>
            <a:ext cx="1712486" cy="2725425"/>
          </a:xfrm>
          <a:prstGeom prst="rect">
            <a:avLst/>
          </a:prstGeom>
          <a:noFill/>
          <a:ln>
            <a:noFill/>
          </a:ln>
        </p:spPr>
      </p:pic>
      <p:pic>
        <p:nvPicPr>
          <p:cNvPr id="1026" name="Picture 2" descr="Columna vertebral - Iconos gratis de asistencia sanitaria y médica">
            <a:extLst>
              <a:ext uri="{FF2B5EF4-FFF2-40B4-BE49-F238E27FC236}">
                <a16:creationId xmlns:a16="http://schemas.microsoft.com/office/drawing/2014/main" id="{14A6478D-30C9-0E75-D210-D9D7719560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7536" y="140111"/>
            <a:ext cx="1125789" cy="11257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olumna vertebral - Iconos gratis de asistencia sanitaria y médica">
            <a:extLst>
              <a:ext uri="{FF2B5EF4-FFF2-40B4-BE49-F238E27FC236}">
                <a16:creationId xmlns:a16="http://schemas.microsoft.com/office/drawing/2014/main" id="{78DB4D61-82D7-0481-0F9D-F965B48054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05694" y="170970"/>
            <a:ext cx="1125789" cy="1125789"/>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10C658E3-9F4C-830E-E734-E031E693DBF1}"/>
              </a:ext>
            </a:extLst>
          </p:cNvPr>
          <p:cNvSpPr txBox="1"/>
          <p:nvPr/>
        </p:nvSpPr>
        <p:spPr>
          <a:xfrm>
            <a:off x="4250580" y="1641987"/>
            <a:ext cx="7290006" cy="2769989"/>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Stand </a:t>
            </a:r>
            <a:r>
              <a:rPr lang="es-ES" dirty="0" err="1">
                <a:solidFill>
                  <a:schemeClr val="accent1">
                    <a:lumMod val="60000"/>
                    <a:lumOff val="40000"/>
                  </a:schemeClr>
                </a:solidFill>
              </a:rPr>
              <a:t>against</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wall</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 </a:t>
            </a:r>
            <a:r>
              <a:rPr lang="es-ES" dirty="0" err="1">
                <a:solidFill>
                  <a:schemeClr val="accent1">
                    <a:lumMod val="60000"/>
                    <a:lumOff val="40000"/>
                  </a:schemeClr>
                </a:solidFill>
              </a:rPr>
              <a:t>towel</a:t>
            </a:r>
            <a:r>
              <a:rPr lang="es-ES" dirty="0">
                <a:solidFill>
                  <a:schemeClr val="accent1">
                    <a:lumMod val="60000"/>
                    <a:lumOff val="40000"/>
                  </a:schemeClr>
                </a:solidFill>
              </a:rPr>
              <a:t> placed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a:t>
            </a:r>
            <a:r>
              <a:rPr lang="es-ES" dirty="0" err="1">
                <a:solidFill>
                  <a:schemeClr val="accent1">
                    <a:lumMod val="60000"/>
                    <a:lumOff val="40000"/>
                  </a:schemeClr>
                </a:solidFill>
              </a:rPr>
              <a:t>medium</a:t>
            </a:r>
            <a:r>
              <a:rPr lang="es-ES" dirty="0">
                <a:solidFill>
                  <a:schemeClr val="accent1">
                    <a:lumMod val="60000"/>
                    <a:lumOff val="40000"/>
                  </a:schemeClr>
                </a:solidFill>
              </a:rPr>
              <a:t>/</a:t>
            </a:r>
            <a:r>
              <a:rPr lang="es-ES" dirty="0" err="1">
                <a:solidFill>
                  <a:schemeClr val="accent1">
                    <a:lumMod val="60000"/>
                    <a:lumOff val="40000"/>
                  </a:schemeClr>
                </a:solidFill>
              </a:rPr>
              <a:t>lower</a:t>
            </a:r>
            <a:r>
              <a:rPr lang="es-ES" dirty="0">
                <a:solidFill>
                  <a:schemeClr val="accent1">
                    <a:lumMod val="60000"/>
                    <a:lumOff val="40000"/>
                  </a:schemeClr>
                </a:solidFill>
              </a:rPr>
              <a:t> </a:t>
            </a:r>
            <a:r>
              <a:rPr lang="es-ES" dirty="0" err="1">
                <a:solidFill>
                  <a:schemeClr val="accent1">
                    <a:lumMod val="60000"/>
                    <a:lumOff val="40000"/>
                  </a:schemeClr>
                </a:solidFill>
              </a:rPr>
              <a:t>thoracic</a:t>
            </a:r>
            <a:r>
              <a:rPr lang="es-ES" dirty="0">
                <a:solidFill>
                  <a:schemeClr val="accent1">
                    <a:lumMod val="60000"/>
                    <a:lumOff val="40000"/>
                  </a:schemeClr>
                </a:solidFill>
              </a:rPr>
              <a:t> </a:t>
            </a:r>
            <a:r>
              <a:rPr lang="es-ES" dirty="0" err="1">
                <a:solidFill>
                  <a:schemeClr val="accent1">
                    <a:lumMod val="60000"/>
                    <a:lumOff val="40000"/>
                  </a:schemeClr>
                </a:solidFill>
              </a:rPr>
              <a:t>spine</a:t>
            </a:r>
            <a:endParaRPr lang="es-ES" dirty="0">
              <a:solidFill>
                <a:schemeClr val="accent1">
                  <a:lumMod val="60000"/>
                  <a:lumOff val="40000"/>
                </a:schemeClr>
              </a:solidFill>
            </a:endParaRP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behind</a:t>
            </a:r>
            <a:r>
              <a:rPr lang="es-ES" dirty="0">
                <a:solidFill>
                  <a:schemeClr val="accent1">
                    <a:lumMod val="60000"/>
                    <a:lumOff val="40000"/>
                  </a:schemeClr>
                </a:solidFill>
              </a:rPr>
              <a:t> </a:t>
            </a:r>
            <a:r>
              <a:rPr lang="es-ES" dirty="0" err="1">
                <a:solidFill>
                  <a:schemeClr val="accent1">
                    <a:lumMod val="60000"/>
                    <a:lumOff val="40000"/>
                  </a:schemeClr>
                </a:solidFill>
              </a:rPr>
              <a:t>yourt</a:t>
            </a:r>
            <a:r>
              <a:rPr lang="es-ES" dirty="0">
                <a:solidFill>
                  <a:schemeClr val="accent1">
                    <a:lumMod val="60000"/>
                    <a:lumOff val="40000"/>
                  </a:schemeClr>
                </a:solidFill>
              </a:rPr>
              <a:t> </a:t>
            </a:r>
            <a:r>
              <a:rPr lang="es-ES" dirty="0" err="1">
                <a:solidFill>
                  <a:schemeClr val="accent1">
                    <a:lumMod val="60000"/>
                    <a:lumOff val="40000"/>
                  </a:schemeClr>
                </a:solidFill>
              </a:rPr>
              <a:t>neck</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 </a:t>
            </a:r>
            <a:r>
              <a:rPr lang="es-ES" dirty="0" err="1">
                <a:solidFill>
                  <a:schemeClr val="accent1">
                    <a:lumMod val="60000"/>
                    <a:lumOff val="40000"/>
                  </a:schemeClr>
                </a:solidFill>
              </a:rPr>
              <a:t>spine</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crossed</a:t>
            </a:r>
            <a:r>
              <a:rPr lang="es-ES" dirty="0">
                <a:solidFill>
                  <a:schemeClr val="accent1">
                    <a:lumMod val="60000"/>
                    <a:lumOff val="40000"/>
                  </a:schemeClr>
                </a:solidFill>
              </a:rPr>
              <a:t> </a:t>
            </a:r>
            <a:r>
              <a:rPr lang="es-ES" dirty="0" err="1">
                <a:solidFill>
                  <a:schemeClr val="accent1">
                    <a:lumMod val="60000"/>
                    <a:lumOff val="40000"/>
                  </a:schemeClr>
                </a:solidFill>
              </a:rPr>
              <a:t>over</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médium </a:t>
            </a:r>
            <a:r>
              <a:rPr lang="es-ES" dirty="0" err="1">
                <a:solidFill>
                  <a:schemeClr val="accent1">
                    <a:lumMod val="60000"/>
                    <a:lumOff val="40000"/>
                  </a:schemeClr>
                </a:solidFill>
              </a:rPr>
              <a:t>spine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crossed</a:t>
            </a:r>
            <a:r>
              <a:rPr lang="es-ES" dirty="0">
                <a:solidFill>
                  <a:schemeClr val="accent1">
                    <a:lumMod val="60000"/>
                    <a:lumOff val="40000"/>
                  </a:schemeClr>
                </a:solidFill>
              </a:rPr>
              <a:t> </a:t>
            </a:r>
            <a:r>
              <a:rPr lang="es-ES" dirty="0" err="1">
                <a:solidFill>
                  <a:schemeClr val="accent1">
                    <a:lumMod val="60000"/>
                    <a:lumOff val="40000"/>
                  </a:schemeClr>
                </a:solidFill>
              </a:rPr>
              <a:t>over</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same</a:t>
            </a:r>
            <a:r>
              <a:rPr lang="es-ES" dirty="0">
                <a:solidFill>
                  <a:schemeClr val="accent1">
                    <a:lumMod val="60000"/>
                    <a:lumOff val="40000"/>
                  </a:schemeClr>
                </a:solidFill>
              </a:rPr>
              <a:t> </a:t>
            </a:r>
            <a:r>
              <a:rPr lang="es-ES" dirty="0" err="1">
                <a:solidFill>
                  <a:schemeClr val="accent1">
                    <a:lumMod val="60000"/>
                    <a:lumOff val="40000"/>
                  </a:schemeClr>
                </a:solidFill>
              </a:rPr>
              <a:t>segment</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lower</a:t>
            </a:r>
            <a:r>
              <a:rPr lang="es-ES" dirty="0">
                <a:solidFill>
                  <a:schemeClr val="accent1">
                    <a:lumMod val="60000"/>
                    <a:lumOff val="40000"/>
                  </a:schemeClr>
                </a:solidFill>
              </a:rPr>
              <a:t> </a:t>
            </a:r>
            <a:r>
              <a:rPr lang="es-ES" dirty="0" err="1">
                <a:solidFill>
                  <a:schemeClr val="accent1">
                    <a:lumMod val="60000"/>
                    <a:lumOff val="40000"/>
                  </a:schemeClr>
                </a:solidFill>
              </a:rPr>
              <a:t>spine</a:t>
            </a:r>
            <a:endParaRPr lang="es-ES" dirty="0">
              <a:solidFill>
                <a:schemeClr val="accent1">
                  <a:lumMod val="60000"/>
                  <a:lumOff val="40000"/>
                </a:schemeClr>
              </a:solidFill>
            </a:endParaRPr>
          </a:p>
          <a:p>
            <a:endParaRPr lang="es-ES" dirty="0"/>
          </a:p>
        </p:txBody>
      </p:sp>
    </p:spTree>
    <p:extLst>
      <p:ext uri="{BB962C8B-B14F-4D97-AF65-F5344CB8AC3E}">
        <p14:creationId xmlns:p14="http://schemas.microsoft.com/office/powerpoint/2010/main" val="1694382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96D7C-565C-EA39-99EC-8E1D02934652}"/>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826BBCD-3CC1-F073-AD0B-7CA262DD7C23}"/>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49F6E854-7D42-A24F-5DFA-8B03FF5C6A4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69808243-DE1D-B0A9-B7BC-3DCA90C8E94F}"/>
              </a:ext>
            </a:extLst>
          </p:cNvPr>
          <p:cNvSpPr txBox="1"/>
          <p:nvPr/>
        </p:nvSpPr>
        <p:spPr>
          <a:xfrm>
            <a:off x="4250580" y="1641987"/>
            <a:ext cx="7290006" cy="2492990"/>
          </a:xfrm>
          <a:prstGeom prst="rect">
            <a:avLst/>
          </a:prstGeom>
          <a:noFill/>
        </p:spPr>
        <p:txBody>
          <a:bodyPr wrap="square" rtlCol="0">
            <a:spAutoFit/>
          </a:bodyPr>
          <a:lstStyle/>
          <a:p>
            <a:r>
              <a:rPr lang="es-ES" sz="2400" b="1" dirty="0">
                <a:solidFill>
                  <a:schemeClr val="accent1"/>
                </a:solidFill>
              </a:rPr>
              <a:t>Position</a:t>
            </a:r>
          </a:p>
          <a:p>
            <a:r>
              <a:rPr lang="es-ES" dirty="0" err="1">
                <a:solidFill>
                  <a:schemeClr val="accent1">
                    <a:lumMod val="60000"/>
                    <a:lumOff val="40000"/>
                  </a:schemeClr>
                </a:solidFill>
              </a:rPr>
              <a:t>Lying</a:t>
            </a:r>
            <a:r>
              <a:rPr lang="es-ES" dirty="0">
                <a:solidFill>
                  <a:schemeClr val="accent1">
                    <a:lumMod val="60000"/>
                    <a:lumOff val="40000"/>
                  </a:schemeClr>
                </a:solidFill>
              </a:rPr>
              <a:t>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tummy</a:t>
            </a:r>
            <a:r>
              <a:rPr lang="es-ES" dirty="0">
                <a:solidFill>
                  <a:schemeClr val="accent1">
                    <a:lumMod val="60000"/>
                    <a:lumOff val="40000"/>
                  </a:schemeClr>
                </a:solidFill>
              </a:rPr>
              <a:t>, </a:t>
            </a:r>
            <a:r>
              <a:rPr lang="es-ES" dirty="0" err="1">
                <a:solidFill>
                  <a:schemeClr val="accent1">
                    <a:lumMod val="60000"/>
                    <a:lumOff val="40000"/>
                  </a:schemeClr>
                </a:solidFill>
              </a:rPr>
              <a:t>forehead</a:t>
            </a:r>
            <a:r>
              <a:rPr lang="es-ES" dirty="0">
                <a:solidFill>
                  <a:schemeClr val="accent1">
                    <a:lumMod val="60000"/>
                    <a:lumOff val="40000"/>
                  </a:schemeClr>
                </a:solidFill>
              </a:rPr>
              <a:t>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floor</a:t>
            </a:r>
            <a:r>
              <a:rPr lang="es-ES" dirty="0">
                <a:solidFill>
                  <a:schemeClr val="accent1">
                    <a:lumMod val="60000"/>
                    <a:lumOff val="40000"/>
                  </a:schemeClr>
                </a:solidFill>
              </a:rPr>
              <a:t> and </a:t>
            </a:r>
            <a:r>
              <a:rPr lang="es-ES" dirty="0" err="1">
                <a:solidFill>
                  <a:schemeClr val="accent1">
                    <a:lumMod val="60000"/>
                    <a:lumOff val="40000"/>
                  </a:schemeClr>
                </a:solidFill>
              </a:rPr>
              <a:t>arms</a:t>
            </a:r>
            <a:r>
              <a:rPr lang="es-ES" dirty="0">
                <a:solidFill>
                  <a:schemeClr val="accent1">
                    <a:lumMod val="60000"/>
                    <a:lumOff val="40000"/>
                  </a:schemeClr>
                </a:solidFill>
              </a:rPr>
              <a:t> extended. </a:t>
            </a:r>
            <a:r>
              <a:rPr lang="es-ES" dirty="0" err="1">
                <a:solidFill>
                  <a:schemeClr val="accent1">
                    <a:lumMod val="60000"/>
                    <a:lumOff val="40000"/>
                  </a:schemeClr>
                </a:solidFill>
              </a:rPr>
              <a:t>Lift</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off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floor</a:t>
            </a:r>
            <a:r>
              <a:rPr lang="es-ES" dirty="0">
                <a:solidFill>
                  <a:schemeClr val="accent1">
                    <a:lumMod val="60000"/>
                    <a:lumOff val="40000"/>
                  </a:schemeClr>
                </a:solidFill>
              </a:rPr>
              <a:t> </a:t>
            </a:r>
            <a:r>
              <a:rPr lang="es-ES" dirty="0" err="1">
                <a:solidFill>
                  <a:schemeClr val="accent1">
                    <a:lumMod val="60000"/>
                    <a:lumOff val="40000"/>
                  </a:schemeClr>
                </a:solidFill>
              </a:rPr>
              <a:t>by</a:t>
            </a:r>
            <a:r>
              <a:rPr lang="es-ES" dirty="0">
                <a:solidFill>
                  <a:schemeClr val="accent1">
                    <a:lumMod val="60000"/>
                    <a:lumOff val="40000"/>
                  </a:schemeClr>
                </a:solidFill>
              </a:rPr>
              <a:t> </a:t>
            </a:r>
            <a:r>
              <a:rPr lang="es-ES" dirty="0" err="1">
                <a:solidFill>
                  <a:schemeClr val="accent1">
                    <a:lumMod val="60000"/>
                    <a:lumOff val="40000"/>
                  </a:schemeClr>
                </a:solidFill>
              </a:rPr>
              <a:t>squeezing</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scapulas</a:t>
            </a:r>
            <a:r>
              <a:rPr lang="es-ES" dirty="0">
                <a:solidFill>
                  <a:schemeClr val="accent1">
                    <a:lumMod val="60000"/>
                    <a:lumOff val="40000"/>
                  </a:schemeClr>
                </a:solidFill>
              </a:rPr>
              <a:t> </a:t>
            </a:r>
            <a:r>
              <a:rPr lang="es-ES" dirty="0" err="1">
                <a:solidFill>
                  <a:schemeClr val="accent1">
                    <a:lumMod val="60000"/>
                    <a:lumOff val="40000"/>
                  </a:schemeClr>
                </a:solidFill>
              </a:rPr>
              <a:t>together</a:t>
            </a:r>
            <a:endParaRPr lang="es-ES" dirty="0">
              <a:solidFill>
                <a:schemeClr val="accent1">
                  <a:lumMod val="60000"/>
                  <a:lumOff val="40000"/>
                </a:schemeClr>
              </a:solidFill>
            </a:endParaRP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Reduce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range</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motion</a:t>
            </a:r>
            <a:r>
              <a:rPr lang="es-ES" dirty="0">
                <a:solidFill>
                  <a:schemeClr val="accent1">
                    <a:lumMod val="60000"/>
                    <a:lumOff val="40000"/>
                  </a:schemeClr>
                </a:solidFill>
              </a:rPr>
              <a:t> in case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pain</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Imagine lifting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chest</a:t>
            </a:r>
            <a:r>
              <a:rPr lang="es-ES" dirty="0">
                <a:solidFill>
                  <a:schemeClr val="accent1">
                    <a:lumMod val="60000"/>
                    <a:lumOff val="40000"/>
                  </a:schemeClr>
                </a:solidFill>
              </a:rPr>
              <a:t> </a:t>
            </a:r>
            <a:r>
              <a:rPr lang="es-ES" dirty="0" err="1">
                <a:solidFill>
                  <a:schemeClr val="accent1">
                    <a:lumMod val="60000"/>
                    <a:lumOff val="40000"/>
                  </a:schemeClr>
                </a:solidFill>
              </a:rPr>
              <a:t>slightly</a:t>
            </a:r>
            <a:r>
              <a:rPr lang="es-ES" dirty="0">
                <a:solidFill>
                  <a:schemeClr val="accent1">
                    <a:lumMod val="60000"/>
                    <a:lumOff val="40000"/>
                  </a:schemeClr>
                </a:solidFill>
              </a:rPr>
              <a:t> off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floor</a:t>
            </a: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BCE2F798-C2F7-91C3-2A92-35420450D36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D9F96A58-9013-A111-B2C0-5BBA179B4A0F}"/>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RETRACTORS STRENGTHENING</a:t>
            </a:r>
          </a:p>
        </p:txBody>
      </p:sp>
      <p:pic>
        <p:nvPicPr>
          <p:cNvPr id="9" name="Picture 2" descr="110+ Músculo Trapecio Ilustraciones de Stock, gráficos vectoriales libres  de derechos y clip art - iStock">
            <a:extLst>
              <a:ext uri="{FF2B5EF4-FFF2-40B4-BE49-F238E27FC236}">
                <a16:creationId xmlns:a16="http://schemas.microsoft.com/office/drawing/2014/main" id="{3AE23C89-1328-3896-D665-60A27B40E2F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51192"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110+ Músculo Trapecio Ilustraciones de Stock, gráficos vectoriales libres  de derechos y clip art - iStock">
            <a:extLst>
              <a:ext uri="{FF2B5EF4-FFF2-40B4-BE49-F238E27FC236}">
                <a16:creationId xmlns:a16="http://schemas.microsoft.com/office/drawing/2014/main" id="{F590DB02-BB53-D31A-A1D0-6DCA3F940CD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227400"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a 10">
            <a:extLst>
              <a:ext uri="{FF2B5EF4-FFF2-40B4-BE49-F238E27FC236}">
                <a16:creationId xmlns:a16="http://schemas.microsoft.com/office/drawing/2014/main" id="{18CCC3AC-F975-FEDC-FAA3-39D04C0B2EF5}"/>
              </a:ext>
            </a:extLst>
          </p:cNvPr>
          <p:cNvGraphicFramePr>
            <a:graphicFrameLocks noGrp="1"/>
          </p:cNvGraphicFramePr>
          <p:nvPr>
            <p:extLst>
              <p:ext uri="{D42A27DB-BD31-4B8C-83A1-F6EECF244321}">
                <p14:modId xmlns:p14="http://schemas.microsoft.com/office/powerpoint/2010/main" val="2293809426"/>
              </p:ext>
            </p:extLst>
          </p:nvPr>
        </p:nvGraphicFramePr>
        <p:xfrm>
          <a:off x="3854360" y="4367411"/>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3FAD086F-68B0-531C-7300-8586FB28C29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16" name="Imagen 15" descr="Un joven acostado en el suelo&#10;&#10;Descripción generada automáticamente con confianza media">
            <a:extLst>
              <a:ext uri="{FF2B5EF4-FFF2-40B4-BE49-F238E27FC236}">
                <a16:creationId xmlns:a16="http://schemas.microsoft.com/office/drawing/2014/main" id="{3C583C5A-9B75-A875-E95F-12EA39F5C3A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 t="31000" r="-878" b="10104"/>
          <a:stretch/>
        </p:blipFill>
        <p:spPr bwMode="auto">
          <a:xfrm>
            <a:off x="480754" y="1991009"/>
            <a:ext cx="2554283" cy="198738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72254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DB5A9-F843-47F3-B557-E0C695710004}"/>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D9740F19-2F94-4786-8F91-5867D2BA9CD2}"/>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58FD9B9B-8738-B95E-DF8D-09B7F962C58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8C658A9A-61D6-4679-529D-7127AC0BCD8E}"/>
              </a:ext>
            </a:extLst>
          </p:cNvPr>
          <p:cNvSpPr txBox="1"/>
          <p:nvPr/>
        </p:nvSpPr>
        <p:spPr>
          <a:xfrm>
            <a:off x="4250580" y="1641987"/>
            <a:ext cx="7290006" cy="2492990"/>
          </a:xfrm>
          <a:prstGeom prst="rect">
            <a:avLst/>
          </a:prstGeom>
          <a:noFill/>
        </p:spPr>
        <p:txBody>
          <a:bodyPr wrap="square" rtlCol="0">
            <a:spAutoFit/>
          </a:bodyPr>
          <a:lstStyle/>
          <a:p>
            <a:r>
              <a:rPr lang="es-ES" sz="2400" b="1" dirty="0">
                <a:solidFill>
                  <a:schemeClr val="accent1"/>
                </a:solidFill>
              </a:rPr>
              <a:t>Position</a:t>
            </a:r>
          </a:p>
          <a:p>
            <a:r>
              <a:rPr lang="es-ES" dirty="0" err="1">
                <a:solidFill>
                  <a:schemeClr val="accent1">
                    <a:lumMod val="60000"/>
                    <a:lumOff val="40000"/>
                  </a:schemeClr>
                </a:solidFill>
              </a:rPr>
              <a:t>Lying</a:t>
            </a:r>
            <a:r>
              <a:rPr lang="es-ES" dirty="0">
                <a:solidFill>
                  <a:schemeClr val="accent1">
                    <a:lumMod val="60000"/>
                    <a:lumOff val="40000"/>
                  </a:schemeClr>
                </a:solidFill>
              </a:rPr>
              <a:t>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tummy</a:t>
            </a:r>
            <a:r>
              <a:rPr lang="es-ES" dirty="0">
                <a:solidFill>
                  <a:schemeClr val="accent1">
                    <a:lumMod val="60000"/>
                    <a:lumOff val="40000"/>
                  </a:schemeClr>
                </a:solidFill>
              </a:rPr>
              <a:t>, </a:t>
            </a:r>
            <a:r>
              <a:rPr lang="es-ES" dirty="0" err="1">
                <a:solidFill>
                  <a:schemeClr val="accent1">
                    <a:lumMod val="60000"/>
                    <a:lumOff val="40000"/>
                  </a:schemeClr>
                </a:solidFill>
              </a:rPr>
              <a:t>forehead</a:t>
            </a:r>
            <a:r>
              <a:rPr lang="es-ES" dirty="0">
                <a:solidFill>
                  <a:schemeClr val="accent1">
                    <a:lumMod val="60000"/>
                    <a:lumOff val="40000"/>
                  </a:schemeClr>
                </a:solidFill>
              </a:rPr>
              <a:t>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floor</a:t>
            </a:r>
            <a:r>
              <a:rPr lang="es-ES" dirty="0">
                <a:solidFill>
                  <a:schemeClr val="accent1">
                    <a:lumMod val="60000"/>
                    <a:lumOff val="40000"/>
                  </a:schemeClr>
                </a:solidFill>
              </a:rPr>
              <a:t> and </a:t>
            </a:r>
            <a:r>
              <a:rPr lang="es-ES" dirty="0" err="1">
                <a:solidFill>
                  <a:schemeClr val="accent1">
                    <a:lumMod val="60000"/>
                    <a:lumOff val="40000"/>
                  </a:schemeClr>
                </a:solidFill>
              </a:rPr>
              <a:t>arms</a:t>
            </a:r>
            <a:r>
              <a:rPr lang="es-ES" dirty="0">
                <a:solidFill>
                  <a:schemeClr val="accent1">
                    <a:lumMod val="60000"/>
                    <a:lumOff val="40000"/>
                  </a:schemeClr>
                </a:solidFill>
              </a:rPr>
              <a:t> extended. </a:t>
            </a:r>
            <a:r>
              <a:rPr lang="es-ES" dirty="0" err="1">
                <a:solidFill>
                  <a:schemeClr val="accent1">
                    <a:lumMod val="60000"/>
                    <a:lumOff val="40000"/>
                  </a:schemeClr>
                </a:solidFill>
              </a:rPr>
              <a:t>Lift</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dumbbells</a:t>
            </a:r>
            <a:r>
              <a:rPr lang="es-ES" dirty="0">
                <a:solidFill>
                  <a:schemeClr val="accent1">
                    <a:lumMod val="60000"/>
                    <a:lumOff val="40000"/>
                  </a:schemeClr>
                </a:solidFill>
              </a:rPr>
              <a:t> off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floor</a:t>
            </a:r>
            <a:r>
              <a:rPr lang="es-ES" dirty="0">
                <a:solidFill>
                  <a:schemeClr val="accent1">
                    <a:lumMod val="60000"/>
                    <a:lumOff val="40000"/>
                  </a:schemeClr>
                </a:solidFill>
              </a:rPr>
              <a:t> </a:t>
            </a:r>
            <a:r>
              <a:rPr lang="es-ES" dirty="0" err="1">
                <a:solidFill>
                  <a:schemeClr val="accent1">
                    <a:lumMod val="60000"/>
                    <a:lumOff val="40000"/>
                  </a:schemeClr>
                </a:solidFill>
              </a:rPr>
              <a:t>by</a:t>
            </a:r>
            <a:r>
              <a:rPr lang="es-ES" dirty="0">
                <a:solidFill>
                  <a:schemeClr val="accent1">
                    <a:lumMod val="60000"/>
                    <a:lumOff val="40000"/>
                  </a:schemeClr>
                </a:solidFill>
              </a:rPr>
              <a:t> </a:t>
            </a:r>
            <a:r>
              <a:rPr lang="es-ES" dirty="0" err="1">
                <a:solidFill>
                  <a:schemeClr val="accent1">
                    <a:lumMod val="60000"/>
                    <a:lumOff val="40000"/>
                  </a:schemeClr>
                </a:solidFill>
              </a:rPr>
              <a:t>squeezing</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scapulas</a:t>
            </a:r>
            <a:r>
              <a:rPr lang="es-ES" dirty="0">
                <a:solidFill>
                  <a:schemeClr val="accent1">
                    <a:lumMod val="60000"/>
                    <a:lumOff val="40000"/>
                  </a:schemeClr>
                </a:solidFill>
              </a:rPr>
              <a:t> </a:t>
            </a:r>
            <a:r>
              <a:rPr lang="es-ES" dirty="0" err="1">
                <a:solidFill>
                  <a:schemeClr val="accent1">
                    <a:lumMod val="60000"/>
                    <a:lumOff val="40000"/>
                  </a:schemeClr>
                </a:solidFill>
              </a:rPr>
              <a:t>together</a:t>
            </a:r>
            <a:endParaRPr lang="es-ES" dirty="0">
              <a:solidFill>
                <a:schemeClr val="accent1">
                  <a:lumMod val="60000"/>
                  <a:lumOff val="40000"/>
                </a:schemeClr>
              </a:solidFill>
            </a:endParaRP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Reduce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range</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motion</a:t>
            </a:r>
            <a:r>
              <a:rPr lang="es-ES" dirty="0">
                <a:solidFill>
                  <a:schemeClr val="accent1">
                    <a:lumMod val="60000"/>
                    <a:lumOff val="40000"/>
                  </a:schemeClr>
                </a:solidFill>
              </a:rPr>
              <a:t> in case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pain</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Imagine lifting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chest</a:t>
            </a:r>
            <a:r>
              <a:rPr lang="es-ES" dirty="0">
                <a:solidFill>
                  <a:schemeClr val="accent1">
                    <a:lumMod val="60000"/>
                    <a:lumOff val="40000"/>
                  </a:schemeClr>
                </a:solidFill>
              </a:rPr>
              <a:t> </a:t>
            </a:r>
            <a:r>
              <a:rPr lang="es-ES" dirty="0" err="1">
                <a:solidFill>
                  <a:schemeClr val="accent1">
                    <a:lumMod val="60000"/>
                    <a:lumOff val="40000"/>
                  </a:schemeClr>
                </a:solidFill>
              </a:rPr>
              <a:t>slightly</a:t>
            </a:r>
            <a:r>
              <a:rPr lang="es-ES" dirty="0">
                <a:solidFill>
                  <a:schemeClr val="accent1">
                    <a:lumMod val="60000"/>
                    <a:lumOff val="40000"/>
                  </a:schemeClr>
                </a:solidFill>
              </a:rPr>
              <a:t> off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floor</a:t>
            </a: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577084CF-7713-3A06-E3A4-78D134E1527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F4AD2AB9-70BD-FAE8-0BAC-5CA0830B20DC}"/>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RETRACTORS STRENGTHENING</a:t>
            </a:r>
          </a:p>
        </p:txBody>
      </p:sp>
      <p:pic>
        <p:nvPicPr>
          <p:cNvPr id="9" name="Picture 2" descr="110+ Músculo Trapecio Ilustraciones de Stock, gráficos vectoriales libres  de derechos y clip art - iStock">
            <a:extLst>
              <a:ext uri="{FF2B5EF4-FFF2-40B4-BE49-F238E27FC236}">
                <a16:creationId xmlns:a16="http://schemas.microsoft.com/office/drawing/2014/main" id="{C230EF02-FCF9-CD7F-062B-DC9C3D5EBEB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51192"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110+ Músculo Trapecio Ilustraciones de Stock, gráficos vectoriales libres  de derechos y clip art - iStock">
            <a:extLst>
              <a:ext uri="{FF2B5EF4-FFF2-40B4-BE49-F238E27FC236}">
                <a16:creationId xmlns:a16="http://schemas.microsoft.com/office/drawing/2014/main" id="{2FC16483-031A-6440-4C52-4CE07D55AEC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227400"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a 10">
            <a:extLst>
              <a:ext uri="{FF2B5EF4-FFF2-40B4-BE49-F238E27FC236}">
                <a16:creationId xmlns:a16="http://schemas.microsoft.com/office/drawing/2014/main" id="{9F4E42DD-10D2-EADA-9AD7-D8BEB9EC9C75}"/>
              </a:ext>
            </a:extLst>
          </p:cNvPr>
          <p:cNvGraphicFramePr>
            <a:graphicFrameLocks noGrp="1"/>
          </p:cNvGraphicFramePr>
          <p:nvPr/>
        </p:nvGraphicFramePr>
        <p:xfrm>
          <a:off x="3854360" y="4367411"/>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5B130BBE-D9A7-6EAB-E19E-DEB72D8772E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2" name="Imagen 1">
            <a:extLst>
              <a:ext uri="{FF2B5EF4-FFF2-40B4-BE49-F238E27FC236}">
                <a16:creationId xmlns:a16="http://schemas.microsoft.com/office/drawing/2014/main" id="{F79FF93E-5E91-2653-BCAF-E1FE294860B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37824" b="-1"/>
          <a:stretch/>
        </p:blipFill>
        <p:spPr bwMode="auto">
          <a:xfrm>
            <a:off x="503067" y="1931343"/>
            <a:ext cx="2509657" cy="2079023"/>
          </a:xfrm>
          <a:prstGeom prst="rect">
            <a:avLst/>
          </a:prstGeom>
          <a:noFill/>
          <a:ln>
            <a:noFill/>
          </a:ln>
          <a:extLst>
            <a:ext uri="{53640926-AAD7-44D8-BBD7-CCE9431645EC}">
              <a14:shadowObscured xmlns:a14="http://schemas.microsoft.com/office/drawing/2010/main"/>
            </a:ext>
          </a:extLst>
        </p:spPr>
      </p:pic>
      <p:pic>
        <p:nvPicPr>
          <p:cNvPr id="3" name="Imagen 2">
            <a:extLst>
              <a:ext uri="{FF2B5EF4-FFF2-40B4-BE49-F238E27FC236}">
                <a16:creationId xmlns:a16="http://schemas.microsoft.com/office/drawing/2014/main" id="{7FDB0CB5-9D67-E2BD-C2B4-747A9BAE8E6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2567" y="4321594"/>
            <a:ext cx="2079023" cy="2079023"/>
          </a:xfrm>
          <a:prstGeom prst="rect">
            <a:avLst/>
          </a:prstGeom>
          <a:noFill/>
          <a:ln>
            <a:noFill/>
          </a:ln>
        </p:spPr>
      </p:pic>
    </p:spTree>
    <p:extLst>
      <p:ext uri="{BB962C8B-B14F-4D97-AF65-F5344CB8AC3E}">
        <p14:creationId xmlns:p14="http://schemas.microsoft.com/office/powerpoint/2010/main" val="4089841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B98BF-C44E-E04C-F032-FABAEA25A2D5}"/>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7E4561F9-651A-8303-055E-7533A5AEBFEC}"/>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A7C05B81-AC64-2F7F-02D8-F11B514BC95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388F1993-F109-639C-EC10-9AC8840854A5}"/>
              </a:ext>
            </a:extLst>
          </p:cNvPr>
          <p:cNvSpPr txBox="1"/>
          <p:nvPr/>
        </p:nvSpPr>
        <p:spPr>
          <a:xfrm>
            <a:off x="4250580" y="1641987"/>
            <a:ext cx="7290006" cy="3046988"/>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a:t>
            </a:r>
            <a:r>
              <a:rPr lang="es-ES" dirty="0" err="1">
                <a:solidFill>
                  <a:schemeClr val="accent1">
                    <a:lumMod val="60000"/>
                    <a:lumOff val="40000"/>
                  </a:schemeClr>
                </a:solidFill>
              </a:rPr>
              <a:t>quadruped</a:t>
            </a:r>
            <a:r>
              <a:rPr lang="es-ES" dirty="0">
                <a:solidFill>
                  <a:schemeClr val="accent1">
                    <a:lumMod val="60000"/>
                    <a:lumOff val="40000"/>
                  </a:schemeClr>
                </a:solidFill>
              </a:rPr>
              <a:t> position,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abdomen </a:t>
            </a:r>
            <a:r>
              <a:rPr lang="es-ES" dirty="0" err="1">
                <a:solidFill>
                  <a:schemeClr val="accent1">
                    <a:lumMod val="60000"/>
                    <a:lumOff val="40000"/>
                  </a:schemeClr>
                </a:solidFill>
              </a:rPr>
              <a:t>supoorted</a:t>
            </a:r>
            <a:r>
              <a:rPr lang="es-ES" dirty="0">
                <a:solidFill>
                  <a:schemeClr val="accent1">
                    <a:lumMod val="60000"/>
                    <a:lumOff val="40000"/>
                  </a:schemeClr>
                </a:solidFill>
              </a:rPr>
              <a:t> </a:t>
            </a:r>
            <a:r>
              <a:rPr lang="es-ES" dirty="0" err="1">
                <a:solidFill>
                  <a:schemeClr val="accent1">
                    <a:lumMod val="60000"/>
                    <a:lumOff val="40000"/>
                  </a:schemeClr>
                </a:solidFill>
              </a:rPr>
              <a:t>on</a:t>
            </a:r>
            <a:r>
              <a:rPr lang="es-ES" dirty="0">
                <a:solidFill>
                  <a:schemeClr val="accent1">
                    <a:lumMod val="60000"/>
                    <a:lumOff val="40000"/>
                  </a:schemeClr>
                </a:solidFill>
              </a:rPr>
              <a:t> a </a:t>
            </a:r>
            <a:r>
              <a:rPr lang="es-ES" dirty="0" err="1">
                <a:solidFill>
                  <a:schemeClr val="accent1">
                    <a:lumMod val="60000"/>
                    <a:lumOff val="40000"/>
                  </a:schemeClr>
                </a:solidFill>
              </a:rPr>
              <a:t>fitball</a:t>
            </a:r>
            <a:r>
              <a:rPr lang="es-ES" dirty="0">
                <a:solidFill>
                  <a:schemeClr val="accent1">
                    <a:lumMod val="60000"/>
                    <a:lumOff val="40000"/>
                  </a:schemeClr>
                </a:solidFill>
              </a:rPr>
              <a:t> </a:t>
            </a:r>
            <a:r>
              <a:rPr lang="es-ES" dirty="0" err="1">
                <a:solidFill>
                  <a:schemeClr val="accent1">
                    <a:lumMod val="60000"/>
                    <a:lumOff val="40000"/>
                  </a:schemeClr>
                </a:solidFill>
              </a:rPr>
              <a:t>extend</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arms</a:t>
            </a:r>
            <a:r>
              <a:rPr lang="es-ES" dirty="0">
                <a:solidFill>
                  <a:schemeClr val="accent1">
                    <a:lumMod val="60000"/>
                    <a:lumOff val="40000"/>
                  </a:schemeClr>
                </a:solidFill>
              </a:rPr>
              <a:t> in a “Y” position. </a:t>
            </a:r>
            <a:r>
              <a:rPr lang="es-ES" dirty="0" err="1">
                <a:solidFill>
                  <a:schemeClr val="accent1">
                    <a:lumMod val="60000"/>
                    <a:lumOff val="40000"/>
                  </a:schemeClr>
                </a:solidFill>
              </a:rPr>
              <a:t>Lift</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while</a:t>
            </a:r>
            <a:r>
              <a:rPr lang="es-ES" dirty="0">
                <a:solidFill>
                  <a:schemeClr val="accent1">
                    <a:lumMod val="60000"/>
                    <a:lumOff val="40000"/>
                  </a:schemeClr>
                </a:solidFill>
              </a:rPr>
              <a:t> </a:t>
            </a:r>
            <a:r>
              <a:rPr lang="es-ES" dirty="0" err="1">
                <a:solidFill>
                  <a:schemeClr val="accent1">
                    <a:lumMod val="60000"/>
                    <a:lumOff val="40000"/>
                  </a:schemeClr>
                </a:solidFill>
              </a:rPr>
              <a:t>squeezing</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scapulas</a:t>
            </a:r>
            <a:endParaRPr lang="es-ES" dirty="0">
              <a:solidFill>
                <a:schemeClr val="accent1">
                  <a:lumMod val="60000"/>
                  <a:lumOff val="40000"/>
                </a:schemeClr>
              </a:solidFill>
            </a:endParaRP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err="1">
                <a:solidFill>
                  <a:schemeClr val="accent1">
                    <a:lumMod val="60000"/>
                    <a:lumOff val="40000"/>
                  </a:schemeClr>
                </a:solidFill>
              </a:rPr>
              <a:t>Extend</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thoracic</a:t>
            </a:r>
            <a:r>
              <a:rPr lang="es-ES" dirty="0">
                <a:solidFill>
                  <a:schemeClr val="accent1">
                    <a:lumMod val="60000"/>
                    <a:lumOff val="40000"/>
                  </a:schemeClr>
                </a:solidFill>
              </a:rPr>
              <a:t> </a:t>
            </a:r>
            <a:r>
              <a:rPr lang="es-ES" dirty="0" err="1">
                <a:solidFill>
                  <a:schemeClr val="accent1">
                    <a:lumMod val="60000"/>
                    <a:lumOff val="40000"/>
                  </a:schemeClr>
                </a:solidFill>
              </a:rPr>
              <a:t>spine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Imagine lifting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chest</a:t>
            </a:r>
            <a:r>
              <a:rPr lang="es-ES" dirty="0">
                <a:solidFill>
                  <a:schemeClr val="accent1">
                    <a:lumMod val="60000"/>
                    <a:lumOff val="40000"/>
                  </a:schemeClr>
                </a:solidFill>
              </a:rPr>
              <a:t> </a:t>
            </a:r>
            <a:r>
              <a:rPr lang="es-ES" dirty="0" err="1">
                <a:solidFill>
                  <a:schemeClr val="accent1">
                    <a:lumMod val="60000"/>
                    <a:lumOff val="40000"/>
                  </a:schemeClr>
                </a:solidFill>
              </a:rPr>
              <a:t>slightly</a:t>
            </a:r>
            <a:r>
              <a:rPr lang="es-ES" dirty="0">
                <a:solidFill>
                  <a:schemeClr val="accent1">
                    <a:lumMod val="60000"/>
                    <a:lumOff val="40000"/>
                  </a:schemeClr>
                </a:solidFill>
              </a:rPr>
              <a:t> off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fitball</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A </a:t>
            </a:r>
            <a:r>
              <a:rPr lang="es-ES" dirty="0" err="1">
                <a:solidFill>
                  <a:schemeClr val="accent1">
                    <a:lumMod val="60000"/>
                    <a:lumOff val="40000"/>
                  </a:schemeClr>
                </a:solidFill>
              </a:rPr>
              <a:t>bench</a:t>
            </a:r>
            <a:r>
              <a:rPr lang="es-ES" dirty="0">
                <a:solidFill>
                  <a:schemeClr val="accent1">
                    <a:lumMod val="60000"/>
                    <a:lumOff val="40000"/>
                  </a:schemeClr>
                </a:solidFill>
              </a:rPr>
              <a:t> can be </a:t>
            </a:r>
            <a:r>
              <a:rPr lang="es-ES" dirty="0" err="1">
                <a:solidFill>
                  <a:schemeClr val="accent1">
                    <a:lumMod val="60000"/>
                    <a:lumOff val="40000"/>
                  </a:schemeClr>
                </a:solidFill>
              </a:rPr>
              <a:t>used</a:t>
            </a:r>
            <a:r>
              <a:rPr lang="es-ES" dirty="0">
                <a:solidFill>
                  <a:schemeClr val="accent1">
                    <a:lumMod val="60000"/>
                    <a:lumOff val="40000"/>
                  </a:schemeClr>
                </a:solidFill>
              </a:rPr>
              <a:t> </a:t>
            </a:r>
            <a:r>
              <a:rPr lang="es-ES" dirty="0" err="1">
                <a:solidFill>
                  <a:schemeClr val="accent1">
                    <a:lumMod val="60000"/>
                    <a:lumOff val="40000"/>
                  </a:schemeClr>
                </a:solidFill>
              </a:rPr>
              <a:t>insted</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fitball</a:t>
            </a: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BE625EE4-3AF1-5F3C-13B1-D822B4F9F16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591825AD-6C00-4841-9AAF-3BA8F83CF2F7}"/>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RETRACTORS STRENGTHENING</a:t>
            </a:r>
          </a:p>
        </p:txBody>
      </p:sp>
      <p:pic>
        <p:nvPicPr>
          <p:cNvPr id="9" name="Picture 2" descr="110+ Músculo Trapecio Ilustraciones de Stock, gráficos vectoriales libres  de derechos y clip art - iStock">
            <a:extLst>
              <a:ext uri="{FF2B5EF4-FFF2-40B4-BE49-F238E27FC236}">
                <a16:creationId xmlns:a16="http://schemas.microsoft.com/office/drawing/2014/main" id="{AF8037F2-E160-CCF2-5B19-134FFE9D5F9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51192"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110+ Músculo Trapecio Ilustraciones de Stock, gráficos vectoriales libres  de derechos y clip art - iStock">
            <a:extLst>
              <a:ext uri="{FF2B5EF4-FFF2-40B4-BE49-F238E27FC236}">
                <a16:creationId xmlns:a16="http://schemas.microsoft.com/office/drawing/2014/main" id="{AB9E5A86-08D6-C07C-6552-2AE0E75DF87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227400"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a 10">
            <a:extLst>
              <a:ext uri="{FF2B5EF4-FFF2-40B4-BE49-F238E27FC236}">
                <a16:creationId xmlns:a16="http://schemas.microsoft.com/office/drawing/2014/main" id="{FE9BD94A-5E60-4B1D-6971-6B78FB14C3F6}"/>
              </a:ext>
            </a:extLst>
          </p:cNvPr>
          <p:cNvGraphicFramePr>
            <a:graphicFrameLocks noGrp="1"/>
          </p:cNvGraphicFramePr>
          <p:nvPr/>
        </p:nvGraphicFramePr>
        <p:xfrm>
          <a:off x="3854360" y="4367411"/>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E7857386-CE8A-1D08-EE9D-592431101F6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3" name="Imagen 2">
            <a:extLst>
              <a:ext uri="{FF2B5EF4-FFF2-40B4-BE49-F238E27FC236}">
                <a16:creationId xmlns:a16="http://schemas.microsoft.com/office/drawing/2014/main" id="{38AF019B-EAAB-C612-DDE1-64FB7AA9050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2567" y="4321594"/>
            <a:ext cx="2079023" cy="2079023"/>
          </a:xfrm>
          <a:prstGeom prst="rect">
            <a:avLst/>
          </a:prstGeom>
          <a:noFill/>
          <a:ln>
            <a:noFill/>
          </a:ln>
        </p:spPr>
      </p:pic>
      <p:pic>
        <p:nvPicPr>
          <p:cNvPr id="4" name="Imagen 3">
            <a:extLst>
              <a:ext uri="{FF2B5EF4-FFF2-40B4-BE49-F238E27FC236}">
                <a16:creationId xmlns:a16="http://schemas.microsoft.com/office/drawing/2014/main" id="{DA4FC885-ABEC-8D78-BF45-4DE8804E686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3973" y="4413229"/>
            <a:ext cx="1989006" cy="1989006"/>
          </a:xfrm>
          <a:prstGeom prst="rect">
            <a:avLst/>
          </a:prstGeom>
          <a:noFill/>
          <a:ln>
            <a:noFill/>
          </a:ln>
        </p:spPr>
      </p:pic>
      <p:pic>
        <p:nvPicPr>
          <p:cNvPr id="5" name="Imagen 4">
            <a:extLst>
              <a:ext uri="{FF2B5EF4-FFF2-40B4-BE49-F238E27FC236}">
                <a16:creationId xmlns:a16="http://schemas.microsoft.com/office/drawing/2014/main" id="{DDFA5ADE-0CB2-C4FE-C9AC-FA2BCC7233F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33982" r="2502" b="11713"/>
          <a:stretch/>
        </p:blipFill>
        <p:spPr bwMode="auto">
          <a:xfrm>
            <a:off x="374729" y="2002925"/>
            <a:ext cx="2801603" cy="2079059"/>
          </a:xfrm>
          <a:prstGeom prst="rect">
            <a:avLst/>
          </a:prstGeom>
          <a:noFill/>
          <a:ln>
            <a:noFill/>
          </a:ln>
          <a:extLst>
            <a:ext uri="{53640926-AAD7-44D8-BBD7-CCE9431645EC}">
              <a14:shadowObscured xmlns:a14="http://schemas.microsoft.com/office/drawing/2010/main"/>
            </a:ext>
          </a:extLst>
        </p:spPr>
      </p:pic>
      <p:pic>
        <p:nvPicPr>
          <p:cNvPr id="13" name="Picture 4" descr="Bombilla Azul PNG, Dibujos, Vectores Para Descarga Gratuita - Pngtree">
            <a:extLst>
              <a:ext uri="{FF2B5EF4-FFF2-40B4-BE49-F238E27FC236}">
                <a16:creationId xmlns:a16="http://schemas.microsoft.com/office/drawing/2014/main" id="{15AEF9F0-547A-4BED-9DFC-F795C30F6EE0}"/>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foregroundMark x1="46667" y1="81944" x2="48056" y2="73056"/>
                        <a14:foregroundMark x1="43056" y1="79167" x2="43056" y2="75833"/>
                        <a14:foregroundMark x1="34444" y1="46944" x2="34444" y2="46944"/>
                        <a14:foregroundMark x1="37500" y1="37500" x2="37500" y2="37500"/>
                        <a14:foregroundMark x1="29444" y1="26667" x2="29444" y2="26667"/>
                        <a14:foregroundMark x1="37500" y1="19722" x2="37500" y2="19722"/>
                        <a14:foregroundMark x1="47778" y1="15000" x2="47778" y2="15000"/>
                        <a14:foregroundMark x1="58333" y1="18333" x2="58333" y2="18333"/>
                        <a14:foregroundMark x1="67778" y1="25278" x2="67778" y2="25278"/>
                        <a14:foregroundMark x1="41667" y1="76667" x2="41667" y2="76667"/>
                      </a14:backgroundRemoval>
                    </a14:imgEffect>
                  </a14:imgLayer>
                </a14:imgProps>
              </a:ext>
              <a:ext uri="{28A0092B-C50C-407E-A947-70E740481C1C}">
                <a14:useLocalDpi xmlns:a14="http://schemas.microsoft.com/office/drawing/2010/main" val="0"/>
              </a:ext>
            </a:extLst>
          </a:blip>
          <a:srcRect/>
          <a:stretch>
            <a:fillRect/>
          </a:stretch>
        </p:blipFill>
        <p:spPr bwMode="auto">
          <a:xfrm>
            <a:off x="4982717" y="5898593"/>
            <a:ext cx="862822" cy="862822"/>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15480EBC-698A-9AB3-6788-F3EDF16938D3}"/>
              </a:ext>
            </a:extLst>
          </p:cNvPr>
          <p:cNvSpPr txBox="1"/>
          <p:nvPr/>
        </p:nvSpPr>
        <p:spPr>
          <a:xfrm>
            <a:off x="6346463" y="6145161"/>
            <a:ext cx="3134421" cy="369332"/>
          </a:xfrm>
          <a:prstGeom prst="rect">
            <a:avLst/>
          </a:prstGeom>
          <a:noFill/>
        </p:spPr>
        <p:txBody>
          <a:bodyPr wrap="square">
            <a:spAutoFit/>
          </a:bodyPr>
          <a:lstStyle/>
          <a:p>
            <a:r>
              <a:rPr lang="es-ES" dirty="0">
                <a:solidFill>
                  <a:schemeClr val="accent1">
                    <a:lumMod val="60000"/>
                    <a:lumOff val="40000"/>
                  </a:schemeClr>
                </a:solidFill>
              </a:rPr>
              <a:t>120º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abduction</a:t>
            </a:r>
            <a:endParaRPr lang="es-ES" dirty="0">
              <a:solidFill>
                <a:schemeClr val="accent1">
                  <a:lumMod val="60000"/>
                  <a:lumOff val="40000"/>
                </a:schemeClr>
              </a:solidFill>
            </a:endParaRPr>
          </a:p>
        </p:txBody>
      </p:sp>
    </p:spTree>
    <p:extLst>
      <p:ext uri="{BB962C8B-B14F-4D97-AF65-F5344CB8AC3E}">
        <p14:creationId xmlns:p14="http://schemas.microsoft.com/office/powerpoint/2010/main" val="172302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5EF2C-064D-665B-AE09-BC995A49DE37}"/>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5F428B1E-489A-BDD1-44D9-7784AA246958}"/>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0C670383-0791-BF47-A116-995B349C398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6C6EDA85-17F7-3DC8-E487-0E2D24E2F843}"/>
              </a:ext>
            </a:extLst>
          </p:cNvPr>
          <p:cNvSpPr txBox="1"/>
          <p:nvPr/>
        </p:nvSpPr>
        <p:spPr>
          <a:xfrm>
            <a:off x="4250580" y="1641987"/>
            <a:ext cx="7290006" cy="3323987"/>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a:t>
            </a:r>
            <a:r>
              <a:rPr lang="es-ES" dirty="0" err="1">
                <a:solidFill>
                  <a:schemeClr val="accent1">
                    <a:lumMod val="60000"/>
                    <a:lumOff val="40000"/>
                  </a:schemeClr>
                </a:solidFill>
              </a:rPr>
              <a:t>quadruped</a:t>
            </a:r>
            <a:r>
              <a:rPr lang="es-ES" dirty="0">
                <a:solidFill>
                  <a:schemeClr val="accent1">
                    <a:lumMod val="60000"/>
                    <a:lumOff val="40000"/>
                  </a:schemeClr>
                </a:solidFill>
              </a:rPr>
              <a:t> position,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abdomen </a:t>
            </a:r>
            <a:r>
              <a:rPr lang="es-ES" dirty="0" err="1">
                <a:solidFill>
                  <a:schemeClr val="accent1">
                    <a:lumMod val="60000"/>
                    <a:lumOff val="40000"/>
                  </a:schemeClr>
                </a:solidFill>
              </a:rPr>
              <a:t>supoorted</a:t>
            </a:r>
            <a:r>
              <a:rPr lang="es-ES" dirty="0">
                <a:solidFill>
                  <a:schemeClr val="accent1">
                    <a:lumMod val="60000"/>
                    <a:lumOff val="40000"/>
                  </a:schemeClr>
                </a:solidFill>
              </a:rPr>
              <a:t> </a:t>
            </a:r>
            <a:r>
              <a:rPr lang="es-ES" dirty="0" err="1">
                <a:solidFill>
                  <a:schemeClr val="accent1">
                    <a:lumMod val="60000"/>
                    <a:lumOff val="40000"/>
                  </a:schemeClr>
                </a:solidFill>
              </a:rPr>
              <a:t>on</a:t>
            </a:r>
            <a:r>
              <a:rPr lang="es-ES" dirty="0">
                <a:solidFill>
                  <a:schemeClr val="accent1">
                    <a:lumMod val="60000"/>
                    <a:lumOff val="40000"/>
                  </a:schemeClr>
                </a:solidFill>
              </a:rPr>
              <a:t> a </a:t>
            </a:r>
            <a:r>
              <a:rPr lang="es-ES" dirty="0" err="1">
                <a:solidFill>
                  <a:schemeClr val="accent1">
                    <a:lumMod val="60000"/>
                    <a:lumOff val="40000"/>
                  </a:schemeClr>
                </a:solidFill>
              </a:rPr>
              <a:t>fitball</a:t>
            </a:r>
            <a:r>
              <a:rPr lang="es-ES" dirty="0">
                <a:solidFill>
                  <a:schemeClr val="accent1">
                    <a:lumMod val="60000"/>
                    <a:lumOff val="40000"/>
                  </a:schemeClr>
                </a:solidFill>
              </a:rPr>
              <a:t> </a:t>
            </a:r>
            <a:r>
              <a:rPr lang="es-ES" dirty="0" err="1">
                <a:solidFill>
                  <a:schemeClr val="accent1">
                    <a:lumMod val="60000"/>
                    <a:lumOff val="40000"/>
                  </a:schemeClr>
                </a:solidFill>
              </a:rPr>
              <a:t>extend</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arms</a:t>
            </a:r>
            <a:r>
              <a:rPr lang="es-ES" dirty="0">
                <a:solidFill>
                  <a:schemeClr val="accent1">
                    <a:lumMod val="60000"/>
                    <a:lumOff val="40000"/>
                  </a:schemeClr>
                </a:solidFill>
              </a:rPr>
              <a:t> in a “Y” position. </a:t>
            </a:r>
            <a:r>
              <a:rPr lang="es-ES" dirty="0" err="1">
                <a:solidFill>
                  <a:schemeClr val="accent1">
                    <a:lumMod val="60000"/>
                    <a:lumOff val="40000"/>
                  </a:schemeClr>
                </a:solidFill>
              </a:rPr>
              <a:t>Lift</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dumbbells</a:t>
            </a:r>
            <a:r>
              <a:rPr lang="es-ES" dirty="0">
                <a:solidFill>
                  <a:schemeClr val="accent1">
                    <a:lumMod val="60000"/>
                    <a:lumOff val="40000"/>
                  </a:schemeClr>
                </a:solidFill>
              </a:rPr>
              <a:t> </a:t>
            </a:r>
            <a:r>
              <a:rPr lang="es-ES" dirty="0" err="1">
                <a:solidFill>
                  <a:schemeClr val="accent1">
                    <a:lumMod val="60000"/>
                    <a:lumOff val="40000"/>
                  </a:schemeClr>
                </a:solidFill>
              </a:rPr>
              <a:t>while</a:t>
            </a:r>
            <a:r>
              <a:rPr lang="es-ES" dirty="0">
                <a:solidFill>
                  <a:schemeClr val="accent1">
                    <a:lumMod val="60000"/>
                    <a:lumOff val="40000"/>
                  </a:schemeClr>
                </a:solidFill>
              </a:rPr>
              <a:t> </a:t>
            </a:r>
            <a:r>
              <a:rPr lang="es-ES" dirty="0" err="1">
                <a:solidFill>
                  <a:schemeClr val="accent1">
                    <a:lumMod val="60000"/>
                    <a:lumOff val="40000"/>
                  </a:schemeClr>
                </a:solidFill>
              </a:rPr>
              <a:t>squeezing</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scapulas</a:t>
            </a:r>
            <a:endParaRPr lang="es-ES" dirty="0">
              <a:solidFill>
                <a:schemeClr val="accent1">
                  <a:lumMod val="60000"/>
                  <a:lumOff val="40000"/>
                </a:schemeClr>
              </a:solidFill>
            </a:endParaRP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err="1">
                <a:solidFill>
                  <a:schemeClr val="accent1">
                    <a:lumMod val="60000"/>
                    <a:lumOff val="40000"/>
                  </a:schemeClr>
                </a:solidFill>
              </a:rPr>
              <a:t>Extend</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thoracic</a:t>
            </a:r>
            <a:r>
              <a:rPr lang="es-ES" dirty="0">
                <a:solidFill>
                  <a:schemeClr val="accent1">
                    <a:lumMod val="60000"/>
                    <a:lumOff val="40000"/>
                  </a:schemeClr>
                </a:solidFill>
              </a:rPr>
              <a:t> </a:t>
            </a:r>
            <a:r>
              <a:rPr lang="es-ES" dirty="0" err="1">
                <a:solidFill>
                  <a:schemeClr val="accent1">
                    <a:lumMod val="60000"/>
                    <a:lumOff val="40000"/>
                  </a:schemeClr>
                </a:solidFill>
              </a:rPr>
              <a:t>spine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Imagine lifting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chest</a:t>
            </a:r>
            <a:r>
              <a:rPr lang="es-ES" dirty="0">
                <a:solidFill>
                  <a:schemeClr val="accent1">
                    <a:lumMod val="60000"/>
                    <a:lumOff val="40000"/>
                  </a:schemeClr>
                </a:solidFill>
              </a:rPr>
              <a:t> </a:t>
            </a:r>
            <a:r>
              <a:rPr lang="es-ES" dirty="0" err="1">
                <a:solidFill>
                  <a:schemeClr val="accent1">
                    <a:lumMod val="60000"/>
                    <a:lumOff val="40000"/>
                  </a:schemeClr>
                </a:solidFill>
              </a:rPr>
              <a:t>slightly</a:t>
            </a:r>
            <a:r>
              <a:rPr lang="es-ES" dirty="0">
                <a:solidFill>
                  <a:schemeClr val="accent1">
                    <a:lumMod val="60000"/>
                    <a:lumOff val="40000"/>
                  </a:schemeClr>
                </a:solidFill>
              </a:rPr>
              <a:t> off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fitball</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A </a:t>
            </a:r>
            <a:r>
              <a:rPr lang="es-ES" dirty="0" err="1">
                <a:solidFill>
                  <a:schemeClr val="accent1">
                    <a:lumMod val="60000"/>
                    <a:lumOff val="40000"/>
                  </a:schemeClr>
                </a:solidFill>
              </a:rPr>
              <a:t>bench</a:t>
            </a:r>
            <a:r>
              <a:rPr lang="es-ES" dirty="0">
                <a:solidFill>
                  <a:schemeClr val="accent1">
                    <a:lumMod val="60000"/>
                    <a:lumOff val="40000"/>
                  </a:schemeClr>
                </a:solidFill>
              </a:rPr>
              <a:t> can be </a:t>
            </a:r>
            <a:r>
              <a:rPr lang="es-ES" dirty="0" err="1">
                <a:solidFill>
                  <a:schemeClr val="accent1">
                    <a:lumMod val="60000"/>
                    <a:lumOff val="40000"/>
                  </a:schemeClr>
                </a:solidFill>
              </a:rPr>
              <a:t>used</a:t>
            </a:r>
            <a:r>
              <a:rPr lang="es-ES" dirty="0">
                <a:solidFill>
                  <a:schemeClr val="accent1">
                    <a:lumMod val="60000"/>
                    <a:lumOff val="40000"/>
                  </a:schemeClr>
                </a:solidFill>
              </a:rPr>
              <a:t> </a:t>
            </a:r>
            <a:r>
              <a:rPr lang="es-ES" dirty="0" err="1">
                <a:solidFill>
                  <a:schemeClr val="accent1">
                    <a:lumMod val="60000"/>
                    <a:lumOff val="40000"/>
                  </a:schemeClr>
                </a:solidFill>
              </a:rPr>
              <a:t>insted</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fitball</a:t>
            </a: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355FF541-69C1-9229-6843-0660A75CA81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265E6434-5A7A-C095-CB94-9C367EFF18D0}"/>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RETRACTORS STRENGTHENING</a:t>
            </a:r>
          </a:p>
        </p:txBody>
      </p:sp>
      <p:pic>
        <p:nvPicPr>
          <p:cNvPr id="9" name="Picture 2" descr="110+ Músculo Trapecio Ilustraciones de Stock, gráficos vectoriales libres  de derechos y clip art - iStock">
            <a:extLst>
              <a:ext uri="{FF2B5EF4-FFF2-40B4-BE49-F238E27FC236}">
                <a16:creationId xmlns:a16="http://schemas.microsoft.com/office/drawing/2014/main" id="{6C07369D-5836-D8AE-F952-AE7512077E8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51192"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110+ Músculo Trapecio Ilustraciones de Stock, gráficos vectoriales libres  de derechos y clip art - iStock">
            <a:extLst>
              <a:ext uri="{FF2B5EF4-FFF2-40B4-BE49-F238E27FC236}">
                <a16:creationId xmlns:a16="http://schemas.microsoft.com/office/drawing/2014/main" id="{B98F94B2-DFD1-7139-AE3F-DA32B137F35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227400"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a 10">
            <a:extLst>
              <a:ext uri="{FF2B5EF4-FFF2-40B4-BE49-F238E27FC236}">
                <a16:creationId xmlns:a16="http://schemas.microsoft.com/office/drawing/2014/main" id="{3D89AB6F-8C14-5211-1460-84871D2E8232}"/>
              </a:ext>
            </a:extLst>
          </p:cNvPr>
          <p:cNvGraphicFramePr>
            <a:graphicFrameLocks noGrp="1"/>
          </p:cNvGraphicFramePr>
          <p:nvPr>
            <p:extLst>
              <p:ext uri="{D42A27DB-BD31-4B8C-83A1-F6EECF244321}">
                <p14:modId xmlns:p14="http://schemas.microsoft.com/office/powerpoint/2010/main" val="2431943684"/>
              </p:ext>
            </p:extLst>
          </p:nvPr>
        </p:nvGraphicFramePr>
        <p:xfrm>
          <a:off x="3854360" y="4543873"/>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27BDB369-95C2-0E39-380B-A80E570C0C5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3" name="Imagen 2">
            <a:extLst>
              <a:ext uri="{FF2B5EF4-FFF2-40B4-BE49-F238E27FC236}">
                <a16:creationId xmlns:a16="http://schemas.microsoft.com/office/drawing/2014/main" id="{F0BC325F-8532-A6FB-5E7E-762DD9F5DCAE}"/>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2567" y="4321594"/>
            <a:ext cx="2079023" cy="2079023"/>
          </a:xfrm>
          <a:prstGeom prst="rect">
            <a:avLst/>
          </a:prstGeom>
          <a:noFill/>
          <a:ln>
            <a:noFill/>
          </a:ln>
        </p:spPr>
      </p:pic>
      <p:pic>
        <p:nvPicPr>
          <p:cNvPr id="4" name="Imagen 3">
            <a:extLst>
              <a:ext uri="{FF2B5EF4-FFF2-40B4-BE49-F238E27FC236}">
                <a16:creationId xmlns:a16="http://schemas.microsoft.com/office/drawing/2014/main" id="{64B46268-A169-2567-9C73-E8ED69277AE6}"/>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3973" y="4413229"/>
            <a:ext cx="1989006" cy="1989006"/>
          </a:xfrm>
          <a:prstGeom prst="rect">
            <a:avLst/>
          </a:prstGeom>
          <a:noFill/>
          <a:ln>
            <a:noFill/>
          </a:ln>
        </p:spPr>
      </p:pic>
      <p:pic>
        <p:nvPicPr>
          <p:cNvPr id="5" name="Imagen 4">
            <a:extLst>
              <a:ext uri="{FF2B5EF4-FFF2-40B4-BE49-F238E27FC236}">
                <a16:creationId xmlns:a16="http://schemas.microsoft.com/office/drawing/2014/main" id="{B0CB7347-262B-29A7-7C97-D0C13104F7F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33982" r="2502" b="11713"/>
          <a:stretch/>
        </p:blipFill>
        <p:spPr bwMode="auto">
          <a:xfrm>
            <a:off x="374729" y="2002925"/>
            <a:ext cx="2801603" cy="2079059"/>
          </a:xfrm>
          <a:prstGeom prst="rect">
            <a:avLst/>
          </a:prstGeom>
          <a:noFill/>
          <a:ln>
            <a:noFill/>
          </a:ln>
          <a:extLst>
            <a:ext uri="{53640926-AAD7-44D8-BBD7-CCE9431645EC}">
              <a14:shadowObscured xmlns:a14="http://schemas.microsoft.com/office/drawing/2010/main"/>
            </a:ext>
          </a:extLst>
        </p:spPr>
      </p:pic>
      <p:pic>
        <p:nvPicPr>
          <p:cNvPr id="2" name="Imagen 1" descr="Niño jugando en el pasto&#10;&#10;Descripción generada automáticamente con confianza baja">
            <a:extLst>
              <a:ext uri="{FF2B5EF4-FFF2-40B4-BE49-F238E27FC236}">
                <a16:creationId xmlns:a16="http://schemas.microsoft.com/office/drawing/2014/main" id="{F995EC0F-024A-7576-1F31-4FC39549DD3B}"/>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37952" r="3048" b="8072"/>
          <a:stretch/>
        </p:blipFill>
        <p:spPr bwMode="auto">
          <a:xfrm>
            <a:off x="357095" y="1994906"/>
            <a:ext cx="2801601" cy="2079059"/>
          </a:xfrm>
          <a:prstGeom prst="rect">
            <a:avLst/>
          </a:prstGeom>
          <a:noFill/>
          <a:ln>
            <a:noFill/>
          </a:ln>
          <a:extLst>
            <a:ext uri="{53640926-AAD7-44D8-BBD7-CCE9431645EC}">
              <a14:shadowObscured xmlns:a14="http://schemas.microsoft.com/office/drawing/2010/main"/>
            </a:ext>
          </a:extLst>
        </p:spPr>
      </p:pic>
      <p:pic>
        <p:nvPicPr>
          <p:cNvPr id="13" name="Imagen 12">
            <a:extLst>
              <a:ext uri="{FF2B5EF4-FFF2-40B4-BE49-F238E27FC236}">
                <a16:creationId xmlns:a16="http://schemas.microsoft.com/office/drawing/2014/main" id="{1B05222A-01E3-6376-144F-30B660E58BC8}"/>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57699" y="4319976"/>
            <a:ext cx="1989006" cy="1989006"/>
          </a:xfrm>
          <a:prstGeom prst="rect">
            <a:avLst/>
          </a:prstGeom>
          <a:noFill/>
          <a:ln>
            <a:noFill/>
          </a:ln>
        </p:spPr>
      </p:pic>
      <p:pic>
        <p:nvPicPr>
          <p:cNvPr id="14" name="Picture 4" descr="Bombilla Azul PNG, Dibujos, Vectores Para Descarga Gratuita - Pngtree">
            <a:extLst>
              <a:ext uri="{FF2B5EF4-FFF2-40B4-BE49-F238E27FC236}">
                <a16:creationId xmlns:a16="http://schemas.microsoft.com/office/drawing/2014/main" id="{B8847776-62F7-7470-8D3A-8FC0C5283406}"/>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foregroundMark x1="46667" y1="81944" x2="48056" y2="73056"/>
                        <a14:foregroundMark x1="43056" y1="79167" x2="43056" y2="75833"/>
                        <a14:foregroundMark x1="34444" y1="46944" x2="34444" y2="46944"/>
                        <a14:foregroundMark x1="37500" y1="37500" x2="37500" y2="37500"/>
                        <a14:foregroundMark x1="29444" y1="26667" x2="29444" y2="26667"/>
                        <a14:foregroundMark x1="37500" y1="19722" x2="37500" y2="19722"/>
                        <a14:foregroundMark x1="47778" y1="15000" x2="47778" y2="15000"/>
                        <a14:foregroundMark x1="58333" y1="18333" x2="58333" y2="18333"/>
                        <a14:foregroundMark x1="67778" y1="25278" x2="67778" y2="25278"/>
                        <a14:foregroundMark x1="41667" y1="76667" x2="41667" y2="76667"/>
                      </a14:backgroundRemoval>
                    </a14:imgEffect>
                  </a14:imgLayer>
                </a14:imgProps>
              </a:ext>
              <a:ext uri="{28A0092B-C50C-407E-A947-70E740481C1C}">
                <a14:useLocalDpi xmlns:a14="http://schemas.microsoft.com/office/drawing/2010/main" val="0"/>
              </a:ext>
            </a:extLst>
          </a:blip>
          <a:srcRect/>
          <a:stretch>
            <a:fillRect/>
          </a:stretch>
        </p:blipFill>
        <p:spPr bwMode="auto">
          <a:xfrm>
            <a:off x="4982717" y="6075055"/>
            <a:ext cx="862822" cy="862822"/>
          </a:xfrm>
          <a:prstGeom prst="rect">
            <a:avLst/>
          </a:prstGeom>
          <a:noFill/>
          <a:extLst>
            <a:ext uri="{909E8E84-426E-40DD-AFC4-6F175D3DCCD1}">
              <a14:hiddenFill xmlns:a14="http://schemas.microsoft.com/office/drawing/2010/main">
                <a:solidFill>
                  <a:srgbClr val="FFFFFF"/>
                </a:solidFill>
              </a14:hiddenFill>
            </a:ext>
          </a:extLst>
        </p:spPr>
      </p:pic>
      <p:sp>
        <p:nvSpPr>
          <p:cNvPr id="16" name="CuadroTexto 15">
            <a:extLst>
              <a:ext uri="{FF2B5EF4-FFF2-40B4-BE49-F238E27FC236}">
                <a16:creationId xmlns:a16="http://schemas.microsoft.com/office/drawing/2014/main" id="{6BCABA3E-0230-981F-911F-7817E5B54B28}"/>
              </a:ext>
            </a:extLst>
          </p:cNvPr>
          <p:cNvSpPr txBox="1"/>
          <p:nvPr/>
        </p:nvSpPr>
        <p:spPr>
          <a:xfrm>
            <a:off x="6346463" y="6321623"/>
            <a:ext cx="3134421" cy="369332"/>
          </a:xfrm>
          <a:prstGeom prst="rect">
            <a:avLst/>
          </a:prstGeom>
          <a:noFill/>
        </p:spPr>
        <p:txBody>
          <a:bodyPr wrap="square">
            <a:spAutoFit/>
          </a:bodyPr>
          <a:lstStyle/>
          <a:p>
            <a:r>
              <a:rPr lang="es-ES" dirty="0">
                <a:solidFill>
                  <a:schemeClr val="accent1">
                    <a:lumMod val="60000"/>
                    <a:lumOff val="40000"/>
                  </a:schemeClr>
                </a:solidFill>
              </a:rPr>
              <a:t>120º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abduction</a:t>
            </a:r>
            <a:endParaRPr lang="es-ES" dirty="0">
              <a:solidFill>
                <a:schemeClr val="accent1">
                  <a:lumMod val="60000"/>
                  <a:lumOff val="40000"/>
                </a:schemeClr>
              </a:solidFill>
            </a:endParaRPr>
          </a:p>
        </p:txBody>
      </p:sp>
    </p:spTree>
    <p:extLst>
      <p:ext uri="{BB962C8B-B14F-4D97-AF65-F5344CB8AC3E}">
        <p14:creationId xmlns:p14="http://schemas.microsoft.com/office/powerpoint/2010/main" val="3063459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76826-6C73-A515-1E2F-DDA41C0886C1}"/>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B8D988B0-F625-5698-A57D-6753BC1584B7}"/>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4343A81D-E1BE-F5C9-5E58-3AC8D0A0615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4148074C-8C50-B89B-E625-B3B01043A490}"/>
              </a:ext>
            </a:extLst>
          </p:cNvPr>
          <p:cNvSpPr txBox="1"/>
          <p:nvPr/>
        </p:nvSpPr>
        <p:spPr>
          <a:xfrm>
            <a:off x="4250580" y="1641987"/>
            <a:ext cx="7290006" cy="3323987"/>
          </a:xfrm>
          <a:prstGeom prst="rect">
            <a:avLst/>
          </a:prstGeom>
          <a:noFill/>
        </p:spPr>
        <p:txBody>
          <a:bodyPr wrap="square" rtlCol="0">
            <a:spAutoFit/>
          </a:bodyPr>
          <a:lstStyle/>
          <a:p>
            <a:r>
              <a:rPr lang="es-ES" sz="2400" b="1" dirty="0">
                <a:solidFill>
                  <a:schemeClr val="accent1"/>
                </a:solidFill>
              </a:rPr>
              <a:t>Position</a:t>
            </a:r>
          </a:p>
          <a:p>
            <a:r>
              <a:rPr lang="es-ES" dirty="0" err="1">
                <a:solidFill>
                  <a:schemeClr val="accent1">
                    <a:lumMod val="60000"/>
                    <a:lumOff val="40000"/>
                  </a:schemeClr>
                </a:solidFill>
              </a:rPr>
              <a:t>Rowing</a:t>
            </a:r>
            <a:r>
              <a:rPr lang="es-ES" dirty="0">
                <a:solidFill>
                  <a:schemeClr val="accent1">
                    <a:lumMod val="60000"/>
                    <a:lumOff val="40000"/>
                  </a:schemeClr>
                </a:solidFill>
              </a:rPr>
              <a:t> and </a:t>
            </a:r>
            <a:r>
              <a:rPr lang="es-ES" dirty="0" err="1">
                <a:solidFill>
                  <a:schemeClr val="accent1">
                    <a:lumMod val="60000"/>
                    <a:lumOff val="40000"/>
                  </a:schemeClr>
                </a:solidFill>
              </a:rPr>
              <a:t>lat</a:t>
            </a:r>
            <a:r>
              <a:rPr lang="es-ES" dirty="0">
                <a:solidFill>
                  <a:schemeClr val="accent1">
                    <a:lumMod val="60000"/>
                    <a:lumOff val="40000"/>
                  </a:schemeClr>
                </a:solidFill>
              </a:rPr>
              <a:t> </a:t>
            </a:r>
            <a:r>
              <a:rPr lang="es-ES" dirty="0" err="1">
                <a:solidFill>
                  <a:schemeClr val="accent1">
                    <a:lumMod val="60000"/>
                    <a:lumOff val="40000"/>
                  </a:schemeClr>
                </a:solidFill>
              </a:rPr>
              <a:t>pulldown</a:t>
            </a:r>
            <a:r>
              <a:rPr lang="es-ES" dirty="0">
                <a:solidFill>
                  <a:schemeClr val="accent1">
                    <a:lumMod val="60000"/>
                    <a:lumOff val="40000"/>
                  </a:schemeClr>
                </a:solidFill>
              </a:rPr>
              <a:t> </a:t>
            </a:r>
            <a:r>
              <a:rPr lang="es-ES" dirty="0" err="1">
                <a:solidFill>
                  <a:schemeClr val="accent1">
                    <a:lumMod val="60000"/>
                    <a:lumOff val="40000"/>
                  </a:schemeClr>
                </a:solidFill>
              </a:rPr>
              <a:t>exercises</a:t>
            </a:r>
            <a:r>
              <a:rPr lang="es-ES" dirty="0">
                <a:solidFill>
                  <a:schemeClr val="accent1">
                    <a:lumMod val="60000"/>
                    <a:lumOff val="40000"/>
                  </a:schemeClr>
                </a:solidFill>
              </a:rPr>
              <a:t> </a:t>
            </a:r>
            <a:r>
              <a:rPr lang="es-ES" dirty="0" err="1">
                <a:solidFill>
                  <a:schemeClr val="accent1">
                    <a:lumMod val="60000"/>
                    <a:lumOff val="40000"/>
                  </a:schemeClr>
                </a:solidFill>
              </a:rPr>
              <a:t>without</a:t>
            </a:r>
            <a:r>
              <a:rPr lang="es-ES" dirty="0">
                <a:solidFill>
                  <a:schemeClr val="accent1">
                    <a:lumMod val="60000"/>
                    <a:lumOff val="40000"/>
                  </a:schemeClr>
                </a:solidFill>
              </a:rPr>
              <a:t> </a:t>
            </a:r>
            <a:r>
              <a:rPr lang="es-ES" dirty="0" err="1">
                <a:solidFill>
                  <a:schemeClr val="accent1">
                    <a:lumMod val="60000"/>
                    <a:lumOff val="40000"/>
                  </a:schemeClr>
                </a:solidFill>
              </a:rPr>
              <a:t>flexing</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elbows</a:t>
            </a:r>
            <a:r>
              <a:rPr lang="es-ES" dirty="0">
                <a:solidFill>
                  <a:schemeClr val="accent1">
                    <a:lumMod val="60000"/>
                    <a:lumOff val="40000"/>
                  </a:schemeClr>
                </a:solidFill>
              </a:rPr>
              <a:t>. </a:t>
            </a:r>
          </a:p>
          <a:p>
            <a:endParaRPr lang="es-ES" dirty="0">
              <a:solidFill>
                <a:schemeClr val="accent1">
                  <a:lumMod val="60000"/>
                  <a:lumOff val="40000"/>
                </a:schemeClr>
              </a:solidFill>
            </a:endParaRPr>
          </a:p>
          <a:p>
            <a:r>
              <a:rPr lang="en-US" dirty="0">
                <a:solidFill>
                  <a:schemeClr val="accent1">
                    <a:lumMod val="60000"/>
                    <a:lumOff val="40000"/>
                  </a:schemeClr>
                </a:solidFill>
              </a:rPr>
              <a:t>Push the chest out and squeeze the scapulas together, and on the way back, separate the scapulas and let your chest sink</a:t>
            </a:r>
            <a:endParaRPr lang="es-ES" dirty="0">
              <a:solidFill>
                <a:schemeClr val="accent1">
                  <a:lumMod val="60000"/>
                  <a:lumOff val="40000"/>
                </a:schemeClr>
              </a:solidFill>
            </a:endParaRP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err="1">
                <a:solidFill>
                  <a:schemeClr val="accent1">
                    <a:lumMod val="60000"/>
                    <a:lumOff val="40000"/>
                  </a:schemeClr>
                </a:solidFill>
              </a:rPr>
              <a:t>Extend</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thoracic</a:t>
            </a:r>
            <a:r>
              <a:rPr lang="es-ES" dirty="0">
                <a:solidFill>
                  <a:schemeClr val="accent1">
                    <a:lumMod val="60000"/>
                    <a:lumOff val="40000"/>
                  </a:schemeClr>
                </a:solidFill>
              </a:rPr>
              <a:t> </a:t>
            </a:r>
            <a:r>
              <a:rPr lang="es-ES" dirty="0" err="1">
                <a:solidFill>
                  <a:schemeClr val="accent1">
                    <a:lumMod val="60000"/>
                    <a:lumOff val="40000"/>
                  </a:schemeClr>
                </a:solidFill>
              </a:rPr>
              <a:t>spine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Reduce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resistance</a:t>
            </a:r>
            <a:r>
              <a:rPr lang="es-ES" dirty="0">
                <a:solidFill>
                  <a:schemeClr val="accent1">
                    <a:lumMod val="60000"/>
                    <a:lumOff val="40000"/>
                  </a:schemeClr>
                </a:solidFill>
              </a:rPr>
              <a:t> </a:t>
            </a:r>
            <a:r>
              <a:rPr lang="es-ES" dirty="0" err="1">
                <a:solidFill>
                  <a:schemeClr val="accent1">
                    <a:lumMod val="60000"/>
                    <a:lumOff val="40000"/>
                  </a:schemeClr>
                </a:solidFill>
              </a:rPr>
              <a:t>or</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range</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motion</a:t>
            </a:r>
            <a:r>
              <a:rPr lang="es-ES" dirty="0">
                <a:solidFill>
                  <a:schemeClr val="accent1">
                    <a:lumMod val="60000"/>
                    <a:lumOff val="40000"/>
                  </a:schemeClr>
                </a:solidFill>
              </a:rPr>
              <a:t> in case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pain</a:t>
            </a: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3B44F16B-4991-449B-1C0D-C4F8995ADBA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738A557D-25E6-6878-67AC-97178B5B786F}"/>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RETRACTORS STRENGTHENING</a:t>
            </a:r>
          </a:p>
        </p:txBody>
      </p:sp>
      <p:pic>
        <p:nvPicPr>
          <p:cNvPr id="9" name="Picture 2" descr="110+ Músculo Trapecio Ilustraciones de Stock, gráficos vectoriales libres  de derechos y clip art - iStock">
            <a:extLst>
              <a:ext uri="{FF2B5EF4-FFF2-40B4-BE49-F238E27FC236}">
                <a16:creationId xmlns:a16="http://schemas.microsoft.com/office/drawing/2014/main" id="{C5C49CE5-B1A3-0731-96FD-6BA0ECA83D9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51192"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110+ Músculo Trapecio Ilustraciones de Stock, gráficos vectoriales libres  de derechos y clip art - iStock">
            <a:extLst>
              <a:ext uri="{FF2B5EF4-FFF2-40B4-BE49-F238E27FC236}">
                <a16:creationId xmlns:a16="http://schemas.microsoft.com/office/drawing/2014/main" id="{820A38BD-1527-7FD6-B31A-3445FE04028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227400"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a 10">
            <a:extLst>
              <a:ext uri="{FF2B5EF4-FFF2-40B4-BE49-F238E27FC236}">
                <a16:creationId xmlns:a16="http://schemas.microsoft.com/office/drawing/2014/main" id="{FF79DA0A-9104-FEE7-48BC-EB7EFFAD5C5B}"/>
              </a:ext>
            </a:extLst>
          </p:cNvPr>
          <p:cNvGraphicFramePr>
            <a:graphicFrameLocks noGrp="1"/>
          </p:cNvGraphicFramePr>
          <p:nvPr>
            <p:extLst>
              <p:ext uri="{D42A27DB-BD31-4B8C-83A1-F6EECF244321}">
                <p14:modId xmlns:p14="http://schemas.microsoft.com/office/powerpoint/2010/main" val="693271956"/>
              </p:ext>
            </p:extLst>
          </p:nvPr>
        </p:nvGraphicFramePr>
        <p:xfrm>
          <a:off x="3854360" y="4543873"/>
          <a:ext cx="8128000" cy="219964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a:t>
                      </a:r>
                      <a:r>
                        <a:rPr lang="es-ES" sz="1800" b="0" kern="1200" dirty="0" err="1">
                          <a:solidFill>
                            <a:schemeClr val="tx2"/>
                          </a:solidFill>
                          <a:latin typeface="+mn-lt"/>
                          <a:ea typeface="+mn-ea"/>
                          <a:cs typeface="+mn-cs"/>
                        </a:rPr>
                        <a:t>rowing</a:t>
                      </a:r>
                      <a:endParaRPr lang="es-ES" sz="1800" b="0" kern="1200" dirty="0">
                        <a:solidFill>
                          <a:schemeClr val="tx2"/>
                        </a:solidFill>
                        <a:latin typeface="+mn-lt"/>
                        <a:ea typeface="+mn-ea"/>
                        <a:cs typeface="+mn-cs"/>
                      </a:endParaRPr>
                    </a:p>
                    <a:p>
                      <a:pPr marL="0" algn="ctr" defTabSz="914400" rtl="0" eaLnBrk="1" latinLnBrk="0" hangingPunct="1"/>
                      <a:r>
                        <a:rPr lang="es-ES" sz="1800" b="0" kern="1200" dirty="0">
                          <a:solidFill>
                            <a:schemeClr val="tx2"/>
                          </a:solidFill>
                          <a:latin typeface="+mn-lt"/>
                          <a:ea typeface="+mn-ea"/>
                          <a:cs typeface="+mn-cs"/>
                        </a:rPr>
                        <a:t>4 – </a:t>
                      </a:r>
                      <a:r>
                        <a:rPr lang="es-ES" sz="1800" b="0" kern="1200" dirty="0" err="1">
                          <a:solidFill>
                            <a:schemeClr val="tx2"/>
                          </a:solidFill>
                          <a:latin typeface="+mn-lt"/>
                          <a:ea typeface="+mn-ea"/>
                          <a:cs typeface="+mn-cs"/>
                        </a:rPr>
                        <a:t>lat</a:t>
                      </a:r>
                      <a:r>
                        <a:rPr lang="es-ES" sz="1800" b="0" kern="1200" dirty="0">
                          <a:solidFill>
                            <a:schemeClr val="tx2"/>
                          </a:solidFill>
                          <a:latin typeface="+mn-lt"/>
                          <a:ea typeface="+mn-ea"/>
                          <a:cs typeface="+mn-cs"/>
                        </a:rPr>
                        <a:t> </a:t>
                      </a:r>
                      <a:r>
                        <a:rPr lang="es-ES" sz="1800" b="0" kern="1200" dirty="0" err="1">
                          <a:solidFill>
                            <a:schemeClr val="tx2"/>
                          </a:solidFill>
                          <a:latin typeface="+mn-lt"/>
                          <a:ea typeface="+mn-ea"/>
                          <a:cs typeface="+mn-cs"/>
                        </a:rPr>
                        <a:t>pulldown</a:t>
                      </a:r>
                      <a:r>
                        <a:rPr lang="es-ES" sz="1800" b="0" kern="1200" dirty="0">
                          <a:solidFill>
                            <a:schemeClr val="tx2"/>
                          </a:solidFill>
                          <a:latin typeface="+mn-lt"/>
                          <a:ea typeface="+mn-ea"/>
                          <a:cs typeface="+mn-cs"/>
                        </a:rPr>
                        <a:t>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a:t>
                      </a:r>
                      <a:r>
                        <a:rPr lang="es-ES" sz="1800" b="0" kern="1200" dirty="0" err="1">
                          <a:solidFill>
                            <a:schemeClr val="tx2"/>
                          </a:solidFill>
                          <a:latin typeface="+mn-lt"/>
                          <a:ea typeface="+mn-ea"/>
                          <a:cs typeface="+mn-cs"/>
                        </a:rPr>
                        <a:t>rowing</a:t>
                      </a:r>
                      <a:endParaRPr lang="es-ES" sz="1800" b="0" kern="1200" dirty="0">
                        <a:solidFill>
                          <a:schemeClr val="tx2"/>
                        </a:solidFill>
                        <a:latin typeface="+mn-lt"/>
                        <a:ea typeface="+mn-ea"/>
                        <a:cs typeface="+mn-cs"/>
                      </a:endParaRPr>
                    </a:p>
                    <a:p>
                      <a:pPr marL="0" algn="ctr" defTabSz="914400" rtl="0" eaLnBrk="1" latinLnBrk="0" hangingPunct="1"/>
                      <a:r>
                        <a:rPr lang="es-ES" sz="1800" b="0" kern="1200" dirty="0">
                          <a:solidFill>
                            <a:schemeClr val="tx2"/>
                          </a:solidFill>
                          <a:latin typeface="+mn-lt"/>
                          <a:ea typeface="+mn-ea"/>
                          <a:cs typeface="+mn-cs"/>
                        </a:rPr>
                        <a:t>6 – </a:t>
                      </a:r>
                      <a:r>
                        <a:rPr lang="es-ES" sz="1800" b="0" kern="1200" dirty="0" err="1">
                          <a:solidFill>
                            <a:schemeClr val="tx2"/>
                          </a:solidFill>
                          <a:latin typeface="+mn-lt"/>
                          <a:ea typeface="+mn-ea"/>
                          <a:cs typeface="+mn-cs"/>
                        </a:rPr>
                        <a:t>lat</a:t>
                      </a:r>
                      <a:r>
                        <a:rPr lang="es-ES" sz="1800" b="0" kern="1200" dirty="0">
                          <a:solidFill>
                            <a:schemeClr val="tx2"/>
                          </a:solidFill>
                          <a:latin typeface="+mn-lt"/>
                          <a:ea typeface="+mn-ea"/>
                          <a:cs typeface="+mn-cs"/>
                        </a:rPr>
                        <a:t> </a:t>
                      </a:r>
                      <a:r>
                        <a:rPr lang="es-ES" sz="1800" b="0" kern="1200" dirty="0" err="1">
                          <a:solidFill>
                            <a:schemeClr val="tx2"/>
                          </a:solidFill>
                          <a:latin typeface="+mn-lt"/>
                          <a:ea typeface="+mn-ea"/>
                          <a:cs typeface="+mn-cs"/>
                        </a:rPr>
                        <a:t>pulldown</a:t>
                      </a:r>
                      <a:r>
                        <a:rPr lang="es-ES" sz="1800" b="0" kern="1200" dirty="0">
                          <a:solidFill>
                            <a:schemeClr val="tx2"/>
                          </a:solidFill>
                          <a:latin typeface="+mn-lt"/>
                          <a:ea typeface="+mn-ea"/>
                          <a:cs typeface="+mn-cs"/>
                        </a:rPr>
                        <a:t> 1st sesión</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2FF7AE62-E649-09B1-AAF0-DA0D0C3D07A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3" name="Imagen 2">
            <a:extLst>
              <a:ext uri="{FF2B5EF4-FFF2-40B4-BE49-F238E27FC236}">
                <a16:creationId xmlns:a16="http://schemas.microsoft.com/office/drawing/2014/main" id="{610C02C5-E917-0E1D-7DF7-57BA86CF474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2567" y="4321594"/>
            <a:ext cx="2079023" cy="2079023"/>
          </a:xfrm>
          <a:prstGeom prst="rect">
            <a:avLst/>
          </a:prstGeom>
          <a:noFill/>
          <a:ln>
            <a:noFill/>
          </a:ln>
        </p:spPr>
      </p:pic>
      <p:pic>
        <p:nvPicPr>
          <p:cNvPr id="4" name="Imagen 3">
            <a:extLst>
              <a:ext uri="{FF2B5EF4-FFF2-40B4-BE49-F238E27FC236}">
                <a16:creationId xmlns:a16="http://schemas.microsoft.com/office/drawing/2014/main" id="{8BDCDDEC-2E85-D699-492B-0537EDADA9A2}"/>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3973" y="4413229"/>
            <a:ext cx="1989006" cy="1989006"/>
          </a:xfrm>
          <a:prstGeom prst="rect">
            <a:avLst/>
          </a:prstGeom>
          <a:noFill/>
          <a:ln>
            <a:noFill/>
          </a:ln>
        </p:spPr>
      </p:pic>
      <p:pic>
        <p:nvPicPr>
          <p:cNvPr id="13" name="Imagen 12">
            <a:extLst>
              <a:ext uri="{FF2B5EF4-FFF2-40B4-BE49-F238E27FC236}">
                <a16:creationId xmlns:a16="http://schemas.microsoft.com/office/drawing/2014/main" id="{66EE6E57-2F90-9741-7088-5F58627B313B}"/>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7699" y="4319976"/>
            <a:ext cx="1989006" cy="1989006"/>
          </a:xfrm>
          <a:prstGeom prst="rect">
            <a:avLst/>
          </a:prstGeom>
          <a:noFill/>
          <a:ln>
            <a:noFill/>
          </a:ln>
        </p:spPr>
      </p:pic>
      <p:pic>
        <p:nvPicPr>
          <p:cNvPr id="17" name="Imagen 16">
            <a:extLst>
              <a:ext uri="{FF2B5EF4-FFF2-40B4-BE49-F238E27FC236}">
                <a16:creationId xmlns:a16="http://schemas.microsoft.com/office/drawing/2014/main" id="{000D6853-1C3D-F422-F8AE-B725131353B3}"/>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22110" y="4374870"/>
            <a:ext cx="1989006" cy="1989006"/>
          </a:xfrm>
          <a:prstGeom prst="rect">
            <a:avLst/>
          </a:prstGeom>
          <a:noFill/>
          <a:ln>
            <a:noFill/>
          </a:ln>
        </p:spPr>
      </p:pic>
      <p:pic>
        <p:nvPicPr>
          <p:cNvPr id="19" name="Imagen 18" descr="Imagen que contiene persona, pasto, sostener, joven&#10;&#10;Descripción generada automáticamente">
            <a:extLst>
              <a:ext uri="{FF2B5EF4-FFF2-40B4-BE49-F238E27FC236}">
                <a16:creationId xmlns:a16="http://schemas.microsoft.com/office/drawing/2014/main" id="{9E4D0993-396D-CFEA-FE66-B8D7194CD5FE}"/>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0122" t="6921"/>
          <a:stretch/>
        </p:blipFill>
        <p:spPr bwMode="auto">
          <a:xfrm>
            <a:off x="275306" y="1744677"/>
            <a:ext cx="1494492" cy="2321269"/>
          </a:xfrm>
          <a:prstGeom prst="rect">
            <a:avLst/>
          </a:prstGeom>
          <a:noFill/>
          <a:ln>
            <a:noFill/>
          </a:ln>
          <a:extLst>
            <a:ext uri="{53640926-AAD7-44D8-BBD7-CCE9431645EC}">
              <a14:shadowObscured xmlns:a14="http://schemas.microsoft.com/office/drawing/2010/main"/>
            </a:ext>
          </a:extLst>
        </p:spPr>
      </p:pic>
      <p:pic>
        <p:nvPicPr>
          <p:cNvPr id="20" name="Imagen 19">
            <a:extLst>
              <a:ext uri="{FF2B5EF4-FFF2-40B4-BE49-F238E27FC236}">
                <a16:creationId xmlns:a16="http://schemas.microsoft.com/office/drawing/2014/main" id="{A2E314F8-BDA0-869F-51EC-5331A50C65E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4332" t="1969" b="4646"/>
          <a:stretch/>
        </p:blipFill>
        <p:spPr bwMode="auto">
          <a:xfrm>
            <a:off x="1890642" y="1742250"/>
            <a:ext cx="1412996" cy="232369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2171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7259B-D2F5-D20B-5199-8F388060B72F}"/>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B2B3B7BB-B66A-8F90-0FF5-8E022057EE4B}"/>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8CCE574C-5E92-2E5E-773D-DBA351B91B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CEDFBFD9-0662-67DF-6609-8528DCA024E6}"/>
              </a:ext>
            </a:extLst>
          </p:cNvPr>
          <p:cNvSpPr txBox="1"/>
          <p:nvPr/>
        </p:nvSpPr>
        <p:spPr>
          <a:xfrm>
            <a:off x="4250580" y="1641987"/>
            <a:ext cx="7290006" cy="3046988"/>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standing position. </a:t>
            </a:r>
            <a:r>
              <a:rPr lang="en-US" dirty="0">
                <a:solidFill>
                  <a:schemeClr val="accent1">
                    <a:lumMod val="60000"/>
                    <a:lumOff val="40000"/>
                  </a:schemeClr>
                </a:solidFill>
              </a:rPr>
              <a:t>grab the band at chest height. From there, squeeze your scapulas together and then bring your hands up to eye level, keeping your shoulders in external rotation and maximum abduction</a:t>
            </a:r>
            <a:endParaRPr lang="es-ES" dirty="0">
              <a:solidFill>
                <a:schemeClr val="accent1">
                  <a:lumMod val="60000"/>
                  <a:lumOff val="40000"/>
                </a:schemeClr>
              </a:solidFill>
            </a:endParaRP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err="1">
                <a:solidFill>
                  <a:schemeClr val="accent1">
                    <a:lumMod val="60000"/>
                    <a:lumOff val="40000"/>
                  </a:schemeClr>
                </a:solidFill>
              </a:rPr>
              <a:t>Activate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keep</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r>
              <a:rPr lang="es-ES" dirty="0" err="1">
                <a:solidFill>
                  <a:schemeClr val="accent1">
                    <a:lumMod val="60000"/>
                    <a:lumOff val="40000"/>
                  </a:schemeClr>
                </a:solidFill>
              </a:rPr>
              <a:t>stable</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a:solidFill>
                  <a:schemeClr val="accent1">
                    <a:lumMod val="60000"/>
                    <a:lumOff val="40000"/>
                  </a:schemeClr>
                </a:solidFill>
              </a:rPr>
              <a:t>Reduce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resistance</a:t>
            </a:r>
            <a:r>
              <a:rPr lang="es-ES" dirty="0">
                <a:solidFill>
                  <a:schemeClr val="accent1">
                    <a:lumMod val="60000"/>
                    <a:lumOff val="40000"/>
                  </a:schemeClr>
                </a:solidFill>
              </a:rPr>
              <a:t> </a:t>
            </a:r>
            <a:r>
              <a:rPr lang="es-ES" dirty="0" err="1">
                <a:solidFill>
                  <a:schemeClr val="accent1">
                    <a:lumMod val="60000"/>
                    <a:lumOff val="40000"/>
                  </a:schemeClr>
                </a:solidFill>
              </a:rPr>
              <a:t>or</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range</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motion</a:t>
            </a:r>
            <a:r>
              <a:rPr lang="es-ES" dirty="0">
                <a:solidFill>
                  <a:schemeClr val="accent1">
                    <a:lumMod val="60000"/>
                    <a:lumOff val="40000"/>
                  </a:schemeClr>
                </a:solidFill>
              </a:rPr>
              <a:t> in case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pain</a:t>
            </a: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20823922-7549-DD02-12A4-43E5A94761B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F4E5F2C7-A6E2-32B6-5070-F5B74191106C}"/>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RETRACTORS STRENGTHENING</a:t>
            </a:r>
          </a:p>
        </p:txBody>
      </p:sp>
      <p:pic>
        <p:nvPicPr>
          <p:cNvPr id="9" name="Picture 2" descr="110+ Músculo Trapecio Ilustraciones de Stock, gráficos vectoriales libres  de derechos y clip art - iStock">
            <a:extLst>
              <a:ext uri="{FF2B5EF4-FFF2-40B4-BE49-F238E27FC236}">
                <a16:creationId xmlns:a16="http://schemas.microsoft.com/office/drawing/2014/main" id="{4248313C-ED3E-A7D8-207B-84D974C8FA9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51192"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110+ Músculo Trapecio Ilustraciones de Stock, gráficos vectoriales libres  de derechos y clip art - iStock">
            <a:extLst>
              <a:ext uri="{FF2B5EF4-FFF2-40B4-BE49-F238E27FC236}">
                <a16:creationId xmlns:a16="http://schemas.microsoft.com/office/drawing/2014/main" id="{96016A33-720B-4CC8-DAB9-236B509B80B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227400"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a 10">
            <a:extLst>
              <a:ext uri="{FF2B5EF4-FFF2-40B4-BE49-F238E27FC236}">
                <a16:creationId xmlns:a16="http://schemas.microsoft.com/office/drawing/2014/main" id="{269AF0A2-5D90-1A24-FDC8-F00407F4EACD}"/>
              </a:ext>
            </a:extLst>
          </p:cNvPr>
          <p:cNvGraphicFramePr>
            <a:graphicFrameLocks noGrp="1"/>
          </p:cNvGraphicFramePr>
          <p:nvPr/>
        </p:nvGraphicFramePr>
        <p:xfrm>
          <a:off x="3854360" y="4543873"/>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6B3EADD0-3DF5-B3B6-9A72-0BF12F4C02A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3" name="Imagen 2">
            <a:extLst>
              <a:ext uri="{FF2B5EF4-FFF2-40B4-BE49-F238E27FC236}">
                <a16:creationId xmlns:a16="http://schemas.microsoft.com/office/drawing/2014/main" id="{15258D25-CCB3-AB86-ABEB-5A2B08AD839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2567" y="4321594"/>
            <a:ext cx="2079023" cy="2079023"/>
          </a:xfrm>
          <a:prstGeom prst="rect">
            <a:avLst/>
          </a:prstGeom>
          <a:noFill/>
          <a:ln>
            <a:noFill/>
          </a:ln>
        </p:spPr>
      </p:pic>
      <p:pic>
        <p:nvPicPr>
          <p:cNvPr id="4" name="Imagen 3">
            <a:extLst>
              <a:ext uri="{FF2B5EF4-FFF2-40B4-BE49-F238E27FC236}">
                <a16:creationId xmlns:a16="http://schemas.microsoft.com/office/drawing/2014/main" id="{12A666A8-2B51-C636-DDF3-4672FDB5BCFD}"/>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3973" y="4413229"/>
            <a:ext cx="1989006" cy="1989006"/>
          </a:xfrm>
          <a:prstGeom prst="rect">
            <a:avLst/>
          </a:prstGeom>
          <a:noFill/>
          <a:ln>
            <a:noFill/>
          </a:ln>
        </p:spPr>
      </p:pic>
      <p:pic>
        <p:nvPicPr>
          <p:cNvPr id="13" name="Imagen 12">
            <a:extLst>
              <a:ext uri="{FF2B5EF4-FFF2-40B4-BE49-F238E27FC236}">
                <a16:creationId xmlns:a16="http://schemas.microsoft.com/office/drawing/2014/main" id="{51B498AE-459C-1DBE-BBD5-52256040AA4C}"/>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7699" y="4319976"/>
            <a:ext cx="1989006" cy="1989006"/>
          </a:xfrm>
          <a:prstGeom prst="rect">
            <a:avLst/>
          </a:prstGeom>
          <a:noFill/>
          <a:ln>
            <a:noFill/>
          </a:ln>
        </p:spPr>
      </p:pic>
      <p:pic>
        <p:nvPicPr>
          <p:cNvPr id="17" name="Imagen 16">
            <a:extLst>
              <a:ext uri="{FF2B5EF4-FFF2-40B4-BE49-F238E27FC236}">
                <a16:creationId xmlns:a16="http://schemas.microsoft.com/office/drawing/2014/main" id="{8A139D89-97C6-0C75-97AE-C4C882B87F4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9896" y="4444799"/>
            <a:ext cx="1987388" cy="1987388"/>
          </a:xfrm>
          <a:prstGeom prst="rect">
            <a:avLst/>
          </a:prstGeom>
          <a:noFill/>
          <a:ln>
            <a:noFill/>
          </a:ln>
        </p:spPr>
      </p:pic>
      <p:pic>
        <p:nvPicPr>
          <p:cNvPr id="20" name="Imagen 19" descr="Imagen que contiene pasto, cerca, persona, hombre&#10;&#10;Descripción generada automáticamente">
            <a:extLst>
              <a:ext uri="{FF2B5EF4-FFF2-40B4-BE49-F238E27FC236}">
                <a16:creationId xmlns:a16="http://schemas.microsoft.com/office/drawing/2014/main" id="{2C58CA7B-3A44-32AF-CA4A-D03AC0477DDC}"/>
              </a:ext>
            </a:extLst>
          </p:cNvPr>
          <p:cNvPicPr>
            <a:picLocks noChangeAspect="1"/>
          </p:cNvPicPr>
          <p:nvPr/>
        </p:nvPicPr>
        <p:blipFill>
          <a:blip r:embed="rId12" cstate="print">
            <a:extLst>
              <a:ext uri="{28A0092B-C50C-407E-A947-70E740481C1C}">
                <a14:useLocalDpi xmlns:a14="http://schemas.microsoft.com/office/drawing/2010/main" val="0"/>
              </a:ext>
            </a:extLst>
          </a:blip>
          <a:srcRect l="16702"/>
          <a:stretch/>
        </p:blipFill>
        <p:spPr bwMode="auto">
          <a:xfrm>
            <a:off x="986632" y="1812270"/>
            <a:ext cx="1588081" cy="2540894"/>
          </a:xfrm>
          <a:prstGeom prst="rect">
            <a:avLst/>
          </a:prstGeom>
          <a:noFill/>
          <a:ln>
            <a:noFill/>
          </a:ln>
        </p:spPr>
      </p:pic>
    </p:spTree>
    <p:extLst>
      <p:ext uri="{BB962C8B-B14F-4D97-AF65-F5344CB8AC3E}">
        <p14:creationId xmlns:p14="http://schemas.microsoft.com/office/powerpoint/2010/main" val="3935248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5DF04-1959-0F2A-CAC6-CBC881514A4C}"/>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BDA77FAE-8B2C-9AB1-F25A-77B49B18F3BC}"/>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D0911BE0-3735-5158-D10C-2862A3FB71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3637FE29-6BB7-1041-F40E-B225A2036FDC}"/>
              </a:ext>
            </a:extLst>
          </p:cNvPr>
          <p:cNvSpPr txBox="1"/>
          <p:nvPr/>
        </p:nvSpPr>
        <p:spPr>
          <a:xfrm>
            <a:off x="4250580" y="1641987"/>
            <a:ext cx="7290006" cy="2492990"/>
          </a:xfrm>
          <a:prstGeom prst="rect">
            <a:avLst/>
          </a:prstGeom>
          <a:noFill/>
        </p:spPr>
        <p:txBody>
          <a:bodyPr wrap="square" rtlCol="0">
            <a:spAutoFit/>
          </a:bodyPr>
          <a:lstStyle/>
          <a:p>
            <a:r>
              <a:rPr lang="es-ES" sz="2400" b="1" dirty="0">
                <a:solidFill>
                  <a:schemeClr val="accent1"/>
                </a:solidFill>
              </a:rPr>
              <a:t>Position</a:t>
            </a:r>
          </a:p>
          <a:p>
            <a:r>
              <a:rPr lang="es-ES" dirty="0" err="1">
                <a:solidFill>
                  <a:schemeClr val="accent1">
                    <a:lumMod val="60000"/>
                    <a:lumOff val="40000"/>
                  </a:schemeClr>
                </a:solidFill>
              </a:rPr>
              <a:t>Rowing</a:t>
            </a:r>
            <a:r>
              <a:rPr lang="es-ES" dirty="0">
                <a:solidFill>
                  <a:schemeClr val="accent1">
                    <a:lumMod val="60000"/>
                    <a:lumOff val="40000"/>
                  </a:schemeClr>
                </a:solidFill>
              </a:rPr>
              <a:t> </a:t>
            </a:r>
            <a:r>
              <a:rPr lang="es-ES" dirty="0" err="1">
                <a:solidFill>
                  <a:schemeClr val="accent1">
                    <a:lumMod val="60000"/>
                    <a:lumOff val="40000"/>
                  </a:schemeClr>
                </a:solidFill>
              </a:rPr>
              <a:t>exercise</a:t>
            </a:r>
            <a:r>
              <a:rPr lang="es-ES" dirty="0">
                <a:solidFill>
                  <a:schemeClr val="accent1">
                    <a:lumMod val="60000"/>
                    <a:lumOff val="40000"/>
                  </a:schemeClr>
                </a:solidFill>
              </a:rPr>
              <a:t> in standing position.</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err="1">
                <a:solidFill>
                  <a:schemeClr val="accent1">
                    <a:lumMod val="60000"/>
                    <a:lumOff val="40000"/>
                  </a:schemeClr>
                </a:solidFill>
              </a:rPr>
              <a:t>Activate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keep</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r>
              <a:rPr lang="es-ES" dirty="0" err="1">
                <a:solidFill>
                  <a:schemeClr val="accent1">
                    <a:lumMod val="60000"/>
                    <a:lumOff val="40000"/>
                  </a:schemeClr>
                </a:solidFill>
              </a:rPr>
              <a:t>stable</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a:solidFill>
                  <a:schemeClr val="accent1">
                    <a:lumMod val="60000"/>
                    <a:lumOff val="40000"/>
                  </a:schemeClr>
                </a:solidFill>
              </a:rPr>
              <a:t>Reduce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resistance</a:t>
            </a:r>
            <a:r>
              <a:rPr lang="es-ES" dirty="0">
                <a:solidFill>
                  <a:schemeClr val="accent1">
                    <a:lumMod val="60000"/>
                    <a:lumOff val="40000"/>
                  </a:schemeClr>
                </a:solidFill>
              </a:rPr>
              <a:t> </a:t>
            </a:r>
            <a:r>
              <a:rPr lang="es-ES" dirty="0" err="1">
                <a:solidFill>
                  <a:schemeClr val="accent1">
                    <a:lumMod val="60000"/>
                    <a:lumOff val="40000"/>
                  </a:schemeClr>
                </a:solidFill>
              </a:rPr>
              <a:t>or</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range</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motion</a:t>
            </a:r>
            <a:r>
              <a:rPr lang="es-ES" dirty="0">
                <a:solidFill>
                  <a:schemeClr val="accent1">
                    <a:lumMod val="60000"/>
                    <a:lumOff val="40000"/>
                  </a:schemeClr>
                </a:solidFill>
              </a:rPr>
              <a:t> in case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pain</a:t>
            </a: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54119ECD-D118-7FCA-B7C2-69544E9DCEF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D4A2EE2E-10AD-FA95-CE89-F02CEFA736D4}"/>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RETRACTORS STRENGTHENING</a:t>
            </a:r>
          </a:p>
        </p:txBody>
      </p:sp>
      <p:pic>
        <p:nvPicPr>
          <p:cNvPr id="9" name="Picture 2" descr="110+ Músculo Trapecio Ilustraciones de Stock, gráficos vectoriales libres  de derechos y clip art - iStock">
            <a:extLst>
              <a:ext uri="{FF2B5EF4-FFF2-40B4-BE49-F238E27FC236}">
                <a16:creationId xmlns:a16="http://schemas.microsoft.com/office/drawing/2014/main" id="{37F3E08B-A301-CD51-11D9-B45FF996A94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51192"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110+ Músculo Trapecio Ilustraciones de Stock, gráficos vectoriales libres  de derechos y clip art - iStock">
            <a:extLst>
              <a:ext uri="{FF2B5EF4-FFF2-40B4-BE49-F238E27FC236}">
                <a16:creationId xmlns:a16="http://schemas.microsoft.com/office/drawing/2014/main" id="{16064E9D-F901-2729-3956-7769BBE1D4E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227400"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a 10">
            <a:extLst>
              <a:ext uri="{FF2B5EF4-FFF2-40B4-BE49-F238E27FC236}">
                <a16:creationId xmlns:a16="http://schemas.microsoft.com/office/drawing/2014/main" id="{21834459-2B72-C7E2-61D8-9331F3B37F7D}"/>
              </a:ext>
            </a:extLst>
          </p:cNvPr>
          <p:cNvGraphicFramePr>
            <a:graphicFrameLocks noGrp="1"/>
          </p:cNvGraphicFramePr>
          <p:nvPr/>
        </p:nvGraphicFramePr>
        <p:xfrm>
          <a:off x="3854360" y="4543873"/>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5E7EB625-C9D2-0F37-7F1C-91135B733B9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3" name="Imagen 2">
            <a:extLst>
              <a:ext uri="{FF2B5EF4-FFF2-40B4-BE49-F238E27FC236}">
                <a16:creationId xmlns:a16="http://schemas.microsoft.com/office/drawing/2014/main" id="{55A37F44-AD3D-15DD-D592-943A87714D3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2567" y="4321594"/>
            <a:ext cx="2079023" cy="2079023"/>
          </a:xfrm>
          <a:prstGeom prst="rect">
            <a:avLst/>
          </a:prstGeom>
          <a:noFill/>
          <a:ln>
            <a:noFill/>
          </a:ln>
        </p:spPr>
      </p:pic>
      <p:pic>
        <p:nvPicPr>
          <p:cNvPr id="4" name="Imagen 3">
            <a:extLst>
              <a:ext uri="{FF2B5EF4-FFF2-40B4-BE49-F238E27FC236}">
                <a16:creationId xmlns:a16="http://schemas.microsoft.com/office/drawing/2014/main" id="{6C6B1F76-D8E0-0724-9F17-A3A0F0C6130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3973" y="4413229"/>
            <a:ext cx="1989006" cy="1989006"/>
          </a:xfrm>
          <a:prstGeom prst="rect">
            <a:avLst/>
          </a:prstGeom>
          <a:noFill/>
          <a:ln>
            <a:noFill/>
          </a:ln>
        </p:spPr>
      </p:pic>
      <p:pic>
        <p:nvPicPr>
          <p:cNvPr id="13" name="Imagen 12">
            <a:extLst>
              <a:ext uri="{FF2B5EF4-FFF2-40B4-BE49-F238E27FC236}">
                <a16:creationId xmlns:a16="http://schemas.microsoft.com/office/drawing/2014/main" id="{F4F09A1C-D56B-3AA3-0E56-A8ECCE2661F5}"/>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7699" y="4319976"/>
            <a:ext cx="1989006" cy="1989006"/>
          </a:xfrm>
          <a:prstGeom prst="rect">
            <a:avLst/>
          </a:prstGeom>
          <a:noFill/>
          <a:ln>
            <a:noFill/>
          </a:ln>
        </p:spPr>
      </p:pic>
      <p:pic>
        <p:nvPicPr>
          <p:cNvPr id="17" name="Imagen 16">
            <a:extLst>
              <a:ext uri="{FF2B5EF4-FFF2-40B4-BE49-F238E27FC236}">
                <a16:creationId xmlns:a16="http://schemas.microsoft.com/office/drawing/2014/main" id="{7551F656-B99B-2BB2-5168-1686A9FF260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9896" y="4444799"/>
            <a:ext cx="1987388" cy="1987388"/>
          </a:xfrm>
          <a:prstGeom prst="rect">
            <a:avLst/>
          </a:prstGeom>
          <a:noFill/>
          <a:ln>
            <a:noFill/>
          </a:ln>
        </p:spPr>
      </p:pic>
      <p:pic>
        <p:nvPicPr>
          <p:cNvPr id="20" name="Imagen 19" descr="Imagen que contiene pasto, cerca, persona, hombre&#10;&#10;Descripción generada automáticamente">
            <a:extLst>
              <a:ext uri="{FF2B5EF4-FFF2-40B4-BE49-F238E27FC236}">
                <a16:creationId xmlns:a16="http://schemas.microsoft.com/office/drawing/2014/main" id="{2524C6F9-D507-06DB-CE71-F1A3FB2CB759}"/>
              </a:ext>
            </a:extLst>
          </p:cNvPr>
          <p:cNvPicPr>
            <a:picLocks noChangeAspect="1"/>
          </p:cNvPicPr>
          <p:nvPr/>
        </p:nvPicPr>
        <p:blipFill>
          <a:blip r:embed="rId12" cstate="print">
            <a:extLst>
              <a:ext uri="{28A0092B-C50C-407E-A947-70E740481C1C}">
                <a14:useLocalDpi xmlns:a14="http://schemas.microsoft.com/office/drawing/2010/main" val="0"/>
              </a:ext>
            </a:extLst>
          </a:blip>
          <a:srcRect l="16702"/>
          <a:stretch/>
        </p:blipFill>
        <p:spPr bwMode="auto">
          <a:xfrm>
            <a:off x="986632" y="1812270"/>
            <a:ext cx="1588081" cy="2540894"/>
          </a:xfrm>
          <a:prstGeom prst="rect">
            <a:avLst/>
          </a:prstGeom>
          <a:noFill/>
          <a:ln>
            <a:noFill/>
          </a:ln>
        </p:spPr>
      </p:pic>
      <p:pic>
        <p:nvPicPr>
          <p:cNvPr id="2" name="Imagen 1" descr="Imagen que contiene persona, pasto, niño, parado&#10;&#10;Descripción generada automáticamente">
            <a:extLst>
              <a:ext uri="{FF2B5EF4-FFF2-40B4-BE49-F238E27FC236}">
                <a16:creationId xmlns:a16="http://schemas.microsoft.com/office/drawing/2014/main" id="{7E673A8D-A9F3-E1CE-0B0F-5E6ABE1A4AEC}"/>
              </a:ext>
            </a:extLst>
          </p:cNvPr>
          <p:cNvPicPr>
            <a:picLocks noChangeAspect="1"/>
          </p:cNvPicPr>
          <p:nvPr/>
        </p:nvPicPr>
        <p:blipFill>
          <a:blip r:embed="rId13" cstate="print">
            <a:extLst>
              <a:ext uri="{28A0092B-C50C-407E-A947-70E740481C1C}">
                <a14:useLocalDpi xmlns:a14="http://schemas.microsoft.com/office/drawing/2010/main" val="0"/>
              </a:ext>
            </a:extLst>
          </a:blip>
          <a:srcRect l="16678"/>
          <a:stretch/>
        </p:blipFill>
        <p:spPr bwMode="auto">
          <a:xfrm>
            <a:off x="981747" y="1803609"/>
            <a:ext cx="1588081" cy="2540894"/>
          </a:xfrm>
          <a:prstGeom prst="rect">
            <a:avLst/>
          </a:prstGeom>
          <a:noFill/>
          <a:ln>
            <a:noFill/>
          </a:ln>
        </p:spPr>
      </p:pic>
      <p:pic>
        <p:nvPicPr>
          <p:cNvPr id="5" name="Imagen 4">
            <a:extLst>
              <a:ext uri="{FF2B5EF4-FFF2-40B4-BE49-F238E27FC236}">
                <a16:creationId xmlns:a16="http://schemas.microsoft.com/office/drawing/2014/main" id="{61BF6F33-2394-6C6B-431B-4B061D82B0F7}"/>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86979" y="4533846"/>
            <a:ext cx="1928447" cy="1928447"/>
          </a:xfrm>
          <a:prstGeom prst="rect">
            <a:avLst/>
          </a:prstGeom>
          <a:noFill/>
          <a:ln>
            <a:noFill/>
          </a:ln>
        </p:spPr>
      </p:pic>
    </p:spTree>
    <p:extLst>
      <p:ext uri="{BB962C8B-B14F-4D97-AF65-F5344CB8AC3E}">
        <p14:creationId xmlns:p14="http://schemas.microsoft.com/office/powerpoint/2010/main" val="3032268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17906-D5C5-BA28-C2B8-A7CEFA972C58}"/>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2B96993E-BFCA-3EE4-84B5-B5137932FABD}"/>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693F837A-BE68-E1D3-63C3-ED61F8013DC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BA89D137-A8BD-621F-7610-40C72882F05A}"/>
              </a:ext>
            </a:extLst>
          </p:cNvPr>
          <p:cNvSpPr txBox="1"/>
          <p:nvPr/>
        </p:nvSpPr>
        <p:spPr>
          <a:xfrm>
            <a:off x="4250580" y="1641987"/>
            <a:ext cx="7290006" cy="2492990"/>
          </a:xfrm>
          <a:prstGeom prst="rect">
            <a:avLst/>
          </a:prstGeom>
          <a:noFill/>
        </p:spPr>
        <p:txBody>
          <a:bodyPr wrap="square" rtlCol="0">
            <a:spAutoFit/>
          </a:bodyPr>
          <a:lstStyle/>
          <a:p>
            <a:r>
              <a:rPr lang="es-ES" sz="2400" b="1" dirty="0">
                <a:solidFill>
                  <a:schemeClr val="accent1"/>
                </a:solidFill>
              </a:rPr>
              <a:t>Position</a:t>
            </a:r>
          </a:p>
          <a:p>
            <a:r>
              <a:rPr lang="es-ES" dirty="0" err="1">
                <a:solidFill>
                  <a:schemeClr val="accent1">
                    <a:lumMod val="60000"/>
                    <a:lumOff val="40000"/>
                  </a:schemeClr>
                </a:solidFill>
              </a:rPr>
              <a:t>Lat</a:t>
            </a:r>
            <a:r>
              <a:rPr lang="es-ES" dirty="0">
                <a:solidFill>
                  <a:schemeClr val="accent1">
                    <a:lumMod val="60000"/>
                    <a:lumOff val="40000"/>
                  </a:schemeClr>
                </a:solidFill>
              </a:rPr>
              <a:t> </a:t>
            </a:r>
            <a:r>
              <a:rPr lang="es-ES" dirty="0" err="1">
                <a:solidFill>
                  <a:schemeClr val="accent1">
                    <a:lumMod val="60000"/>
                    <a:lumOff val="40000"/>
                  </a:schemeClr>
                </a:solidFill>
              </a:rPr>
              <a:t>pulldown</a:t>
            </a:r>
            <a:r>
              <a:rPr lang="es-ES" dirty="0">
                <a:solidFill>
                  <a:schemeClr val="accent1">
                    <a:lumMod val="60000"/>
                    <a:lumOff val="40000"/>
                  </a:schemeClr>
                </a:solidFill>
              </a:rPr>
              <a:t> in </a:t>
            </a:r>
            <a:r>
              <a:rPr lang="es-ES" dirty="0" err="1">
                <a:solidFill>
                  <a:schemeClr val="accent1">
                    <a:lumMod val="60000"/>
                    <a:lumOff val="40000"/>
                  </a:schemeClr>
                </a:solidFill>
              </a:rPr>
              <a:t>keeling</a:t>
            </a:r>
            <a:r>
              <a:rPr lang="es-ES" dirty="0">
                <a:solidFill>
                  <a:schemeClr val="accent1">
                    <a:lumMod val="60000"/>
                    <a:lumOff val="40000"/>
                  </a:schemeClr>
                </a:solidFill>
              </a:rPr>
              <a:t> position</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err="1">
                <a:solidFill>
                  <a:schemeClr val="accent1">
                    <a:lumMod val="60000"/>
                    <a:lumOff val="40000"/>
                  </a:schemeClr>
                </a:solidFill>
              </a:rPr>
              <a:t>Activate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keep</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r>
              <a:rPr lang="es-ES" dirty="0" err="1">
                <a:solidFill>
                  <a:schemeClr val="accent1">
                    <a:lumMod val="60000"/>
                    <a:lumOff val="40000"/>
                  </a:schemeClr>
                </a:solidFill>
              </a:rPr>
              <a:t>stable</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a:solidFill>
                  <a:schemeClr val="accent1">
                    <a:lumMod val="60000"/>
                    <a:lumOff val="40000"/>
                  </a:schemeClr>
                </a:solidFill>
              </a:rPr>
              <a:t>Reduce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resistance</a:t>
            </a:r>
            <a:r>
              <a:rPr lang="es-ES" dirty="0">
                <a:solidFill>
                  <a:schemeClr val="accent1">
                    <a:lumMod val="60000"/>
                    <a:lumOff val="40000"/>
                  </a:schemeClr>
                </a:solidFill>
              </a:rPr>
              <a:t> </a:t>
            </a:r>
            <a:r>
              <a:rPr lang="es-ES" dirty="0" err="1">
                <a:solidFill>
                  <a:schemeClr val="accent1">
                    <a:lumMod val="60000"/>
                    <a:lumOff val="40000"/>
                  </a:schemeClr>
                </a:solidFill>
              </a:rPr>
              <a:t>or</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range</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motion</a:t>
            </a:r>
            <a:r>
              <a:rPr lang="es-ES" dirty="0">
                <a:solidFill>
                  <a:schemeClr val="accent1">
                    <a:lumMod val="60000"/>
                    <a:lumOff val="40000"/>
                  </a:schemeClr>
                </a:solidFill>
              </a:rPr>
              <a:t> in case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pain</a:t>
            </a: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9EBED1D1-0EBF-28BA-D96A-2F8C54B2D52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A08B523C-7FAC-E84B-0283-E83874915AFE}"/>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RETRACTORS STRENGTHENING</a:t>
            </a:r>
          </a:p>
        </p:txBody>
      </p:sp>
      <p:pic>
        <p:nvPicPr>
          <p:cNvPr id="9" name="Picture 2" descr="110+ Músculo Trapecio Ilustraciones de Stock, gráficos vectoriales libres  de derechos y clip art - iStock">
            <a:extLst>
              <a:ext uri="{FF2B5EF4-FFF2-40B4-BE49-F238E27FC236}">
                <a16:creationId xmlns:a16="http://schemas.microsoft.com/office/drawing/2014/main" id="{FFA4C08C-520D-916B-0A74-4EB9C212F40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51192"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110+ Músculo Trapecio Ilustraciones de Stock, gráficos vectoriales libres  de derechos y clip art - iStock">
            <a:extLst>
              <a:ext uri="{FF2B5EF4-FFF2-40B4-BE49-F238E27FC236}">
                <a16:creationId xmlns:a16="http://schemas.microsoft.com/office/drawing/2014/main" id="{AEAF69E9-95BF-2775-4489-DF20B670F13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227400" y="-218388"/>
            <a:ext cx="2413408" cy="1774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a 10">
            <a:extLst>
              <a:ext uri="{FF2B5EF4-FFF2-40B4-BE49-F238E27FC236}">
                <a16:creationId xmlns:a16="http://schemas.microsoft.com/office/drawing/2014/main" id="{246FC320-AB90-A2A2-7452-24689376FA49}"/>
              </a:ext>
            </a:extLst>
          </p:cNvPr>
          <p:cNvGraphicFramePr>
            <a:graphicFrameLocks noGrp="1"/>
          </p:cNvGraphicFramePr>
          <p:nvPr/>
        </p:nvGraphicFramePr>
        <p:xfrm>
          <a:off x="3854360" y="4543873"/>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B51BF95F-38A9-509C-7B13-0D54A516541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3" name="Imagen 2">
            <a:extLst>
              <a:ext uri="{FF2B5EF4-FFF2-40B4-BE49-F238E27FC236}">
                <a16:creationId xmlns:a16="http://schemas.microsoft.com/office/drawing/2014/main" id="{2F555727-2346-F3CE-F4A7-43A9EDC544E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2567" y="4321594"/>
            <a:ext cx="2079023" cy="2079023"/>
          </a:xfrm>
          <a:prstGeom prst="rect">
            <a:avLst/>
          </a:prstGeom>
          <a:noFill/>
          <a:ln>
            <a:noFill/>
          </a:ln>
        </p:spPr>
      </p:pic>
      <p:pic>
        <p:nvPicPr>
          <p:cNvPr id="4" name="Imagen 3">
            <a:extLst>
              <a:ext uri="{FF2B5EF4-FFF2-40B4-BE49-F238E27FC236}">
                <a16:creationId xmlns:a16="http://schemas.microsoft.com/office/drawing/2014/main" id="{B4ACA872-9582-6EEA-9974-919E44C095E6}"/>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3973" y="4413229"/>
            <a:ext cx="1989006" cy="1989006"/>
          </a:xfrm>
          <a:prstGeom prst="rect">
            <a:avLst/>
          </a:prstGeom>
          <a:noFill/>
          <a:ln>
            <a:noFill/>
          </a:ln>
        </p:spPr>
      </p:pic>
      <p:pic>
        <p:nvPicPr>
          <p:cNvPr id="13" name="Imagen 12">
            <a:extLst>
              <a:ext uri="{FF2B5EF4-FFF2-40B4-BE49-F238E27FC236}">
                <a16:creationId xmlns:a16="http://schemas.microsoft.com/office/drawing/2014/main" id="{1322B19E-FE97-9DFC-7242-0661A3605A3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7699" y="4319976"/>
            <a:ext cx="1989006" cy="1989006"/>
          </a:xfrm>
          <a:prstGeom prst="rect">
            <a:avLst/>
          </a:prstGeom>
          <a:noFill/>
          <a:ln>
            <a:noFill/>
          </a:ln>
        </p:spPr>
      </p:pic>
      <p:pic>
        <p:nvPicPr>
          <p:cNvPr id="17" name="Imagen 16">
            <a:extLst>
              <a:ext uri="{FF2B5EF4-FFF2-40B4-BE49-F238E27FC236}">
                <a16:creationId xmlns:a16="http://schemas.microsoft.com/office/drawing/2014/main" id="{754E964F-339A-BEF6-1458-BB3B82861F6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9896" y="4444799"/>
            <a:ext cx="1987388" cy="1987388"/>
          </a:xfrm>
          <a:prstGeom prst="rect">
            <a:avLst/>
          </a:prstGeom>
          <a:noFill/>
          <a:ln>
            <a:noFill/>
          </a:ln>
        </p:spPr>
      </p:pic>
      <p:pic>
        <p:nvPicPr>
          <p:cNvPr id="20" name="Imagen 19" descr="Imagen que contiene pasto, cerca, persona, hombre&#10;&#10;Descripción generada automáticamente">
            <a:extLst>
              <a:ext uri="{FF2B5EF4-FFF2-40B4-BE49-F238E27FC236}">
                <a16:creationId xmlns:a16="http://schemas.microsoft.com/office/drawing/2014/main" id="{7E872A3C-CB0F-C597-D0B1-5675EE91FA9F}"/>
              </a:ext>
            </a:extLst>
          </p:cNvPr>
          <p:cNvPicPr>
            <a:picLocks noChangeAspect="1"/>
          </p:cNvPicPr>
          <p:nvPr/>
        </p:nvPicPr>
        <p:blipFill>
          <a:blip r:embed="rId12" cstate="print">
            <a:extLst>
              <a:ext uri="{28A0092B-C50C-407E-A947-70E740481C1C}">
                <a14:useLocalDpi xmlns:a14="http://schemas.microsoft.com/office/drawing/2010/main" val="0"/>
              </a:ext>
            </a:extLst>
          </a:blip>
          <a:srcRect l="16702"/>
          <a:stretch/>
        </p:blipFill>
        <p:spPr bwMode="auto">
          <a:xfrm>
            <a:off x="986632" y="1812270"/>
            <a:ext cx="1588081" cy="2540894"/>
          </a:xfrm>
          <a:prstGeom prst="rect">
            <a:avLst/>
          </a:prstGeom>
          <a:noFill/>
          <a:ln>
            <a:noFill/>
          </a:ln>
        </p:spPr>
      </p:pic>
      <p:pic>
        <p:nvPicPr>
          <p:cNvPr id="2" name="Imagen 1" descr="Imagen que contiene persona, pasto, niño, parado&#10;&#10;Descripción generada automáticamente">
            <a:extLst>
              <a:ext uri="{FF2B5EF4-FFF2-40B4-BE49-F238E27FC236}">
                <a16:creationId xmlns:a16="http://schemas.microsoft.com/office/drawing/2014/main" id="{C7DFFB0B-BA1A-4A2D-C1D1-CFA4F7F5B955}"/>
              </a:ext>
            </a:extLst>
          </p:cNvPr>
          <p:cNvPicPr>
            <a:picLocks noChangeAspect="1"/>
          </p:cNvPicPr>
          <p:nvPr/>
        </p:nvPicPr>
        <p:blipFill>
          <a:blip r:embed="rId13" cstate="print">
            <a:extLst>
              <a:ext uri="{28A0092B-C50C-407E-A947-70E740481C1C}">
                <a14:useLocalDpi xmlns:a14="http://schemas.microsoft.com/office/drawing/2010/main" val="0"/>
              </a:ext>
            </a:extLst>
          </a:blip>
          <a:srcRect l="16678"/>
          <a:stretch/>
        </p:blipFill>
        <p:spPr bwMode="auto">
          <a:xfrm>
            <a:off x="981747" y="1803609"/>
            <a:ext cx="1588081" cy="2540894"/>
          </a:xfrm>
          <a:prstGeom prst="rect">
            <a:avLst/>
          </a:prstGeom>
          <a:noFill/>
          <a:ln>
            <a:noFill/>
          </a:ln>
        </p:spPr>
      </p:pic>
      <p:pic>
        <p:nvPicPr>
          <p:cNvPr id="5" name="Imagen 4">
            <a:extLst>
              <a:ext uri="{FF2B5EF4-FFF2-40B4-BE49-F238E27FC236}">
                <a16:creationId xmlns:a16="http://schemas.microsoft.com/office/drawing/2014/main" id="{59DCDD0E-9283-C94B-7240-8B33BB569BA2}"/>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86979" y="4533846"/>
            <a:ext cx="1928447" cy="1928447"/>
          </a:xfrm>
          <a:prstGeom prst="rect">
            <a:avLst/>
          </a:prstGeom>
          <a:noFill/>
          <a:ln>
            <a:noFill/>
          </a:ln>
        </p:spPr>
      </p:pic>
      <p:pic>
        <p:nvPicPr>
          <p:cNvPr id="14" name="Imagen 13" descr="Imagen que contiene persona, pasto, niño, cerca&#10;&#10;Descripción generada automáticamente">
            <a:extLst>
              <a:ext uri="{FF2B5EF4-FFF2-40B4-BE49-F238E27FC236}">
                <a16:creationId xmlns:a16="http://schemas.microsoft.com/office/drawing/2014/main" id="{2F833A1B-0392-89F7-32DB-CD5CA9D262B9}"/>
              </a:ext>
            </a:extLst>
          </p:cNvPr>
          <p:cNvPicPr>
            <a:picLocks noChangeAspect="1"/>
          </p:cNvPicPr>
          <p:nvPr/>
        </p:nvPicPr>
        <p:blipFill>
          <a:blip r:embed="rId15" cstate="print">
            <a:extLst>
              <a:ext uri="{28A0092B-C50C-407E-A947-70E740481C1C}">
                <a14:useLocalDpi xmlns:a14="http://schemas.microsoft.com/office/drawing/2010/main" val="0"/>
              </a:ext>
            </a:extLst>
          </a:blip>
          <a:srcRect l="16501"/>
          <a:stretch/>
        </p:blipFill>
        <p:spPr bwMode="auto">
          <a:xfrm>
            <a:off x="976862" y="1810652"/>
            <a:ext cx="1588081" cy="2533851"/>
          </a:xfrm>
          <a:prstGeom prst="rect">
            <a:avLst/>
          </a:prstGeom>
          <a:noFill/>
          <a:ln>
            <a:noFill/>
          </a:ln>
        </p:spPr>
      </p:pic>
      <p:pic>
        <p:nvPicPr>
          <p:cNvPr id="16" name="Imagen 15">
            <a:extLst>
              <a:ext uri="{FF2B5EF4-FFF2-40B4-BE49-F238E27FC236}">
                <a16:creationId xmlns:a16="http://schemas.microsoft.com/office/drawing/2014/main" id="{268FB5E6-61F8-0AD9-80D9-1DBAB10E376D}"/>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55525" y="4609257"/>
            <a:ext cx="1840524" cy="1840524"/>
          </a:xfrm>
          <a:prstGeom prst="rect">
            <a:avLst/>
          </a:prstGeom>
          <a:noFill/>
          <a:ln>
            <a:noFill/>
          </a:ln>
        </p:spPr>
      </p:pic>
    </p:spTree>
    <p:extLst>
      <p:ext uri="{BB962C8B-B14F-4D97-AF65-F5344CB8AC3E}">
        <p14:creationId xmlns:p14="http://schemas.microsoft.com/office/powerpoint/2010/main" val="1936340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D97A1-FA48-8DDB-64A3-45396B954E0D}"/>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07A6147C-C85D-0D49-E715-BCBB3BA8AB6C}"/>
              </a:ext>
            </a:extLst>
          </p:cNvPr>
          <p:cNvSpPr/>
          <p:nvPr/>
        </p:nvSpPr>
        <p:spPr>
          <a:xfrm>
            <a:off x="0" y="2725993"/>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ROTATOR CUFF STRENGTHENING</a:t>
            </a:r>
            <a:endParaRPr lang="es-ES" sz="4000" b="1" dirty="0">
              <a:solidFill>
                <a:schemeClr val="accent1"/>
              </a:solidFill>
            </a:endParaRPr>
          </a:p>
        </p:txBody>
      </p:sp>
      <p:pic>
        <p:nvPicPr>
          <p:cNvPr id="1026" name="Picture 2" descr="Imagen generada">
            <a:extLst>
              <a:ext uri="{FF2B5EF4-FFF2-40B4-BE49-F238E27FC236}">
                <a16:creationId xmlns:a16="http://schemas.microsoft.com/office/drawing/2014/main" id="{6AD5DD0C-B998-4192-04C4-B54CA3E1CC9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61" b="98503" l="5762" r="91309">
                        <a14:foregroundMark x1="9668" y1="23372" x2="7422" y2="46680"/>
                        <a14:foregroundMark x1="7422" y1="46680" x2="8984" y2="46549"/>
                        <a14:foregroundMark x1="64355" y1="10026" x2="64355" y2="10026"/>
                        <a14:foregroundMark x1="69629" y1="25521" x2="69629" y2="25521"/>
                        <a14:foregroundMark x1="83008" y1="94531" x2="83008" y2="94531"/>
                        <a14:foregroundMark x1="81250" y1="98503" x2="81250" y2="98503"/>
                        <a14:foregroundMark x1="69336" y1="23828" x2="69336" y2="23828"/>
                        <a14:foregroundMark x1="91406" y1="28320" x2="91406" y2="28320"/>
                        <a14:foregroundMark x1="5762" y1="23828" x2="5762" y2="23828"/>
                      </a14:backgroundRemoval>
                    </a14:imgEffect>
                  </a14:imgLayer>
                </a14:imgProps>
              </a:ext>
              <a:ext uri="{28A0092B-C50C-407E-A947-70E740481C1C}">
                <a14:useLocalDpi xmlns:a14="http://schemas.microsoft.com/office/drawing/2010/main" val="0"/>
              </a:ext>
            </a:extLst>
          </a:blip>
          <a:srcRect/>
          <a:stretch>
            <a:fillRect/>
          </a:stretch>
        </p:blipFill>
        <p:spPr bwMode="auto">
          <a:xfrm>
            <a:off x="1211179" y="2700248"/>
            <a:ext cx="954505" cy="14317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n generada">
            <a:extLst>
              <a:ext uri="{FF2B5EF4-FFF2-40B4-BE49-F238E27FC236}">
                <a16:creationId xmlns:a16="http://schemas.microsoft.com/office/drawing/2014/main" id="{FE85E3AF-072F-4566-DEC7-7C082F6BD9A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61" b="98503" l="5762" r="91309">
                        <a14:foregroundMark x1="9668" y1="23372" x2="7422" y2="46680"/>
                        <a14:foregroundMark x1="7422" y1="46680" x2="8984" y2="46549"/>
                        <a14:foregroundMark x1="64355" y1="10026" x2="64355" y2="10026"/>
                        <a14:foregroundMark x1="69629" y1="25521" x2="69629" y2="25521"/>
                        <a14:foregroundMark x1="83008" y1="94531" x2="83008" y2="94531"/>
                        <a14:foregroundMark x1="81250" y1="98503" x2="81250" y2="98503"/>
                        <a14:foregroundMark x1="69336" y1="23828" x2="69336" y2="23828"/>
                        <a14:foregroundMark x1="91406" y1="28320" x2="91406" y2="28320"/>
                        <a14:foregroundMark x1="5762" y1="23828" x2="5762" y2="23828"/>
                      </a14:backgroundRemoval>
                    </a14:imgEffect>
                  </a14:imgLayer>
                </a14:imgProps>
              </a:ext>
              <a:ext uri="{28A0092B-C50C-407E-A947-70E740481C1C}">
                <a14:useLocalDpi xmlns:a14="http://schemas.microsoft.com/office/drawing/2010/main" val="0"/>
              </a:ext>
            </a:extLst>
          </a:blip>
          <a:srcRect/>
          <a:stretch>
            <a:fillRect/>
          </a:stretch>
        </p:blipFill>
        <p:spPr bwMode="auto">
          <a:xfrm>
            <a:off x="10026316" y="2700248"/>
            <a:ext cx="954505" cy="1431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637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76822-3DD7-5F2B-0875-1A98AD89AA00}"/>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371BEB87-7F5D-012E-A4D8-EFD1DB11080B}"/>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FA98EA82-19B7-5747-7DC9-6C19AE92952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BA3A2EC0-E138-2ADA-8EDE-B5843C6AE34D}"/>
              </a:ext>
            </a:extLst>
          </p:cNvPr>
          <p:cNvSpPr txBox="1"/>
          <p:nvPr/>
        </p:nvSpPr>
        <p:spPr>
          <a:xfrm>
            <a:off x="4250580" y="1641987"/>
            <a:ext cx="7290006" cy="2769989"/>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standing position, </a:t>
            </a:r>
            <a:r>
              <a:rPr lang="es-ES" dirty="0" err="1">
                <a:solidFill>
                  <a:schemeClr val="accent1">
                    <a:lumMod val="60000"/>
                    <a:lumOff val="40000"/>
                  </a:schemeClr>
                </a:solidFill>
              </a:rPr>
              <a:t>isometric</a:t>
            </a:r>
            <a:r>
              <a:rPr lang="es-ES" dirty="0">
                <a:solidFill>
                  <a:schemeClr val="accent1">
                    <a:lumMod val="60000"/>
                    <a:lumOff val="40000"/>
                  </a:schemeClr>
                </a:solidFill>
              </a:rPr>
              <a:t> </a:t>
            </a:r>
            <a:r>
              <a:rPr lang="es-ES" dirty="0" err="1">
                <a:solidFill>
                  <a:schemeClr val="accent1">
                    <a:lumMod val="60000"/>
                    <a:lumOff val="40000"/>
                  </a:schemeClr>
                </a:solidFill>
              </a:rPr>
              <a:t>exercise</a:t>
            </a:r>
            <a:r>
              <a:rPr lang="es-ES" dirty="0">
                <a:solidFill>
                  <a:schemeClr val="accent1">
                    <a:lumMod val="60000"/>
                    <a:lumOff val="40000"/>
                  </a:schemeClr>
                </a:solidFill>
              </a:rPr>
              <a:t> at 0º and 90º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abduction</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créate tensión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band, </a:t>
            </a:r>
            <a:r>
              <a:rPr lang="es-ES" dirty="0" err="1">
                <a:solidFill>
                  <a:schemeClr val="accent1">
                    <a:lumMod val="60000"/>
                    <a:lumOff val="40000"/>
                  </a:schemeClr>
                </a:solidFill>
              </a:rPr>
              <a:t>pre-position</a:t>
            </a:r>
            <a:r>
              <a:rPr lang="es-ES" dirty="0">
                <a:solidFill>
                  <a:schemeClr val="accent1">
                    <a:lumMod val="60000"/>
                    <a:lumOff val="40000"/>
                  </a:schemeClr>
                </a:solidFill>
              </a:rPr>
              <a:t> </a:t>
            </a:r>
            <a:r>
              <a:rPr lang="es-ES" dirty="0" err="1">
                <a:solidFill>
                  <a:schemeClr val="accent1">
                    <a:lumMod val="60000"/>
                    <a:lumOff val="40000"/>
                  </a:schemeClr>
                </a:solidFill>
              </a:rPr>
              <a:t>it</a:t>
            </a:r>
            <a:r>
              <a:rPr lang="es-ES" dirty="0">
                <a:solidFill>
                  <a:schemeClr val="accent1">
                    <a:lumMod val="60000"/>
                    <a:lumOff val="40000"/>
                  </a:schemeClr>
                </a:solidFill>
              </a:rPr>
              <a:t> and </a:t>
            </a:r>
            <a:r>
              <a:rPr lang="es-ES" dirty="0" err="1">
                <a:solidFill>
                  <a:schemeClr val="accent1">
                    <a:lumMod val="60000"/>
                    <a:lumOff val="40000"/>
                  </a:schemeClr>
                </a:solidFill>
              </a:rPr>
              <a:t>take</a:t>
            </a:r>
            <a:r>
              <a:rPr lang="es-ES" dirty="0">
                <a:solidFill>
                  <a:schemeClr val="accent1">
                    <a:lumMod val="60000"/>
                    <a:lumOff val="40000"/>
                  </a:schemeClr>
                </a:solidFill>
              </a:rPr>
              <a:t> a step back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increse</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resistance</a:t>
            </a:r>
            <a:r>
              <a:rPr lang="es-ES" dirty="0">
                <a:solidFill>
                  <a:schemeClr val="accent1">
                    <a:lumMod val="60000"/>
                    <a:lumOff val="40000"/>
                  </a:schemeClr>
                </a:solidFill>
              </a:rPr>
              <a:t>.</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err="1">
                <a:solidFill>
                  <a:schemeClr val="accent1">
                    <a:lumMod val="60000"/>
                    <a:lumOff val="40000"/>
                  </a:schemeClr>
                </a:solidFill>
              </a:rPr>
              <a:t>Follow</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scapular</a:t>
            </a:r>
            <a:r>
              <a:rPr lang="es-ES" dirty="0">
                <a:solidFill>
                  <a:schemeClr val="accent1">
                    <a:lumMod val="60000"/>
                    <a:lumOff val="40000"/>
                  </a:schemeClr>
                </a:solidFill>
              </a:rPr>
              <a:t> plane at 90º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abduction</a:t>
            </a: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B37BA6B9-778C-B8CF-ED66-C7ADF0151B3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0DBBCA34-43E2-185E-CF49-C9528565B236}"/>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ROTATOR CUFF STRENGTHENING</a:t>
            </a:r>
          </a:p>
        </p:txBody>
      </p:sp>
      <p:graphicFrame>
        <p:nvGraphicFramePr>
          <p:cNvPr id="11" name="Tabla 10">
            <a:extLst>
              <a:ext uri="{FF2B5EF4-FFF2-40B4-BE49-F238E27FC236}">
                <a16:creationId xmlns:a16="http://schemas.microsoft.com/office/drawing/2014/main" id="{AFB09BA3-3803-8AF4-8626-BBE8EBC02F08}"/>
              </a:ext>
            </a:extLst>
          </p:cNvPr>
          <p:cNvGraphicFramePr>
            <a:graphicFrameLocks noGrp="1"/>
          </p:cNvGraphicFramePr>
          <p:nvPr>
            <p:extLst>
              <p:ext uri="{D42A27DB-BD31-4B8C-83A1-F6EECF244321}">
                <p14:modId xmlns:p14="http://schemas.microsoft.com/office/powerpoint/2010/main" val="2308206714"/>
              </p:ext>
            </p:extLst>
          </p:nvPr>
        </p:nvGraphicFramePr>
        <p:xfrm>
          <a:off x="3854360" y="4543873"/>
          <a:ext cx="8128000" cy="2199640"/>
        </p:xfrm>
        <a:graphic>
          <a:graphicData uri="http://schemas.openxmlformats.org/drawingml/2006/table">
            <a:tbl>
              <a:tblPr firstRow="1" bandRow="1">
                <a:tableStyleId>{5C22544A-7EE6-4342-B048-85BDC9FD1C3A}</a:tableStyleId>
              </a:tblPr>
              <a:tblGrid>
                <a:gridCol w="1327240">
                  <a:extLst>
                    <a:ext uri="{9D8B030D-6E8A-4147-A177-3AD203B41FA5}">
                      <a16:colId xmlns:a16="http://schemas.microsoft.com/office/drawing/2014/main" val="2407839981"/>
                    </a:ext>
                  </a:extLst>
                </a:gridCol>
                <a:gridCol w="2422358">
                  <a:extLst>
                    <a:ext uri="{9D8B030D-6E8A-4147-A177-3AD203B41FA5}">
                      <a16:colId xmlns:a16="http://schemas.microsoft.com/office/drawing/2014/main" val="3440802976"/>
                    </a:ext>
                  </a:extLst>
                </a:gridCol>
                <a:gridCol w="1127202">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0º </a:t>
                      </a:r>
                      <a:r>
                        <a:rPr lang="es-ES" sz="1800" b="0" kern="1200" dirty="0" err="1">
                          <a:solidFill>
                            <a:schemeClr val="tx2"/>
                          </a:solidFill>
                          <a:latin typeface="+mn-lt"/>
                          <a:ea typeface="+mn-ea"/>
                          <a:cs typeface="+mn-cs"/>
                        </a:rPr>
                        <a:t>abd</a:t>
                      </a:r>
                      <a:endParaRPr lang="es-ES" sz="1800" b="0" kern="1200" dirty="0">
                        <a:solidFill>
                          <a:schemeClr val="tx2"/>
                        </a:solidFill>
                        <a:latin typeface="+mn-lt"/>
                        <a:ea typeface="+mn-ea"/>
                        <a:cs typeface="+mn-cs"/>
                      </a:endParaRPr>
                    </a:p>
                    <a:p>
                      <a:pPr marL="0" algn="ctr" defTabSz="914400" rtl="0" eaLnBrk="1" latinLnBrk="0" hangingPunct="1"/>
                      <a:r>
                        <a:rPr lang="es-ES" sz="1800" b="0" kern="1200" dirty="0">
                          <a:solidFill>
                            <a:schemeClr val="tx2"/>
                          </a:solidFill>
                          <a:latin typeface="+mn-lt"/>
                          <a:ea typeface="+mn-ea"/>
                          <a:cs typeface="+mn-cs"/>
                        </a:rPr>
                        <a:t>6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90º </a:t>
                      </a:r>
                      <a:r>
                        <a:rPr lang="es-ES" sz="1800" b="0" kern="1200" dirty="0" err="1">
                          <a:solidFill>
                            <a:schemeClr val="tx2"/>
                          </a:solidFill>
                          <a:latin typeface="+mn-lt"/>
                          <a:ea typeface="+mn-ea"/>
                          <a:cs typeface="+mn-cs"/>
                        </a:rPr>
                        <a:t>abd</a:t>
                      </a:r>
                      <a:r>
                        <a:rPr lang="es-ES" sz="1800" b="0" kern="1200" dirty="0">
                          <a:solidFill>
                            <a:schemeClr val="tx2"/>
                          </a:solidFill>
                          <a:latin typeface="+mn-lt"/>
                          <a:ea typeface="+mn-ea"/>
                          <a:cs typeface="+mn-cs"/>
                        </a:rPr>
                        <a:t>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30-40”</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0º </a:t>
                      </a:r>
                      <a:r>
                        <a:rPr lang="es-ES" sz="1800" b="0" kern="1200" dirty="0" err="1">
                          <a:solidFill>
                            <a:schemeClr val="tx2"/>
                          </a:solidFill>
                          <a:latin typeface="+mn-lt"/>
                          <a:ea typeface="+mn-ea"/>
                          <a:cs typeface="+mn-cs"/>
                        </a:rPr>
                        <a:t>abd</a:t>
                      </a:r>
                      <a:endParaRPr lang="es-ES" sz="1800" b="0" kern="1200" dirty="0">
                        <a:solidFill>
                          <a:schemeClr val="tx2"/>
                        </a:solidFill>
                        <a:latin typeface="+mn-lt"/>
                        <a:ea typeface="+mn-ea"/>
                        <a:cs typeface="+mn-cs"/>
                      </a:endParaRPr>
                    </a:p>
                    <a:p>
                      <a:pPr marL="0" algn="ctr" defTabSz="914400" rtl="0" eaLnBrk="1" latinLnBrk="0" hangingPunct="1"/>
                      <a:r>
                        <a:rPr lang="es-ES" sz="1800" b="0" kern="1200" dirty="0">
                          <a:solidFill>
                            <a:schemeClr val="tx2"/>
                          </a:solidFill>
                          <a:latin typeface="+mn-lt"/>
                          <a:ea typeface="+mn-ea"/>
                          <a:cs typeface="+mn-cs"/>
                        </a:rPr>
                        <a:t>8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90º </a:t>
                      </a:r>
                      <a:r>
                        <a:rPr lang="es-ES" sz="1800" b="0" kern="1200" dirty="0" err="1">
                          <a:solidFill>
                            <a:schemeClr val="tx2"/>
                          </a:solidFill>
                          <a:latin typeface="+mn-lt"/>
                          <a:ea typeface="+mn-ea"/>
                          <a:cs typeface="+mn-cs"/>
                        </a:rPr>
                        <a:t>abd</a:t>
                      </a:r>
                      <a:r>
                        <a:rPr lang="es-ES" sz="1800" b="0" kern="1200" dirty="0">
                          <a:solidFill>
                            <a:schemeClr val="tx2"/>
                          </a:solidFill>
                          <a:latin typeface="+mn-lt"/>
                          <a:ea typeface="+mn-ea"/>
                          <a:cs typeface="+mn-cs"/>
                        </a:rPr>
                        <a:t> 2st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30-40”</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D35CA065-A6DD-BD80-53A8-1C17E992383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3" name="Imagen 2">
            <a:extLst>
              <a:ext uri="{FF2B5EF4-FFF2-40B4-BE49-F238E27FC236}">
                <a16:creationId xmlns:a16="http://schemas.microsoft.com/office/drawing/2014/main" id="{1489792B-6665-11ED-A795-57C0379A460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2567" y="4321594"/>
            <a:ext cx="2079023" cy="2079023"/>
          </a:xfrm>
          <a:prstGeom prst="rect">
            <a:avLst/>
          </a:prstGeom>
          <a:noFill/>
          <a:ln>
            <a:noFill/>
          </a:ln>
        </p:spPr>
      </p:pic>
      <p:pic>
        <p:nvPicPr>
          <p:cNvPr id="4" name="Imagen 3">
            <a:extLst>
              <a:ext uri="{FF2B5EF4-FFF2-40B4-BE49-F238E27FC236}">
                <a16:creationId xmlns:a16="http://schemas.microsoft.com/office/drawing/2014/main" id="{A16DD87B-DBCC-F260-862E-07CBC31BB49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3973" y="4413229"/>
            <a:ext cx="1989006" cy="1989006"/>
          </a:xfrm>
          <a:prstGeom prst="rect">
            <a:avLst/>
          </a:prstGeom>
          <a:noFill/>
          <a:ln>
            <a:noFill/>
          </a:ln>
        </p:spPr>
      </p:pic>
      <p:pic>
        <p:nvPicPr>
          <p:cNvPr id="13" name="Imagen 12">
            <a:extLst>
              <a:ext uri="{FF2B5EF4-FFF2-40B4-BE49-F238E27FC236}">
                <a16:creationId xmlns:a16="http://schemas.microsoft.com/office/drawing/2014/main" id="{ACDEB80A-3199-2598-B4A0-164CA4595B8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7699" y="4319976"/>
            <a:ext cx="1989006" cy="1989006"/>
          </a:xfrm>
          <a:prstGeom prst="rect">
            <a:avLst/>
          </a:prstGeom>
          <a:noFill/>
          <a:ln>
            <a:noFill/>
          </a:ln>
        </p:spPr>
      </p:pic>
      <p:pic>
        <p:nvPicPr>
          <p:cNvPr id="17" name="Imagen 16">
            <a:extLst>
              <a:ext uri="{FF2B5EF4-FFF2-40B4-BE49-F238E27FC236}">
                <a16:creationId xmlns:a16="http://schemas.microsoft.com/office/drawing/2014/main" id="{9563A4B4-41CD-656A-CF68-D320BDCAB3E4}"/>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2110" y="4374870"/>
            <a:ext cx="1989006" cy="1989006"/>
          </a:xfrm>
          <a:prstGeom prst="rect">
            <a:avLst/>
          </a:prstGeom>
          <a:noFill/>
          <a:ln>
            <a:noFill/>
          </a:ln>
        </p:spPr>
      </p:pic>
      <p:pic>
        <p:nvPicPr>
          <p:cNvPr id="2" name="Imagen 1">
            <a:extLst>
              <a:ext uri="{FF2B5EF4-FFF2-40B4-BE49-F238E27FC236}">
                <a16:creationId xmlns:a16="http://schemas.microsoft.com/office/drawing/2014/main" id="{C1F4D597-3C1C-7DED-7B1D-8596B544B217}"/>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89562" y="4447197"/>
            <a:ext cx="1924137" cy="1924137"/>
          </a:xfrm>
          <a:prstGeom prst="rect">
            <a:avLst/>
          </a:prstGeom>
          <a:noFill/>
          <a:ln>
            <a:noFill/>
          </a:ln>
        </p:spPr>
      </p:pic>
      <p:pic>
        <p:nvPicPr>
          <p:cNvPr id="5" name="Imagen 4" descr="Imagen que contiene persona, pasto, cerca, parado&#10;&#10;Descripción generada automáticamente">
            <a:extLst>
              <a:ext uri="{FF2B5EF4-FFF2-40B4-BE49-F238E27FC236}">
                <a16:creationId xmlns:a16="http://schemas.microsoft.com/office/drawing/2014/main" id="{1071A1F0-625C-DE19-1EB0-F83320178F64}"/>
              </a:ext>
            </a:extLst>
          </p:cNvPr>
          <p:cNvPicPr>
            <a:picLocks noChangeAspect="1"/>
          </p:cNvPicPr>
          <p:nvPr/>
        </p:nvPicPr>
        <p:blipFill>
          <a:blip r:embed="rId11" cstate="print">
            <a:extLst>
              <a:ext uri="{28A0092B-C50C-407E-A947-70E740481C1C}">
                <a14:useLocalDpi xmlns:a14="http://schemas.microsoft.com/office/drawing/2010/main" val="0"/>
              </a:ext>
            </a:extLst>
          </a:blip>
          <a:srcRect l="16604"/>
          <a:stretch/>
        </p:blipFill>
        <p:spPr bwMode="auto">
          <a:xfrm>
            <a:off x="273983" y="1726400"/>
            <a:ext cx="1494493" cy="2387608"/>
          </a:xfrm>
          <a:prstGeom prst="rect">
            <a:avLst/>
          </a:prstGeom>
          <a:noFill/>
          <a:ln>
            <a:noFill/>
          </a:ln>
        </p:spPr>
      </p:pic>
      <p:pic>
        <p:nvPicPr>
          <p:cNvPr id="14" name="Imagen 13" descr="Imagen que contiene persona, niño, joven, parado&#10;&#10;Descripción generada automáticamente">
            <a:extLst>
              <a:ext uri="{FF2B5EF4-FFF2-40B4-BE49-F238E27FC236}">
                <a16:creationId xmlns:a16="http://schemas.microsoft.com/office/drawing/2014/main" id="{0A0A1445-02FE-CBA5-DB59-72951F8714E1}"/>
              </a:ext>
            </a:extLst>
          </p:cNvPr>
          <p:cNvPicPr>
            <a:picLocks noChangeAspect="1"/>
          </p:cNvPicPr>
          <p:nvPr/>
        </p:nvPicPr>
        <p:blipFill>
          <a:blip r:embed="rId12" cstate="print">
            <a:extLst>
              <a:ext uri="{28A0092B-C50C-407E-A947-70E740481C1C}">
                <a14:useLocalDpi xmlns:a14="http://schemas.microsoft.com/office/drawing/2010/main" val="0"/>
              </a:ext>
            </a:extLst>
          </a:blip>
          <a:srcRect l="14089"/>
          <a:stretch/>
        </p:blipFill>
        <p:spPr bwMode="auto">
          <a:xfrm>
            <a:off x="1921502" y="1726400"/>
            <a:ext cx="1539321" cy="2387608"/>
          </a:xfrm>
          <a:prstGeom prst="rect">
            <a:avLst/>
          </a:prstGeom>
          <a:noFill/>
          <a:ln>
            <a:noFill/>
          </a:ln>
        </p:spPr>
      </p:pic>
      <p:sp>
        <p:nvSpPr>
          <p:cNvPr id="16" name="Rectángulo 15">
            <a:extLst>
              <a:ext uri="{FF2B5EF4-FFF2-40B4-BE49-F238E27FC236}">
                <a16:creationId xmlns:a16="http://schemas.microsoft.com/office/drawing/2014/main" id="{14D00FBA-82F5-C775-D217-7EFD1E825346}"/>
              </a:ext>
            </a:extLst>
          </p:cNvPr>
          <p:cNvSpPr/>
          <p:nvPr/>
        </p:nvSpPr>
        <p:spPr>
          <a:xfrm>
            <a:off x="0" y="-1743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ROTATOR CUFF STRENGTHENING</a:t>
            </a:r>
            <a:endParaRPr lang="es-ES" sz="4000" b="1" dirty="0">
              <a:solidFill>
                <a:schemeClr val="accent1"/>
              </a:solidFill>
            </a:endParaRPr>
          </a:p>
        </p:txBody>
      </p:sp>
      <p:pic>
        <p:nvPicPr>
          <p:cNvPr id="21" name="Picture 2" descr="Imagen generada">
            <a:extLst>
              <a:ext uri="{FF2B5EF4-FFF2-40B4-BE49-F238E27FC236}">
                <a16:creationId xmlns:a16="http://schemas.microsoft.com/office/drawing/2014/main" id="{B55E4751-03CA-8FBD-69EE-D8E41262EE09}"/>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961" b="98503" l="5762" r="91309">
                        <a14:foregroundMark x1="9668" y1="23372" x2="7422" y2="46680"/>
                        <a14:foregroundMark x1="7422" y1="46680" x2="8984" y2="46549"/>
                        <a14:foregroundMark x1="64355" y1="10026" x2="64355" y2="10026"/>
                        <a14:foregroundMark x1="69629" y1="25521" x2="69629" y2="25521"/>
                        <a14:foregroundMark x1="83008" y1="94531" x2="83008" y2="94531"/>
                        <a14:foregroundMark x1="81250" y1="98503" x2="81250" y2="98503"/>
                        <a14:foregroundMark x1="69336" y1="23828" x2="69336" y2="23828"/>
                        <a14:foregroundMark x1="91406" y1="28320" x2="91406" y2="28320"/>
                        <a14:foregroundMark x1="5762" y1="23828" x2="5762" y2="23828"/>
                      </a14:backgroundRemoval>
                    </a14:imgEffect>
                  </a14:imgLayer>
                </a14:imgProps>
              </a:ext>
              <a:ext uri="{28A0092B-C50C-407E-A947-70E740481C1C}">
                <a14:useLocalDpi xmlns:a14="http://schemas.microsoft.com/office/drawing/2010/main" val="0"/>
              </a:ext>
            </a:extLst>
          </a:blip>
          <a:srcRect/>
          <a:stretch>
            <a:fillRect/>
          </a:stretch>
        </p:blipFill>
        <p:spPr bwMode="auto">
          <a:xfrm>
            <a:off x="1211179" y="-43175"/>
            <a:ext cx="954505" cy="143175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Imagen generada">
            <a:extLst>
              <a:ext uri="{FF2B5EF4-FFF2-40B4-BE49-F238E27FC236}">
                <a16:creationId xmlns:a16="http://schemas.microsoft.com/office/drawing/2014/main" id="{EA1BD4FA-C1E6-DB8F-24A4-EBE20C1D3139}"/>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961" b="98503" l="5762" r="91309">
                        <a14:foregroundMark x1="9668" y1="23372" x2="7422" y2="46680"/>
                        <a14:foregroundMark x1="7422" y1="46680" x2="8984" y2="46549"/>
                        <a14:foregroundMark x1="64355" y1="10026" x2="64355" y2="10026"/>
                        <a14:foregroundMark x1="69629" y1="25521" x2="69629" y2="25521"/>
                        <a14:foregroundMark x1="83008" y1="94531" x2="83008" y2="94531"/>
                        <a14:foregroundMark x1="81250" y1="98503" x2="81250" y2="98503"/>
                        <a14:foregroundMark x1="69336" y1="23828" x2="69336" y2="23828"/>
                        <a14:foregroundMark x1="91406" y1="28320" x2="91406" y2="28320"/>
                        <a14:foregroundMark x1="5762" y1="23828" x2="5762" y2="23828"/>
                      </a14:backgroundRemoval>
                    </a14:imgEffect>
                  </a14:imgLayer>
                </a14:imgProps>
              </a:ext>
              <a:ext uri="{28A0092B-C50C-407E-A947-70E740481C1C}">
                <a14:useLocalDpi xmlns:a14="http://schemas.microsoft.com/office/drawing/2010/main" val="0"/>
              </a:ext>
            </a:extLst>
          </a:blip>
          <a:srcRect/>
          <a:stretch>
            <a:fillRect/>
          </a:stretch>
        </p:blipFill>
        <p:spPr bwMode="auto">
          <a:xfrm>
            <a:off x="10026316" y="-43175"/>
            <a:ext cx="954505" cy="1431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75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A99D2-2586-950B-A186-8AF4305FD111}"/>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28E3D14F-F20D-46F5-5996-484AC59B9537}"/>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THORACIC EXTENSION</a:t>
            </a:r>
          </a:p>
        </p:txBody>
      </p:sp>
      <p:cxnSp>
        <p:nvCxnSpPr>
          <p:cNvPr id="6" name="Conector recto 5">
            <a:extLst>
              <a:ext uri="{FF2B5EF4-FFF2-40B4-BE49-F238E27FC236}">
                <a16:creationId xmlns:a16="http://schemas.microsoft.com/office/drawing/2014/main" id="{97E97ACA-4071-7FD2-B1D5-4C753604EA58}"/>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3716A88C-C840-0DA1-D02D-5B8F0B614D9D}"/>
              </a:ext>
            </a:extLst>
          </p:cNvPr>
          <p:cNvGraphicFramePr>
            <a:graphicFrameLocks noGrp="1"/>
          </p:cNvGraphicFramePr>
          <p:nvPr/>
        </p:nvGraphicFramePr>
        <p:xfrm>
          <a:off x="4250580" y="4410957"/>
          <a:ext cx="7290012" cy="1991932"/>
        </p:xfrm>
        <a:graphic>
          <a:graphicData uri="http://schemas.openxmlformats.org/drawingml/2006/table">
            <a:tbl>
              <a:tblPr firstRow="1" bandRow="1">
                <a:tableStyleId>{5C22544A-7EE6-4342-B048-85BDC9FD1C3A}</a:tableStyleId>
              </a:tblPr>
              <a:tblGrid>
                <a:gridCol w="1822503">
                  <a:extLst>
                    <a:ext uri="{9D8B030D-6E8A-4147-A177-3AD203B41FA5}">
                      <a16:colId xmlns:a16="http://schemas.microsoft.com/office/drawing/2014/main" val="1245573089"/>
                    </a:ext>
                  </a:extLst>
                </a:gridCol>
                <a:gridCol w="1822503">
                  <a:extLst>
                    <a:ext uri="{9D8B030D-6E8A-4147-A177-3AD203B41FA5}">
                      <a16:colId xmlns:a16="http://schemas.microsoft.com/office/drawing/2014/main" val="890767540"/>
                    </a:ext>
                  </a:extLst>
                </a:gridCol>
                <a:gridCol w="1822503">
                  <a:extLst>
                    <a:ext uri="{9D8B030D-6E8A-4147-A177-3AD203B41FA5}">
                      <a16:colId xmlns:a16="http://schemas.microsoft.com/office/drawing/2014/main" val="2680649255"/>
                    </a:ext>
                  </a:extLst>
                </a:gridCol>
                <a:gridCol w="1822503">
                  <a:extLst>
                    <a:ext uri="{9D8B030D-6E8A-4147-A177-3AD203B41FA5}">
                      <a16:colId xmlns:a16="http://schemas.microsoft.com/office/drawing/2014/main" val="575881579"/>
                    </a:ext>
                  </a:extLst>
                </a:gridCol>
              </a:tblGrid>
              <a:tr h="497983">
                <a:tc>
                  <a:txBody>
                    <a:bodyPr/>
                    <a:lstStyle/>
                    <a:p>
                      <a:pPr algn="ctr"/>
                      <a:r>
                        <a:rPr lang="es-ES" dirty="0"/>
                        <a:t>SETS</a:t>
                      </a:r>
                    </a:p>
                  </a:txBody>
                  <a:tcPr>
                    <a:solidFill>
                      <a:schemeClr val="tx2">
                        <a:lumMod val="90000"/>
                        <a:lumOff val="10000"/>
                      </a:schemeClr>
                    </a:solidFill>
                  </a:tcPr>
                </a:tc>
                <a:tc>
                  <a:txBody>
                    <a:bodyPr/>
                    <a:lstStyle/>
                    <a:p>
                      <a:pPr algn="ctr"/>
                      <a:r>
                        <a:rPr lang="es-ES" dirty="0"/>
                        <a:t>REPS</a:t>
                      </a:r>
                    </a:p>
                  </a:txBody>
                  <a:tcPr>
                    <a:solidFill>
                      <a:schemeClr val="tx2">
                        <a:lumMod val="90000"/>
                        <a:lumOff val="10000"/>
                      </a:schemeClr>
                    </a:solidFill>
                  </a:tcPr>
                </a:tc>
                <a:tc>
                  <a:txBody>
                    <a:bodyPr/>
                    <a:lstStyle/>
                    <a:p>
                      <a:pPr algn="ctr"/>
                      <a:r>
                        <a:rPr lang="es-ES" dirty="0"/>
                        <a:t>TUT</a:t>
                      </a:r>
                    </a:p>
                  </a:txBody>
                  <a:tcPr>
                    <a:solidFill>
                      <a:schemeClr val="tx2">
                        <a:lumMod val="90000"/>
                        <a:lumOff val="10000"/>
                      </a:schemeClr>
                    </a:solidFill>
                  </a:tcPr>
                </a:tc>
                <a:tc>
                  <a:txBody>
                    <a:bodyPr/>
                    <a:lstStyle/>
                    <a:p>
                      <a:pPr algn="ctr"/>
                      <a:r>
                        <a:rPr lang="es-ES" dirty="0"/>
                        <a:t>REST</a:t>
                      </a:r>
                    </a:p>
                  </a:txBody>
                  <a:tcPr>
                    <a:solidFill>
                      <a:schemeClr val="tx2">
                        <a:lumMod val="90000"/>
                        <a:lumOff val="10000"/>
                      </a:schemeClr>
                    </a:solidFill>
                  </a:tcPr>
                </a:tc>
                <a:extLst>
                  <a:ext uri="{0D108BD9-81ED-4DB2-BD59-A6C34878D82A}">
                    <a16:rowId xmlns:a16="http://schemas.microsoft.com/office/drawing/2014/main" val="3998845159"/>
                  </a:ext>
                </a:extLst>
              </a:tr>
              <a:tr h="497983">
                <a:tc>
                  <a:txBody>
                    <a:bodyPr/>
                    <a:lstStyle/>
                    <a:p>
                      <a:pPr algn="ctr"/>
                      <a:r>
                        <a:rPr lang="es-ES" sz="1800" b="0" dirty="0"/>
                        <a:t>3 </a:t>
                      </a:r>
                      <a:r>
                        <a:rPr lang="es-ES" sz="1800" b="0" dirty="0" err="1"/>
                        <a:t>upper</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algn="ctr"/>
                      <a:r>
                        <a:rPr lang="es-ES" sz="1800" b="0" dirty="0"/>
                        <a:t>30-45”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61597354"/>
                  </a:ext>
                </a:extLst>
              </a:tr>
              <a:tr h="497983">
                <a:tc>
                  <a:txBody>
                    <a:bodyPr/>
                    <a:lstStyle/>
                    <a:p>
                      <a:pPr algn="ctr"/>
                      <a:r>
                        <a:rPr lang="es-ES" sz="1800" b="0" dirty="0"/>
                        <a:t>3 </a:t>
                      </a:r>
                      <a:r>
                        <a:rPr lang="es-ES" sz="1800" b="0" dirty="0" err="1"/>
                        <a:t>medium</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30-45”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1818200280"/>
                  </a:ext>
                </a:extLst>
              </a:tr>
              <a:tr h="497983">
                <a:tc>
                  <a:txBody>
                    <a:bodyPr/>
                    <a:lstStyle/>
                    <a:p>
                      <a:pPr algn="ctr"/>
                      <a:r>
                        <a:rPr lang="es-ES" sz="1800" b="0" dirty="0"/>
                        <a:t>3 </a:t>
                      </a:r>
                      <a:r>
                        <a:rPr lang="es-ES" sz="1800" b="0" dirty="0" err="1"/>
                        <a:t>lower</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30-45”</a:t>
                      </a:r>
                    </a:p>
                  </a:txBody>
                  <a:tcPr anchor="ctr">
                    <a:solidFill>
                      <a:schemeClr val="tx2">
                        <a:lumMod val="10000"/>
                        <a:lumOff val="90000"/>
                      </a:schemeClr>
                    </a:solidFill>
                  </a:tcPr>
                </a:tc>
                <a:tc>
                  <a:txBody>
                    <a:bodyPr/>
                    <a:lstStyle/>
                    <a:p>
                      <a:pPr algn="ct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130219514"/>
                  </a:ext>
                </a:extLst>
              </a:tr>
            </a:tbl>
          </a:graphicData>
        </a:graphic>
      </p:graphicFrame>
      <p:pic>
        <p:nvPicPr>
          <p:cNvPr id="1026" name="Picture 2" descr="Columna vertebral - Iconos gratis de asistencia sanitaria y médica">
            <a:extLst>
              <a:ext uri="{FF2B5EF4-FFF2-40B4-BE49-F238E27FC236}">
                <a16:creationId xmlns:a16="http://schemas.microsoft.com/office/drawing/2014/main" id="{EC2A6608-2895-A8B3-206F-EE0B80E450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536" y="140111"/>
            <a:ext cx="1125789" cy="11257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olumna vertebral - Iconos gratis de asistencia sanitaria y médica">
            <a:extLst>
              <a:ext uri="{FF2B5EF4-FFF2-40B4-BE49-F238E27FC236}">
                <a16:creationId xmlns:a16="http://schemas.microsoft.com/office/drawing/2014/main" id="{1DA772B4-ECC8-DAFF-7F0A-C5C0BC9D12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5694" y="170970"/>
            <a:ext cx="1125789" cy="1125789"/>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1B312612-B772-C478-5794-773FE4A153C3}"/>
              </a:ext>
            </a:extLst>
          </p:cNvPr>
          <p:cNvSpPr txBox="1"/>
          <p:nvPr/>
        </p:nvSpPr>
        <p:spPr>
          <a:xfrm>
            <a:off x="4250580" y="1641987"/>
            <a:ext cx="7290006" cy="2769989"/>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Supine position </a:t>
            </a:r>
            <a:r>
              <a:rPr lang="es-ES" dirty="0" err="1">
                <a:solidFill>
                  <a:schemeClr val="accent1">
                    <a:lumMod val="60000"/>
                    <a:lumOff val="40000"/>
                  </a:schemeClr>
                </a:solidFill>
              </a:rPr>
              <a:t>with</a:t>
            </a:r>
            <a:r>
              <a:rPr lang="es-ES" dirty="0">
                <a:solidFill>
                  <a:schemeClr val="accent1">
                    <a:lumMod val="60000"/>
                    <a:lumOff val="40000"/>
                  </a:schemeClr>
                </a:solidFill>
              </a:rPr>
              <a:t> a </a:t>
            </a:r>
            <a:r>
              <a:rPr lang="es-ES" dirty="0" err="1">
                <a:solidFill>
                  <a:schemeClr val="accent1">
                    <a:lumMod val="60000"/>
                    <a:lumOff val="40000"/>
                  </a:schemeClr>
                </a:solidFill>
              </a:rPr>
              <a:t>towel</a:t>
            </a:r>
            <a:r>
              <a:rPr lang="es-ES" dirty="0">
                <a:solidFill>
                  <a:schemeClr val="accent1">
                    <a:lumMod val="60000"/>
                    <a:lumOff val="40000"/>
                  </a:schemeClr>
                </a:solidFill>
              </a:rPr>
              <a:t> placed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a:t>
            </a:r>
            <a:r>
              <a:rPr lang="es-ES" dirty="0" err="1">
                <a:solidFill>
                  <a:schemeClr val="accent1">
                    <a:lumMod val="60000"/>
                    <a:lumOff val="40000"/>
                  </a:schemeClr>
                </a:solidFill>
              </a:rPr>
              <a:t>medium</a:t>
            </a:r>
            <a:r>
              <a:rPr lang="es-ES" dirty="0">
                <a:solidFill>
                  <a:schemeClr val="accent1">
                    <a:lumMod val="60000"/>
                    <a:lumOff val="40000"/>
                  </a:schemeClr>
                </a:solidFill>
              </a:rPr>
              <a:t>/</a:t>
            </a:r>
            <a:r>
              <a:rPr lang="es-ES" dirty="0" err="1">
                <a:solidFill>
                  <a:schemeClr val="accent1">
                    <a:lumMod val="60000"/>
                    <a:lumOff val="40000"/>
                  </a:schemeClr>
                </a:solidFill>
              </a:rPr>
              <a:t>lower</a:t>
            </a:r>
            <a:r>
              <a:rPr lang="es-ES" dirty="0">
                <a:solidFill>
                  <a:schemeClr val="accent1">
                    <a:lumMod val="60000"/>
                    <a:lumOff val="40000"/>
                  </a:schemeClr>
                </a:solidFill>
              </a:rPr>
              <a:t> </a:t>
            </a:r>
            <a:r>
              <a:rPr lang="es-ES" dirty="0" err="1">
                <a:solidFill>
                  <a:schemeClr val="accent1">
                    <a:lumMod val="60000"/>
                    <a:lumOff val="40000"/>
                  </a:schemeClr>
                </a:solidFill>
              </a:rPr>
              <a:t>thoracic</a:t>
            </a:r>
            <a:r>
              <a:rPr lang="es-ES" dirty="0">
                <a:solidFill>
                  <a:schemeClr val="accent1">
                    <a:lumMod val="60000"/>
                    <a:lumOff val="40000"/>
                  </a:schemeClr>
                </a:solidFill>
              </a:rPr>
              <a:t> </a:t>
            </a:r>
            <a:r>
              <a:rPr lang="es-ES" dirty="0" err="1">
                <a:solidFill>
                  <a:schemeClr val="accent1">
                    <a:lumMod val="60000"/>
                    <a:lumOff val="40000"/>
                  </a:schemeClr>
                </a:solidFill>
              </a:rPr>
              <a:t>spine</a:t>
            </a:r>
            <a:r>
              <a:rPr lang="es-ES" dirty="0">
                <a:solidFill>
                  <a:schemeClr val="accent1">
                    <a:lumMod val="60000"/>
                    <a:lumOff val="40000"/>
                  </a:schemeClr>
                </a:solidFill>
              </a:rPr>
              <a:t> and </a:t>
            </a:r>
            <a:r>
              <a:rPr lang="es-ES" dirty="0" err="1">
                <a:solidFill>
                  <a:schemeClr val="accent1">
                    <a:lumMod val="60000"/>
                    <a:lumOff val="40000"/>
                  </a:schemeClr>
                </a:solidFill>
              </a:rPr>
              <a:t>the</a:t>
            </a:r>
            <a:r>
              <a:rPr lang="es-ES" dirty="0">
                <a:solidFill>
                  <a:schemeClr val="accent1">
                    <a:lumMod val="60000"/>
                    <a:lumOff val="40000"/>
                  </a:schemeClr>
                </a:solidFill>
              </a:rPr>
              <a:t> table at 45º</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behind</a:t>
            </a:r>
            <a:r>
              <a:rPr lang="es-ES" dirty="0">
                <a:solidFill>
                  <a:schemeClr val="accent1">
                    <a:lumMod val="60000"/>
                    <a:lumOff val="40000"/>
                  </a:schemeClr>
                </a:solidFill>
              </a:rPr>
              <a:t> </a:t>
            </a:r>
            <a:r>
              <a:rPr lang="es-ES" dirty="0" err="1">
                <a:solidFill>
                  <a:schemeClr val="accent1">
                    <a:lumMod val="60000"/>
                    <a:lumOff val="40000"/>
                  </a:schemeClr>
                </a:solidFill>
              </a:rPr>
              <a:t>yourt</a:t>
            </a:r>
            <a:r>
              <a:rPr lang="es-ES" dirty="0">
                <a:solidFill>
                  <a:schemeClr val="accent1">
                    <a:lumMod val="60000"/>
                    <a:lumOff val="40000"/>
                  </a:schemeClr>
                </a:solidFill>
              </a:rPr>
              <a:t> </a:t>
            </a:r>
            <a:r>
              <a:rPr lang="es-ES" dirty="0" err="1">
                <a:solidFill>
                  <a:schemeClr val="accent1">
                    <a:lumMod val="60000"/>
                    <a:lumOff val="40000"/>
                  </a:schemeClr>
                </a:solidFill>
              </a:rPr>
              <a:t>neck</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 </a:t>
            </a:r>
            <a:r>
              <a:rPr lang="es-ES" dirty="0" err="1">
                <a:solidFill>
                  <a:schemeClr val="accent1">
                    <a:lumMod val="60000"/>
                    <a:lumOff val="40000"/>
                  </a:schemeClr>
                </a:solidFill>
              </a:rPr>
              <a:t>spine</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crossed</a:t>
            </a:r>
            <a:r>
              <a:rPr lang="es-ES" dirty="0">
                <a:solidFill>
                  <a:schemeClr val="accent1">
                    <a:lumMod val="60000"/>
                    <a:lumOff val="40000"/>
                  </a:schemeClr>
                </a:solidFill>
              </a:rPr>
              <a:t> </a:t>
            </a:r>
            <a:r>
              <a:rPr lang="es-ES" dirty="0" err="1">
                <a:solidFill>
                  <a:schemeClr val="accent1">
                    <a:lumMod val="60000"/>
                    <a:lumOff val="40000"/>
                  </a:schemeClr>
                </a:solidFill>
              </a:rPr>
              <a:t>over</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médium </a:t>
            </a:r>
            <a:r>
              <a:rPr lang="es-ES" dirty="0" err="1">
                <a:solidFill>
                  <a:schemeClr val="accent1">
                    <a:lumMod val="60000"/>
                    <a:lumOff val="40000"/>
                  </a:schemeClr>
                </a:solidFill>
              </a:rPr>
              <a:t>spine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crossed</a:t>
            </a:r>
            <a:r>
              <a:rPr lang="es-ES" dirty="0">
                <a:solidFill>
                  <a:schemeClr val="accent1">
                    <a:lumMod val="60000"/>
                    <a:lumOff val="40000"/>
                  </a:schemeClr>
                </a:solidFill>
              </a:rPr>
              <a:t> </a:t>
            </a:r>
            <a:r>
              <a:rPr lang="es-ES" dirty="0" err="1">
                <a:solidFill>
                  <a:schemeClr val="accent1">
                    <a:lumMod val="60000"/>
                    <a:lumOff val="40000"/>
                  </a:schemeClr>
                </a:solidFill>
              </a:rPr>
              <a:t>over</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same</a:t>
            </a:r>
            <a:r>
              <a:rPr lang="es-ES" dirty="0">
                <a:solidFill>
                  <a:schemeClr val="accent1">
                    <a:lumMod val="60000"/>
                    <a:lumOff val="40000"/>
                  </a:schemeClr>
                </a:solidFill>
              </a:rPr>
              <a:t> </a:t>
            </a:r>
            <a:r>
              <a:rPr lang="es-ES" dirty="0" err="1">
                <a:solidFill>
                  <a:schemeClr val="accent1">
                    <a:lumMod val="60000"/>
                    <a:lumOff val="40000"/>
                  </a:schemeClr>
                </a:solidFill>
              </a:rPr>
              <a:t>segment</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lower</a:t>
            </a:r>
            <a:r>
              <a:rPr lang="es-ES" dirty="0">
                <a:solidFill>
                  <a:schemeClr val="accent1">
                    <a:lumMod val="60000"/>
                    <a:lumOff val="40000"/>
                  </a:schemeClr>
                </a:solidFill>
              </a:rPr>
              <a:t> </a:t>
            </a:r>
            <a:r>
              <a:rPr lang="es-ES" dirty="0" err="1">
                <a:solidFill>
                  <a:schemeClr val="accent1">
                    <a:lumMod val="60000"/>
                    <a:lumOff val="40000"/>
                  </a:schemeClr>
                </a:solidFill>
              </a:rPr>
              <a:t>spine</a:t>
            </a:r>
            <a:endParaRPr lang="es-ES" dirty="0">
              <a:solidFill>
                <a:schemeClr val="accent1">
                  <a:lumMod val="60000"/>
                  <a:lumOff val="40000"/>
                </a:schemeClr>
              </a:solidFill>
            </a:endParaRPr>
          </a:p>
          <a:p>
            <a:endParaRPr lang="es-ES" dirty="0"/>
          </a:p>
        </p:txBody>
      </p:sp>
      <p:pic>
        <p:nvPicPr>
          <p:cNvPr id="2" name="Imagen 1">
            <a:extLst>
              <a:ext uri="{FF2B5EF4-FFF2-40B4-BE49-F238E27FC236}">
                <a16:creationId xmlns:a16="http://schemas.microsoft.com/office/drawing/2014/main" id="{80091F84-89AA-9217-C179-D2A5C0E1D6F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233" y="4410957"/>
            <a:ext cx="2006197" cy="2006197"/>
          </a:xfrm>
          <a:prstGeom prst="rect">
            <a:avLst/>
          </a:prstGeom>
          <a:noFill/>
          <a:ln>
            <a:noFill/>
          </a:ln>
        </p:spPr>
      </p:pic>
      <p:pic>
        <p:nvPicPr>
          <p:cNvPr id="5" name="Imagen 4">
            <a:extLst>
              <a:ext uri="{FF2B5EF4-FFF2-40B4-BE49-F238E27FC236}">
                <a16:creationId xmlns:a16="http://schemas.microsoft.com/office/drawing/2014/main" id="{CF606C2E-C92B-B647-9B16-851F4AD3B62F}"/>
              </a:ext>
            </a:extLst>
          </p:cNvPr>
          <p:cNvPicPr>
            <a:picLocks noChangeAspect="1"/>
          </p:cNvPicPr>
          <p:nvPr/>
        </p:nvPicPr>
        <p:blipFill>
          <a:blip r:embed="rId4"/>
          <a:stretch>
            <a:fillRect/>
          </a:stretch>
        </p:blipFill>
        <p:spPr>
          <a:xfrm>
            <a:off x="203610" y="1641987"/>
            <a:ext cx="3047442" cy="2769989"/>
          </a:xfrm>
          <a:prstGeom prst="rect">
            <a:avLst/>
          </a:prstGeom>
        </p:spPr>
      </p:pic>
    </p:spTree>
    <p:extLst>
      <p:ext uri="{BB962C8B-B14F-4D97-AF65-F5344CB8AC3E}">
        <p14:creationId xmlns:p14="http://schemas.microsoft.com/office/powerpoint/2010/main" val="3830060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F5C5B-FE8C-8B3C-CE59-7EDC92014DA6}"/>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E0B69403-C587-AE8C-15A8-05AF70EAD526}"/>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D6B9E523-7200-E2EA-CDCD-FFECF1E192A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6E4683A9-128F-59B9-D8D3-215DB68E86B0}"/>
              </a:ext>
            </a:extLst>
          </p:cNvPr>
          <p:cNvSpPr txBox="1"/>
          <p:nvPr/>
        </p:nvSpPr>
        <p:spPr>
          <a:xfrm>
            <a:off x="4250580" y="1641987"/>
            <a:ext cx="7290006" cy="3323987"/>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In standing position, </a:t>
            </a:r>
            <a:r>
              <a:rPr lang="es-ES" dirty="0" err="1">
                <a:solidFill>
                  <a:schemeClr val="accent1">
                    <a:lumMod val="60000"/>
                    <a:lumOff val="40000"/>
                  </a:schemeClr>
                </a:solidFill>
              </a:rPr>
              <a:t>perform</a:t>
            </a:r>
            <a:r>
              <a:rPr lang="es-ES" dirty="0">
                <a:solidFill>
                  <a:schemeClr val="accent1">
                    <a:lumMod val="60000"/>
                    <a:lumOff val="40000"/>
                  </a:schemeClr>
                </a:solidFill>
              </a:rPr>
              <a:t> </a:t>
            </a:r>
            <a:r>
              <a:rPr lang="es-ES" dirty="0" err="1">
                <a:solidFill>
                  <a:schemeClr val="accent1">
                    <a:lumMod val="60000"/>
                    <a:lumOff val="40000"/>
                  </a:schemeClr>
                </a:solidFill>
              </a:rPr>
              <a:t>internal</a:t>
            </a:r>
            <a:r>
              <a:rPr lang="es-ES" dirty="0">
                <a:solidFill>
                  <a:schemeClr val="accent1">
                    <a:lumMod val="60000"/>
                    <a:lumOff val="40000"/>
                  </a:schemeClr>
                </a:solidFill>
              </a:rPr>
              <a:t> and </a:t>
            </a:r>
            <a:r>
              <a:rPr lang="es-ES" dirty="0" err="1">
                <a:solidFill>
                  <a:schemeClr val="accent1">
                    <a:lumMod val="60000"/>
                    <a:lumOff val="40000"/>
                  </a:schemeClr>
                </a:solidFill>
              </a:rPr>
              <a:t>external</a:t>
            </a:r>
            <a:r>
              <a:rPr lang="es-ES" dirty="0">
                <a:solidFill>
                  <a:schemeClr val="accent1">
                    <a:lumMod val="60000"/>
                    <a:lumOff val="40000"/>
                  </a:schemeClr>
                </a:solidFill>
              </a:rPr>
              <a:t> </a:t>
            </a:r>
            <a:r>
              <a:rPr lang="es-ES" dirty="0" err="1">
                <a:solidFill>
                  <a:schemeClr val="accent1">
                    <a:lumMod val="60000"/>
                    <a:lumOff val="40000"/>
                  </a:schemeClr>
                </a:solidFill>
              </a:rPr>
              <a:t>rotation</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dumbbells</a:t>
            </a:r>
            <a:endParaRPr lang="es-ES" dirty="0">
              <a:solidFill>
                <a:schemeClr val="accent1">
                  <a:lumMod val="60000"/>
                  <a:lumOff val="40000"/>
                </a:schemeClr>
              </a:solidFill>
            </a:endParaRP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n-US" dirty="0">
                <a:solidFill>
                  <a:schemeClr val="accent1">
                    <a:lumMod val="60000"/>
                    <a:lumOff val="40000"/>
                  </a:schemeClr>
                </a:solidFill>
              </a:rPr>
              <a:t>Activate scapular retractors of both shoulders during the movement</a:t>
            </a:r>
          </a:p>
          <a:p>
            <a:pPr marL="285750" indent="-285750">
              <a:buFont typeface="Arial" panose="020B0604020202020204" pitchFamily="34" charset="0"/>
              <a:buChar char="•"/>
            </a:pPr>
            <a:r>
              <a:rPr lang="en-US" dirty="0">
                <a:solidFill>
                  <a:schemeClr val="accent1">
                    <a:lumMod val="60000"/>
                    <a:lumOff val="40000"/>
                  </a:schemeClr>
                </a:solidFill>
              </a:rPr>
              <a:t>Shoulders in scapular plane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err="1">
                <a:solidFill>
                  <a:schemeClr val="accent1">
                    <a:lumMod val="60000"/>
                    <a:lumOff val="40000"/>
                  </a:schemeClr>
                </a:solidFill>
              </a:rPr>
              <a:t>Activate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keep</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r>
              <a:rPr lang="es-ES" dirty="0" err="1">
                <a:solidFill>
                  <a:schemeClr val="accent1">
                    <a:lumMod val="60000"/>
                    <a:lumOff val="40000"/>
                  </a:schemeClr>
                </a:solidFill>
              </a:rPr>
              <a:t>stable</a:t>
            </a:r>
            <a:r>
              <a:rPr lang="es-ES" dirty="0">
                <a:solidFill>
                  <a:schemeClr val="accent1">
                    <a:lumMod val="60000"/>
                    <a:lumOff val="40000"/>
                  </a:schemeClr>
                </a:solidFill>
              </a:rPr>
              <a:t> </a:t>
            </a:r>
          </a:p>
          <a:p>
            <a:pPr marL="285750" indent="-285750">
              <a:buFont typeface="Arial" panose="020B0604020202020204" pitchFamily="34" charset="0"/>
              <a:buChar char="•"/>
            </a:pP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FF56B281-B203-2B20-CF85-5710B38E22A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EF721D05-43A3-2F04-B3F9-94FD6144D195}"/>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ROTATOR CUFF STRENGTHENING</a:t>
            </a:r>
          </a:p>
        </p:txBody>
      </p:sp>
      <p:graphicFrame>
        <p:nvGraphicFramePr>
          <p:cNvPr id="11" name="Tabla 10">
            <a:extLst>
              <a:ext uri="{FF2B5EF4-FFF2-40B4-BE49-F238E27FC236}">
                <a16:creationId xmlns:a16="http://schemas.microsoft.com/office/drawing/2014/main" id="{002120AC-441E-B128-8EFE-2AFD9EDE838C}"/>
              </a:ext>
            </a:extLst>
          </p:cNvPr>
          <p:cNvGraphicFramePr>
            <a:graphicFrameLocks noGrp="1"/>
          </p:cNvGraphicFramePr>
          <p:nvPr/>
        </p:nvGraphicFramePr>
        <p:xfrm>
          <a:off x="3854360" y="4543873"/>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DDFA8A66-8359-8DDE-4359-900816E9DB5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3" name="Imagen 2">
            <a:extLst>
              <a:ext uri="{FF2B5EF4-FFF2-40B4-BE49-F238E27FC236}">
                <a16:creationId xmlns:a16="http://schemas.microsoft.com/office/drawing/2014/main" id="{564C45F5-3BBB-F4FC-8EB9-7DD2E23D326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2567" y="4321594"/>
            <a:ext cx="2079023" cy="2079023"/>
          </a:xfrm>
          <a:prstGeom prst="rect">
            <a:avLst/>
          </a:prstGeom>
          <a:noFill/>
          <a:ln>
            <a:noFill/>
          </a:ln>
        </p:spPr>
      </p:pic>
      <p:pic>
        <p:nvPicPr>
          <p:cNvPr id="4" name="Imagen 3">
            <a:extLst>
              <a:ext uri="{FF2B5EF4-FFF2-40B4-BE49-F238E27FC236}">
                <a16:creationId xmlns:a16="http://schemas.microsoft.com/office/drawing/2014/main" id="{3C5F22AA-5634-258A-623F-71A3E93C9D1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3973" y="4413229"/>
            <a:ext cx="1989006" cy="1989006"/>
          </a:xfrm>
          <a:prstGeom prst="rect">
            <a:avLst/>
          </a:prstGeom>
          <a:noFill/>
          <a:ln>
            <a:noFill/>
          </a:ln>
        </p:spPr>
      </p:pic>
      <p:pic>
        <p:nvPicPr>
          <p:cNvPr id="13" name="Imagen 12">
            <a:extLst>
              <a:ext uri="{FF2B5EF4-FFF2-40B4-BE49-F238E27FC236}">
                <a16:creationId xmlns:a16="http://schemas.microsoft.com/office/drawing/2014/main" id="{C19DECD6-FC87-DF9B-3008-196BBF14260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7699" y="4319976"/>
            <a:ext cx="1989006" cy="1989006"/>
          </a:xfrm>
          <a:prstGeom prst="rect">
            <a:avLst/>
          </a:prstGeom>
          <a:noFill/>
          <a:ln>
            <a:noFill/>
          </a:ln>
        </p:spPr>
      </p:pic>
      <p:pic>
        <p:nvPicPr>
          <p:cNvPr id="17" name="Imagen 16">
            <a:extLst>
              <a:ext uri="{FF2B5EF4-FFF2-40B4-BE49-F238E27FC236}">
                <a16:creationId xmlns:a16="http://schemas.microsoft.com/office/drawing/2014/main" id="{F2918FF0-EA73-39EF-50BD-ADA0EF381D8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9896" y="4444799"/>
            <a:ext cx="1987388" cy="1987388"/>
          </a:xfrm>
          <a:prstGeom prst="rect">
            <a:avLst/>
          </a:prstGeom>
          <a:noFill/>
          <a:ln>
            <a:noFill/>
          </a:ln>
        </p:spPr>
      </p:pic>
      <p:pic>
        <p:nvPicPr>
          <p:cNvPr id="5" name="Imagen 4">
            <a:extLst>
              <a:ext uri="{FF2B5EF4-FFF2-40B4-BE49-F238E27FC236}">
                <a16:creationId xmlns:a16="http://schemas.microsoft.com/office/drawing/2014/main" id="{F23B6A6D-03B0-7349-4FD4-34C813225CA4}"/>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86979" y="4533846"/>
            <a:ext cx="1928447" cy="1928447"/>
          </a:xfrm>
          <a:prstGeom prst="rect">
            <a:avLst/>
          </a:prstGeom>
          <a:noFill/>
          <a:ln>
            <a:noFill/>
          </a:ln>
        </p:spPr>
      </p:pic>
      <p:pic>
        <p:nvPicPr>
          <p:cNvPr id="16" name="Imagen 15">
            <a:extLst>
              <a:ext uri="{FF2B5EF4-FFF2-40B4-BE49-F238E27FC236}">
                <a16:creationId xmlns:a16="http://schemas.microsoft.com/office/drawing/2014/main" id="{E5B8A156-DF0A-4621-9595-333E8A67FA4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5525" y="4609257"/>
            <a:ext cx="1840524" cy="1840524"/>
          </a:xfrm>
          <a:prstGeom prst="rect">
            <a:avLst/>
          </a:prstGeom>
          <a:noFill/>
          <a:ln>
            <a:noFill/>
          </a:ln>
        </p:spPr>
      </p:pic>
      <p:pic>
        <p:nvPicPr>
          <p:cNvPr id="19" name="Imagen 18" descr="Un hombre con los brazos abiertos&#10;&#10;Descripción generada automáticamente con confianza media">
            <a:extLst>
              <a:ext uri="{FF2B5EF4-FFF2-40B4-BE49-F238E27FC236}">
                <a16:creationId xmlns:a16="http://schemas.microsoft.com/office/drawing/2014/main" id="{AD80A517-7C6D-10EA-86E8-71BFDA9018F3}"/>
              </a:ext>
            </a:extLst>
          </p:cNvPr>
          <p:cNvPicPr>
            <a:picLocks noChangeAspect="1"/>
          </p:cNvPicPr>
          <p:nvPr/>
        </p:nvPicPr>
        <p:blipFill>
          <a:blip r:embed="rId12" cstate="print">
            <a:extLst>
              <a:ext uri="{28A0092B-C50C-407E-A947-70E740481C1C}">
                <a14:useLocalDpi xmlns:a14="http://schemas.microsoft.com/office/drawing/2010/main" val="0"/>
              </a:ext>
            </a:extLst>
          </a:blip>
          <a:srcRect l="15076" r="19347"/>
          <a:stretch/>
        </p:blipFill>
        <p:spPr bwMode="auto">
          <a:xfrm>
            <a:off x="410097" y="1628511"/>
            <a:ext cx="1270347" cy="2581736"/>
          </a:xfrm>
          <a:prstGeom prst="rect">
            <a:avLst/>
          </a:prstGeom>
          <a:noFill/>
          <a:ln>
            <a:noFill/>
          </a:ln>
        </p:spPr>
      </p:pic>
      <p:pic>
        <p:nvPicPr>
          <p:cNvPr id="21" name="Imagen 20" descr="Un hombre con los brazos extendidos&#10;&#10;Descripción generada automáticamente con confianza baja">
            <a:extLst>
              <a:ext uri="{FF2B5EF4-FFF2-40B4-BE49-F238E27FC236}">
                <a16:creationId xmlns:a16="http://schemas.microsoft.com/office/drawing/2014/main" id="{4DA12F51-6522-B4D4-F755-A75F25FA39EF}"/>
              </a:ext>
            </a:extLst>
          </p:cNvPr>
          <p:cNvPicPr>
            <a:picLocks noChangeAspect="1"/>
          </p:cNvPicPr>
          <p:nvPr/>
        </p:nvPicPr>
        <p:blipFill>
          <a:blip r:embed="rId13" cstate="print">
            <a:extLst>
              <a:ext uri="{28A0092B-C50C-407E-A947-70E740481C1C}">
                <a14:useLocalDpi xmlns:a14="http://schemas.microsoft.com/office/drawing/2010/main" val="0"/>
              </a:ext>
            </a:extLst>
          </a:blip>
          <a:srcRect l="12149" r="12821"/>
          <a:stretch/>
        </p:blipFill>
        <p:spPr bwMode="auto">
          <a:xfrm>
            <a:off x="1800057" y="1628511"/>
            <a:ext cx="1454138" cy="2581736"/>
          </a:xfrm>
          <a:prstGeom prst="rect">
            <a:avLst/>
          </a:prstGeom>
          <a:noFill/>
          <a:ln>
            <a:noFill/>
          </a:ln>
        </p:spPr>
      </p:pic>
      <p:sp>
        <p:nvSpPr>
          <p:cNvPr id="22" name="Rectángulo 21">
            <a:extLst>
              <a:ext uri="{FF2B5EF4-FFF2-40B4-BE49-F238E27FC236}">
                <a16:creationId xmlns:a16="http://schemas.microsoft.com/office/drawing/2014/main" id="{30A915C1-1354-863A-96EC-E3041C5479AF}"/>
              </a:ext>
            </a:extLst>
          </p:cNvPr>
          <p:cNvSpPr/>
          <p:nvPr/>
        </p:nvSpPr>
        <p:spPr>
          <a:xfrm>
            <a:off x="0" y="-1743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ROTATOR CUFF STRENGTHENING</a:t>
            </a:r>
            <a:endParaRPr lang="es-ES" sz="4000" b="1" dirty="0">
              <a:solidFill>
                <a:schemeClr val="accent1"/>
              </a:solidFill>
            </a:endParaRPr>
          </a:p>
        </p:txBody>
      </p:sp>
      <p:pic>
        <p:nvPicPr>
          <p:cNvPr id="23" name="Picture 2" descr="Imagen generada">
            <a:extLst>
              <a:ext uri="{FF2B5EF4-FFF2-40B4-BE49-F238E27FC236}">
                <a16:creationId xmlns:a16="http://schemas.microsoft.com/office/drawing/2014/main" id="{42676177-FD7F-B79D-20F5-F116D4CB1054}"/>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9961" b="98503" l="5762" r="91309">
                        <a14:foregroundMark x1="9668" y1="23372" x2="7422" y2="46680"/>
                        <a14:foregroundMark x1="7422" y1="46680" x2="8984" y2="46549"/>
                        <a14:foregroundMark x1="64355" y1="10026" x2="64355" y2="10026"/>
                        <a14:foregroundMark x1="69629" y1="25521" x2="69629" y2="25521"/>
                        <a14:foregroundMark x1="83008" y1="94531" x2="83008" y2="94531"/>
                        <a14:foregroundMark x1="81250" y1="98503" x2="81250" y2="98503"/>
                        <a14:foregroundMark x1="69336" y1="23828" x2="69336" y2="23828"/>
                        <a14:foregroundMark x1="91406" y1="28320" x2="91406" y2="28320"/>
                        <a14:foregroundMark x1="5762" y1="23828" x2="5762" y2="23828"/>
                      </a14:backgroundRemoval>
                    </a14:imgEffect>
                  </a14:imgLayer>
                </a14:imgProps>
              </a:ext>
              <a:ext uri="{28A0092B-C50C-407E-A947-70E740481C1C}">
                <a14:useLocalDpi xmlns:a14="http://schemas.microsoft.com/office/drawing/2010/main" val="0"/>
              </a:ext>
            </a:extLst>
          </a:blip>
          <a:srcRect/>
          <a:stretch>
            <a:fillRect/>
          </a:stretch>
        </p:blipFill>
        <p:spPr bwMode="auto">
          <a:xfrm>
            <a:off x="1211179" y="-43175"/>
            <a:ext cx="954505" cy="143175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Imagen generada">
            <a:extLst>
              <a:ext uri="{FF2B5EF4-FFF2-40B4-BE49-F238E27FC236}">
                <a16:creationId xmlns:a16="http://schemas.microsoft.com/office/drawing/2014/main" id="{DBB6146C-4174-5AE3-1BD7-64677DFF82A1}"/>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9961" b="98503" l="5762" r="91309">
                        <a14:foregroundMark x1="9668" y1="23372" x2="7422" y2="46680"/>
                        <a14:foregroundMark x1="7422" y1="46680" x2="8984" y2="46549"/>
                        <a14:foregroundMark x1="64355" y1="10026" x2="64355" y2="10026"/>
                        <a14:foregroundMark x1="69629" y1="25521" x2="69629" y2="25521"/>
                        <a14:foregroundMark x1="83008" y1="94531" x2="83008" y2="94531"/>
                        <a14:foregroundMark x1="81250" y1="98503" x2="81250" y2="98503"/>
                        <a14:foregroundMark x1="69336" y1="23828" x2="69336" y2="23828"/>
                        <a14:foregroundMark x1="91406" y1="28320" x2="91406" y2="28320"/>
                        <a14:foregroundMark x1="5762" y1="23828" x2="5762" y2="23828"/>
                      </a14:backgroundRemoval>
                    </a14:imgEffect>
                  </a14:imgLayer>
                </a14:imgProps>
              </a:ext>
              <a:ext uri="{28A0092B-C50C-407E-A947-70E740481C1C}">
                <a14:useLocalDpi xmlns:a14="http://schemas.microsoft.com/office/drawing/2010/main" val="0"/>
              </a:ext>
            </a:extLst>
          </a:blip>
          <a:srcRect/>
          <a:stretch>
            <a:fillRect/>
          </a:stretch>
        </p:blipFill>
        <p:spPr bwMode="auto">
          <a:xfrm>
            <a:off x="10026316" y="-43175"/>
            <a:ext cx="954505" cy="1431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6271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729AB-5F2C-40E6-7443-9815842549F2}"/>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0282628D-5675-513A-AFEF-D2B5D38DE29F}"/>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3BD2063A-7FC1-D073-DA5F-49F82B82027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C374072A-551B-2BF4-B2C8-0CBC3453D186}"/>
              </a:ext>
            </a:extLst>
          </p:cNvPr>
          <p:cNvSpPr txBox="1"/>
          <p:nvPr/>
        </p:nvSpPr>
        <p:spPr>
          <a:xfrm>
            <a:off x="4250580" y="1641987"/>
            <a:ext cx="7290006" cy="3600986"/>
          </a:xfrm>
          <a:prstGeom prst="rect">
            <a:avLst/>
          </a:prstGeom>
          <a:noFill/>
        </p:spPr>
        <p:txBody>
          <a:bodyPr wrap="square" rtlCol="0">
            <a:spAutoFit/>
          </a:bodyPr>
          <a:lstStyle/>
          <a:p>
            <a:r>
              <a:rPr lang="es-ES" sz="2400" b="1" dirty="0">
                <a:solidFill>
                  <a:schemeClr val="accent1"/>
                </a:solidFill>
              </a:rPr>
              <a:t>Position</a:t>
            </a:r>
          </a:p>
          <a:p>
            <a:r>
              <a:rPr lang="en-US" dirty="0">
                <a:solidFill>
                  <a:schemeClr val="accent1">
                    <a:lumMod val="60000"/>
                    <a:lumOff val="40000"/>
                  </a:schemeClr>
                </a:solidFill>
              </a:rPr>
              <a:t>Seated with the elbow resting on the </a:t>
            </a:r>
            <a:r>
              <a:rPr lang="en-US" dirty="0" err="1">
                <a:solidFill>
                  <a:schemeClr val="accent1">
                    <a:lumMod val="60000"/>
                    <a:lumOff val="40000"/>
                  </a:schemeClr>
                </a:solidFill>
              </a:rPr>
              <a:t>fitball</a:t>
            </a:r>
            <a:r>
              <a:rPr lang="en-US" dirty="0">
                <a:solidFill>
                  <a:schemeClr val="accent1">
                    <a:lumMod val="60000"/>
                    <a:lumOff val="40000"/>
                  </a:schemeClr>
                </a:solidFill>
              </a:rPr>
              <a:t>, perform internal and external rotation</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n-US" dirty="0">
                <a:solidFill>
                  <a:schemeClr val="accent1">
                    <a:lumMod val="60000"/>
                    <a:lumOff val="40000"/>
                  </a:schemeClr>
                </a:solidFill>
              </a:rPr>
              <a:t>Activate scapular retractors of both shoulders during the movement</a:t>
            </a:r>
          </a:p>
          <a:p>
            <a:pPr marL="285750" indent="-285750">
              <a:buFont typeface="Arial" panose="020B0604020202020204" pitchFamily="34" charset="0"/>
              <a:buChar char="•"/>
            </a:pPr>
            <a:r>
              <a:rPr lang="en-US" dirty="0">
                <a:solidFill>
                  <a:schemeClr val="accent1">
                    <a:lumMod val="60000"/>
                    <a:lumOff val="40000"/>
                  </a:schemeClr>
                </a:solidFill>
              </a:rPr>
              <a:t>Squeeze the </a:t>
            </a:r>
            <a:r>
              <a:rPr lang="en-US" dirty="0" err="1">
                <a:solidFill>
                  <a:schemeClr val="accent1">
                    <a:lumMod val="60000"/>
                    <a:lumOff val="40000"/>
                  </a:schemeClr>
                </a:solidFill>
              </a:rPr>
              <a:t>fitball</a:t>
            </a:r>
            <a:r>
              <a:rPr lang="en-US" dirty="0">
                <a:solidFill>
                  <a:schemeClr val="accent1">
                    <a:lumMod val="60000"/>
                    <a:lumOff val="40000"/>
                  </a:schemeClr>
                </a:solidFill>
              </a:rPr>
              <a:t> with your elbow</a:t>
            </a:r>
          </a:p>
          <a:p>
            <a:pPr marL="285750" indent="-285750">
              <a:buFont typeface="Arial" panose="020B0604020202020204" pitchFamily="34" charset="0"/>
              <a:buChar char="•"/>
            </a:pPr>
            <a:r>
              <a:rPr lang="en-US" dirty="0">
                <a:solidFill>
                  <a:schemeClr val="accent1">
                    <a:lumMod val="60000"/>
                    <a:lumOff val="40000"/>
                  </a:schemeClr>
                </a:solidFill>
              </a:rPr>
              <a:t>Shoulders in scapular plane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A </a:t>
            </a:r>
            <a:r>
              <a:rPr lang="es-ES" dirty="0" err="1">
                <a:solidFill>
                  <a:schemeClr val="accent1">
                    <a:lumMod val="60000"/>
                    <a:lumOff val="40000"/>
                  </a:schemeClr>
                </a:solidFill>
              </a:rPr>
              <a:t>bench</a:t>
            </a:r>
            <a:r>
              <a:rPr lang="es-ES" dirty="0">
                <a:solidFill>
                  <a:schemeClr val="accent1">
                    <a:lumMod val="60000"/>
                    <a:lumOff val="40000"/>
                  </a:schemeClr>
                </a:solidFill>
              </a:rPr>
              <a:t> can be </a:t>
            </a:r>
            <a:r>
              <a:rPr lang="es-ES" dirty="0" err="1">
                <a:solidFill>
                  <a:schemeClr val="accent1">
                    <a:lumMod val="60000"/>
                    <a:lumOff val="40000"/>
                  </a:schemeClr>
                </a:solidFill>
              </a:rPr>
              <a:t>used</a:t>
            </a:r>
            <a:r>
              <a:rPr lang="es-ES" dirty="0">
                <a:solidFill>
                  <a:schemeClr val="accent1">
                    <a:lumMod val="60000"/>
                    <a:lumOff val="40000"/>
                  </a:schemeClr>
                </a:solidFill>
              </a:rPr>
              <a:t> </a:t>
            </a:r>
            <a:r>
              <a:rPr lang="es-ES" dirty="0" err="1">
                <a:solidFill>
                  <a:schemeClr val="accent1">
                    <a:lumMod val="60000"/>
                    <a:lumOff val="40000"/>
                  </a:schemeClr>
                </a:solidFill>
              </a:rPr>
              <a:t>insted</a:t>
            </a:r>
            <a:r>
              <a:rPr lang="es-ES" dirty="0">
                <a:solidFill>
                  <a:schemeClr val="accent1">
                    <a:lumMod val="60000"/>
                    <a:lumOff val="40000"/>
                  </a:schemeClr>
                </a:solidFill>
              </a:rPr>
              <a:t> </a:t>
            </a:r>
            <a:r>
              <a:rPr lang="es-ES" dirty="0" err="1">
                <a:solidFill>
                  <a:schemeClr val="accent1">
                    <a:lumMod val="60000"/>
                    <a:lumOff val="40000"/>
                  </a:schemeClr>
                </a:solidFill>
              </a:rPr>
              <a:t>of</a:t>
            </a:r>
            <a:r>
              <a:rPr lang="es-ES" dirty="0">
                <a:solidFill>
                  <a:schemeClr val="accent1">
                    <a:lumMod val="60000"/>
                    <a:lumOff val="40000"/>
                  </a:schemeClr>
                </a:solidFill>
              </a:rPr>
              <a:t> </a:t>
            </a:r>
            <a:r>
              <a:rPr lang="es-ES" dirty="0" err="1">
                <a:solidFill>
                  <a:schemeClr val="accent1">
                    <a:lumMod val="60000"/>
                    <a:lumOff val="40000"/>
                  </a:schemeClr>
                </a:solidFill>
              </a:rPr>
              <a:t>fitball</a:t>
            </a: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D28C7489-916C-9980-B75E-21A10CCC3FB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23CCF713-2F4E-FE38-77B5-CD91158294DC}"/>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ROTATOR CUFF STRENGTHENING</a:t>
            </a:r>
          </a:p>
        </p:txBody>
      </p:sp>
      <p:graphicFrame>
        <p:nvGraphicFramePr>
          <p:cNvPr id="11" name="Tabla 10">
            <a:extLst>
              <a:ext uri="{FF2B5EF4-FFF2-40B4-BE49-F238E27FC236}">
                <a16:creationId xmlns:a16="http://schemas.microsoft.com/office/drawing/2014/main" id="{BC7C3F90-34D1-B98D-4EB9-9576BC8ABA2B}"/>
              </a:ext>
            </a:extLst>
          </p:cNvPr>
          <p:cNvGraphicFramePr>
            <a:graphicFrameLocks noGrp="1"/>
          </p:cNvGraphicFramePr>
          <p:nvPr>
            <p:extLst>
              <p:ext uri="{D42A27DB-BD31-4B8C-83A1-F6EECF244321}">
                <p14:modId xmlns:p14="http://schemas.microsoft.com/office/powerpoint/2010/main" val="1518962169"/>
              </p:ext>
            </p:extLst>
          </p:nvPr>
        </p:nvGraphicFramePr>
        <p:xfrm>
          <a:off x="3854360" y="4543873"/>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per </a:t>
                      </a:r>
                      <a:r>
                        <a:rPr lang="es-ES" sz="1800" b="0" kern="1200" dirty="0" err="1">
                          <a:solidFill>
                            <a:schemeClr val="tx2"/>
                          </a:solidFill>
                          <a:latin typeface="+mn-lt"/>
                          <a:ea typeface="+mn-ea"/>
                          <a:cs typeface="+mn-cs"/>
                        </a:rPr>
                        <a:t>side</a:t>
                      </a:r>
                      <a:endParaRPr lang="es-ES" sz="1800" b="0" kern="1200" dirty="0">
                        <a:solidFill>
                          <a:schemeClr val="tx2"/>
                        </a:solidFill>
                        <a:latin typeface="+mn-lt"/>
                        <a:ea typeface="+mn-ea"/>
                        <a:cs typeface="+mn-cs"/>
                      </a:endParaRPr>
                    </a:p>
                    <a:p>
                      <a:pPr marL="0" algn="ctr" defTabSz="914400" rtl="0" eaLnBrk="1" latinLnBrk="0" hangingPunct="1"/>
                      <a:r>
                        <a:rPr lang="es-ES" sz="1800" b="0" kern="1200" dirty="0">
                          <a:solidFill>
                            <a:schemeClr val="tx2"/>
                          </a:solidFill>
                          <a:latin typeface="+mn-lt"/>
                          <a:ea typeface="+mn-ea"/>
                          <a:cs typeface="+mn-cs"/>
                        </a:rPr>
                        <a:t>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per </a:t>
                      </a:r>
                      <a:r>
                        <a:rPr lang="es-ES" sz="1800" b="0" kern="1200" dirty="0" err="1">
                          <a:solidFill>
                            <a:schemeClr val="tx2"/>
                          </a:solidFill>
                          <a:latin typeface="+mn-lt"/>
                          <a:ea typeface="+mn-ea"/>
                          <a:cs typeface="+mn-cs"/>
                        </a:rPr>
                        <a:t>side</a:t>
                      </a:r>
                      <a:r>
                        <a:rPr lang="es-ES" sz="1800" b="0" kern="1200" dirty="0">
                          <a:solidFill>
                            <a:schemeClr val="tx2"/>
                          </a:solidFill>
                          <a:latin typeface="+mn-lt"/>
                          <a:ea typeface="+mn-ea"/>
                          <a:cs typeface="+mn-cs"/>
                        </a:rPr>
                        <a:t> </a:t>
                      </a:r>
                    </a:p>
                    <a:p>
                      <a:pPr marL="0" algn="ctr" defTabSz="914400" rtl="0" eaLnBrk="1" latinLnBrk="0" hangingPunct="1"/>
                      <a:r>
                        <a:rPr lang="es-ES" sz="1800" b="0" kern="1200" dirty="0">
                          <a:solidFill>
                            <a:schemeClr val="tx2"/>
                          </a:solidFill>
                          <a:latin typeface="+mn-lt"/>
                          <a:ea typeface="+mn-ea"/>
                          <a:cs typeface="+mn-cs"/>
                        </a:rPr>
                        <a:t>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A7FCE3B2-8302-2C62-573D-D445FA11438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3" name="Imagen 2">
            <a:extLst>
              <a:ext uri="{FF2B5EF4-FFF2-40B4-BE49-F238E27FC236}">
                <a16:creationId xmlns:a16="http://schemas.microsoft.com/office/drawing/2014/main" id="{213E5AEC-A559-797E-905B-2F573EE677F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2567" y="4321594"/>
            <a:ext cx="2079023" cy="2079023"/>
          </a:xfrm>
          <a:prstGeom prst="rect">
            <a:avLst/>
          </a:prstGeom>
          <a:noFill/>
          <a:ln>
            <a:noFill/>
          </a:ln>
        </p:spPr>
      </p:pic>
      <p:pic>
        <p:nvPicPr>
          <p:cNvPr id="4" name="Imagen 3">
            <a:extLst>
              <a:ext uri="{FF2B5EF4-FFF2-40B4-BE49-F238E27FC236}">
                <a16:creationId xmlns:a16="http://schemas.microsoft.com/office/drawing/2014/main" id="{E4B43B34-4C62-659F-20A9-502FA1DB746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3973" y="4413229"/>
            <a:ext cx="1989006" cy="1989006"/>
          </a:xfrm>
          <a:prstGeom prst="rect">
            <a:avLst/>
          </a:prstGeom>
          <a:noFill/>
          <a:ln>
            <a:noFill/>
          </a:ln>
        </p:spPr>
      </p:pic>
      <p:pic>
        <p:nvPicPr>
          <p:cNvPr id="13" name="Imagen 12">
            <a:extLst>
              <a:ext uri="{FF2B5EF4-FFF2-40B4-BE49-F238E27FC236}">
                <a16:creationId xmlns:a16="http://schemas.microsoft.com/office/drawing/2014/main" id="{E518263A-4345-9505-CD78-35D1AD37E03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7699" y="4319976"/>
            <a:ext cx="1989006" cy="1989006"/>
          </a:xfrm>
          <a:prstGeom prst="rect">
            <a:avLst/>
          </a:prstGeom>
          <a:noFill/>
          <a:ln>
            <a:noFill/>
          </a:ln>
        </p:spPr>
      </p:pic>
      <p:pic>
        <p:nvPicPr>
          <p:cNvPr id="17" name="Imagen 16">
            <a:extLst>
              <a:ext uri="{FF2B5EF4-FFF2-40B4-BE49-F238E27FC236}">
                <a16:creationId xmlns:a16="http://schemas.microsoft.com/office/drawing/2014/main" id="{90B1E194-66E8-6E18-10E3-066EFF1D7CC9}"/>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9896" y="4444799"/>
            <a:ext cx="1987388" cy="1987388"/>
          </a:xfrm>
          <a:prstGeom prst="rect">
            <a:avLst/>
          </a:prstGeom>
          <a:noFill/>
          <a:ln>
            <a:noFill/>
          </a:ln>
        </p:spPr>
      </p:pic>
      <p:pic>
        <p:nvPicPr>
          <p:cNvPr id="5" name="Imagen 4">
            <a:extLst>
              <a:ext uri="{FF2B5EF4-FFF2-40B4-BE49-F238E27FC236}">
                <a16:creationId xmlns:a16="http://schemas.microsoft.com/office/drawing/2014/main" id="{C3D8462E-1CE6-3791-1351-1E61E233519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86979" y="4533846"/>
            <a:ext cx="1928447" cy="1928447"/>
          </a:xfrm>
          <a:prstGeom prst="rect">
            <a:avLst/>
          </a:prstGeom>
          <a:noFill/>
          <a:ln>
            <a:noFill/>
          </a:ln>
        </p:spPr>
      </p:pic>
      <p:pic>
        <p:nvPicPr>
          <p:cNvPr id="16" name="Imagen 15">
            <a:extLst>
              <a:ext uri="{FF2B5EF4-FFF2-40B4-BE49-F238E27FC236}">
                <a16:creationId xmlns:a16="http://schemas.microsoft.com/office/drawing/2014/main" id="{BEAD69E1-3887-1A20-8CC6-E2540314937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5525" y="4609257"/>
            <a:ext cx="1840524" cy="1840524"/>
          </a:xfrm>
          <a:prstGeom prst="rect">
            <a:avLst/>
          </a:prstGeom>
          <a:noFill/>
          <a:ln>
            <a:noFill/>
          </a:ln>
        </p:spPr>
      </p:pic>
      <p:pic>
        <p:nvPicPr>
          <p:cNvPr id="2" name="Imagen 1">
            <a:extLst>
              <a:ext uri="{FF2B5EF4-FFF2-40B4-BE49-F238E27FC236}">
                <a16:creationId xmlns:a16="http://schemas.microsoft.com/office/drawing/2014/main" id="{F99F609D-FAE2-034F-C5CE-EC056904EDE8}"/>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5450" y="4650741"/>
            <a:ext cx="1900599" cy="1900599"/>
          </a:xfrm>
          <a:prstGeom prst="rect">
            <a:avLst/>
          </a:prstGeom>
          <a:noFill/>
          <a:ln>
            <a:noFill/>
          </a:ln>
        </p:spPr>
      </p:pic>
      <p:pic>
        <p:nvPicPr>
          <p:cNvPr id="9" name="Imagen 8" descr="Imagen que contiene interior, persona, pasto, hombre&#10;&#10;Descripción generada automáticamente">
            <a:extLst>
              <a:ext uri="{FF2B5EF4-FFF2-40B4-BE49-F238E27FC236}">
                <a16:creationId xmlns:a16="http://schemas.microsoft.com/office/drawing/2014/main" id="{9684F0E0-4B69-F672-E6EF-1AB82F26BB6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1134" t="21960" r="20325" b="27810"/>
          <a:stretch/>
        </p:blipFill>
        <p:spPr bwMode="auto">
          <a:xfrm>
            <a:off x="180444" y="2045816"/>
            <a:ext cx="1595343" cy="1824143"/>
          </a:xfrm>
          <a:prstGeom prst="rect">
            <a:avLst/>
          </a:prstGeom>
          <a:noFill/>
          <a:ln>
            <a:noFill/>
          </a:ln>
          <a:extLst>
            <a:ext uri="{53640926-AAD7-44D8-BBD7-CCE9431645EC}">
              <a14:shadowObscured xmlns:a14="http://schemas.microsoft.com/office/drawing/2010/main"/>
            </a:ext>
          </a:extLst>
        </p:spPr>
      </p:pic>
      <p:pic>
        <p:nvPicPr>
          <p:cNvPr id="10" name="Imagen 9" descr="Imagen que contiene pasto, interior, persona, hombre&#10;&#10;Descripción generada automáticamente">
            <a:extLst>
              <a:ext uri="{FF2B5EF4-FFF2-40B4-BE49-F238E27FC236}">
                <a16:creationId xmlns:a16="http://schemas.microsoft.com/office/drawing/2014/main" id="{D1CCF1A0-8A8B-866B-A243-4BA27DE2C497}"/>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26870" t="27468" r="17903" b="25575"/>
          <a:stretch/>
        </p:blipFill>
        <p:spPr bwMode="auto">
          <a:xfrm>
            <a:off x="1908982" y="2069431"/>
            <a:ext cx="1608715" cy="1824143"/>
          </a:xfrm>
          <a:prstGeom prst="rect">
            <a:avLst/>
          </a:prstGeom>
          <a:noFill/>
          <a:ln>
            <a:noFill/>
          </a:ln>
          <a:extLst>
            <a:ext uri="{53640926-AAD7-44D8-BBD7-CCE9431645EC}">
              <a14:shadowObscured xmlns:a14="http://schemas.microsoft.com/office/drawing/2010/main"/>
            </a:ext>
          </a:extLst>
        </p:spPr>
      </p:pic>
      <p:sp>
        <p:nvSpPr>
          <p:cNvPr id="14" name="Rectángulo 13">
            <a:extLst>
              <a:ext uri="{FF2B5EF4-FFF2-40B4-BE49-F238E27FC236}">
                <a16:creationId xmlns:a16="http://schemas.microsoft.com/office/drawing/2014/main" id="{59865EC7-8639-04A5-F321-63C1A7F7E0A4}"/>
              </a:ext>
            </a:extLst>
          </p:cNvPr>
          <p:cNvSpPr/>
          <p:nvPr/>
        </p:nvSpPr>
        <p:spPr>
          <a:xfrm>
            <a:off x="0" y="-1743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ROTATOR CUFF STRENGTHENING</a:t>
            </a:r>
            <a:endParaRPr lang="es-ES" sz="4000" b="1" dirty="0">
              <a:solidFill>
                <a:schemeClr val="accent1"/>
              </a:solidFill>
            </a:endParaRPr>
          </a:p>
        </p:txBody>
      </p:sp>
      <p:pic>
        <p:nvPicPr>
          <p:cNvPr id="20" name="Picture 2" descr="Imagen generada">
            <a:extLst>
              <a:ext uri="{FF2B5EF4-FFF2-40B4-BE49-F238E27FC236}">
                <a16:creationId xmlns:a16="http://schemas.microsoft.com/office/drawing/2014/main" id="{C493064C-14A6-17D6-06E4-9BCD5C34C771}"/>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9961" b="98503" l="5762" r="91309">
                        <a14:foregroundMark x1="9668" y1="23372" x2="7422" y2="46680"/>
                        <a14:foregroundMark x1="7422" y1="46680" x2="8984" y2="46549"/>
                        <a14:foregroundMark x1="64355" y1="10026" x2="64355" y2="10026"/>
                        <a14:foregroundMark x1="69629" y1="25521" x2="69629" y2="25521"/>
                        <a14:foregroundMark x1="83008" y1="94531" x2="83008" y2="94531"/>
                        <a14:foregroundMark x1="81250" y1="98503" x2="81250" y2="98503"/>
                        <a14:foregroundMark x1="69336" y1="23828" x2="69336" y2="23828"/>
                        <a14:foregroundMark x1="91406" y1="28320" x2="91406" y2="28320"/>
                        <a14:foregroundMark x1="5762" y1="23828" x2="5762" y2="23828"/>
                      </a14:backgroundRemoval>
                    </a14:imgEffect>
                  </a14:imgLayer>
                </a14:imgProps>
              </a:ext>
              <a:ext uri="{28A0092B-C50C-407E-A947-70E740481C1C}">
                <a14:useLocalDpi xmlns:a14="http://schemas.microsoft.com/office/drawing/2010/main" val="0"/>
              </a:ext>
            </a:extLst>
          </a:blip>
          <a:srcRect/>
          <a:stretch>
            <a:fillRect/>
          </a:stretch>
        </p:blipFill>
        <p:spPr bwMode="auto">
          <a:xfrm>
            <a:off x="1211179" y="-43175"/>
            <a:ext cx="954505" cy="143175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Imagen generada">
            <a:extLst>
              <a:ext uri="{FF2B5EF4-FFF2-40B4-BE49-F238E27FC236}">
                <a16:creationId xmlns:a16="http://schemas.microsoft.com/office/drawing/2014/main" id="{D96D98D0-C640-D71A-10EF-E8949E3AAF71}"/>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9961" b="98503" l="5762" r="91309">
                        <a14:foregroundMark x1="9668" y1="23372" x2="7422" y2="46680"/>
                        <a14:foregroundMark x1="7422" y1="46680" x2="8984" y2="46549"/>
                        <a14:foregroundMark x1="64355" y1="10026" x2="64355" y2="10026"/>
                        <a14:foregroundMark x1="69629" y1="25521" x2="69629" y2="25521"/>
                        <a14:foregroundMark x1="83008" y1="94531" x2="83008" y2="94531"/>
                        <a14:foregroundMark x1="81250" y1="98503" x2="81250" y2="98503"/>
                        <a14:foregroundMark x1="69336" y1="23828" x2="69336" y2="23828"/>
                        <a14:foregroundMark x1="91406" y1="28320" x2="91406" y2="28320"/>
                        <a14:foregroundMark x1="5762" y1="23828" x2="5762" y2="23828"/>
                      </a14:backgroundRemoval>
                    </a14:imgEffect>
                  </a14:imgLayer>
                </a14:imgProps>
              </a:ext>
              <a:ext uri="{28A0092B-C50C-407E-A947-70E740481C1C}">
                <a14:useLocalDpi xmlns:a14="http://schemas.microsoft.com/office/drawing/2010/main" val="0"/>
              </a:ext>
            </a:extLst>
          </a:blip>
          <a:srcRect/>
          <a:stretch>
            <a:fillRect/>
          </a:stretch>
        </p:blipFill>
        <p:spPr bwMode="auto">
          <a:xfrm>
            <a:off x="10026316" y="-43175"/>
            <a:ext cx="954505" cy="1431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7799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A969E-2A2B-8FA9-866C-2B2FE454513D}"/>
            </a:ext>
          </a:extLst>
        </p:cNvPr>
        <p:cNvGrpSpPr/>
        <p:nvPr/>
      </p:nvGrpSpPr>
      <p:grpSpPr>
        <a:xfrm>
          <a:off x="0" y="0"/>
          <a:ext cx="0" cy="0"/>
          <a:chOff x="0" y="0"/>
          <a:chExt cx="0" cy="0"/>
        </a:xfrm>
      </p:grpSpPr>
      <p:cxnSp>
        <p:nvCxnSpPr>
          <p:cNvPr id="6" name="Conector recto 5">
            <a:extLst>
              <a:ext uri="{FF2B5EF4-FFF2-40B4-BE49-F238E27FC236}">
                <a16:creationId xmlns:a16="http://schemas.microsoft.com/office/drawing/2014/main" id="{FEF54515-5D42-738F-D426-D2DC2A6D2BB5}"/>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pic>
        <p:nvPicPr>
          <p:cNvPr id="8" name="Imagen 7">
            <a:extLst>
              <a:ext uri="{FF2B5EF4-FFF2-40B4-BE49-F238E27FC236}">
                <a16:creationId xmlns:a16="http://schemas.microsoft.com/office/drawing/2014/main" id="{FC0E38F6-97FE-1534-0B03-1A87D9E6053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408" y="4367412"/>
            <a:ext cx="2079023" cy="2079023"/>
          </a:xfrm>
          <a:prstGeom prst="rect">
            <a:avLst/>
          </a:prstGeom>
          <a:noFill/>
          <a:ln>
            <a:noFill/>
          </a:ln>
        </p:spPr>
      </p:pic>
      <p:sp>
        <p:nvSpPr>
          <p:cNvPr id="15" name="CuadroTexto 14">
            <a:extLst>
              <a:ext uri="{FF2B5EF4-FFF2-40B4-BE49-F238E27FC236}">
                <a16:creationId xmlns:a16="http://schemas.microsoft.com/office/drawing/2014/main" id="{9BA368D8-5FA7-8182-938F-B50D87E7DC7E}"/>
              </a:ext>
            </a:extLst>
          </p:cNvPr>
          <p:cNvSpPr txBox="1"/>
          <p:nvPr/>
        </p:nvSpPr>
        <p:spPr>
          <a:xfrm>
            <a:off x="4250580" y="1641987"/>
            <a:ext cx="7290006" cy="3600986"/>
          </a:xfrm>
          <a:prstGeom prst="rect">
            <a:avLst/>
          </a:prstGeom>
          <a:noFill/>
        </p:spPr>
        <p:txBody>
          <a:bodyPr wrap="square" rtlCol="0">
            <a:spAutoFit/>
          </a:bodyPr>
          <a:lstStyle/>
          <a:p>
            <a:r>
              <a:rPr lang="es-ES" sz="2400" b="1" dirty="0">
                <a:solidFill>
                  <a:schemeClr val="accent1"/>
                </a:solidFill>
              </a:rPr>
              <a:t>Position</a:t>
            </a:r>
          </a:p>
          <a:p>
            <a:pPr marL="285750" indent="-285750">
              <a:buFont typeface="Arial" panose="020B0604020202020204" pitchFamily="34" charset="0"/>
              <a:buChar char="•"/>
            </a:pPr>
            <a:r>
              <a:rPr lang="en-US" dirty="0">
                <a:solidFill>
                  <a:schemeClr val="accent1">
                    <a:lumMod val="60000"/>
                    <a:lumOff val="40000"/>
                  </a:schemeClr>
                </a:solidFill>
              </a:rPr>
              <a:t>In a standing position, with a resistance band tied low and looped around the head of the humerus, hold a dumbbell and perform internal and external rotation </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n-US" dirty="0">
                <a:solidFill>
                  <a:schemeClr val="accent1">
                    <a:lumMod val="60000"/>
                    <a:lumOff val="40000"/>
                  </a:schemeClr>
                </a:solidFill>
              </a:rPr>
              <a:t>Activate scapular retractors of both shoulders during the movement</a:t>
            </a:r>
          </a:p>
          <a:p>
            <a:pPr marL="285750" indent="-285750">
              <a:buFont typeface="Arial" panose="020B0604020202020204" pitchFamily="34" charset="0"/>
              <a:buChar char="•"/>
            </a:pPr>
            <a:r>
              <a:rPr lang="en-US" dirty="0">
                <a:solidFill>
                  <a:schemeClr val="accent1">
                    <a:lumMod val="60000"/>
                    <a:lumOff val="40000"/>
                  </a:schemeClr>
                </a:solidFill>
              </a:rPr>
              <a:t>Shoulders in scapular plane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err="1">
                <a:solidFill>
                  <a:schemeClr val="accent1">
                    <a:lumMod val="60000"/>
                    <a:lumOff val="40000"/>
                  </a:schemeClr>
                </a:solidFill>
              </a:rPr>
              <a:t>Activate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keep</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r>
              <a:rPr lang="es-ES" dirty="0" err="1">
                <a:solidFill>
                  <a:schemeClr val="accent1">
                    <a:lumMod val="60000"/>
                    <a:lumOff val="40000"/>
                  </a:schemeClr>
                </a:solidFill>
              </a:rPr>
              <a:t>stable</a:t>
            </a:r>
            <a:r>
              <a:rPr lang="es-ES" dirty="0">
                <a:solidFill>
                  <a:schemeClr val="accent1">
                    <a:lumMod val="60000"/>
                    <a:lumOff val="40000"/>
                  </a:schemeClr>
                </a:solidFill>
              </a:rPr>
              <a:t> </a:t>
            </a:r>
          </a:p>
          <a:p>
            <a:pPr marL="285750" indent="-285750">
              <a:buFont typeface="Arial" panose="020B0604020202020204" pitchFamily="34" charset="0"/>
              <a:buChar char="•"/>
            </a:pP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solidFill>
                <a:schemeClr val="accent1">
                  <a:lumMod val="60000"/>
                  <a:lumOff val="40000"/>
                </a:schemeClr>
              </a:solidFill>
            </a:endParaRPr>
          </a:p>
          <a:p>
            <a:endParaRPr lang="es-ES" dirty="0"/>
          </a:p>
        </p:txBody>
      </p:sp>
      <p:pic>
        <p:nvPicPr>
          <p:cNvPr id="18" name="Imagen 17">
            <a:extLst>
              <a:ext uri="{FF2B5EF4-FFF2-40B4-BE49-F238E27FC236}">
                <a16:creationId xmlns:a16="http://schemas.microsoft.com/office/drawing/2014/main" id="{ADFE71E2-A32E-53AD-6444-DCAB571CC88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202" y="4413229"/>
            <a:ext cx="1987388" cy="1987388"/>
          </a:xfrm>
          <a:prstGeom prst="rect">
            <a:avLst/>
          </a:prstGeom>
          <a:noFill/>
          <a:ln>
            <a:noFill/>
          </a:ln>
        </p:spPr>
      </p:pic>
      <p:sp>
        <p:nvSpPr>
          <p:cNvPr id="7" name="Rectángulo 6">
            <a:extLst>
              <a:ext uri="{FF2B5EF4-FFF2-40B4-BE49-F238E27FC236}">
                <a16:creationId xmlns:a16="http://schemas.microsoft.com/office/drawing/2014/main" id="{559415C1-9E55-036B-782C-499419ACA7B0}"/>
              </a:ext>
            </a:extLst>
          </p:cNvPr>
          <p:cNvSpPr/>
          <p:nvPr/>
        </p:nvSpPr>
        <p:spPr>
          <a:xfrm>
            <a:off x="0" y="-3411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ROTATOR CUFF STRENGTHENING</a:t>
            </a:r>
          </a:p>
        </p:txBody>
      </p:sp>
      <p:graphicFrame>
        <p:nvGraphicFramePr>
          <p:cNvPr id="11" name="Tabla 10">
            <a:extLst>
              <a:ext uri="{FF2B5EF4-FFF2-40B4-BE49-F238E27FC236}">
                <a16:creationId xmlns:a16="http://schemas.microsoft.com/office/drawing/2014/main" id="{7A7ECD9C-C479-CFB9-2CC7-48AE6BF23954}"/>
              </a:ext>
            </a:extLst>
          </p:cNvPr>
          <p:cNvGraphicFramePr>
            <a:graphicFrameLocks noGrp="1"/>
          </p:cNvGraphicFramePr>
          <p:nvPr/>
        </p:nvGraphicFramePr>
        <p:xfrm>
          <a:off x="3854360" y="4543873"/>
          <a:ext cx="8128000" cy="1651000"/>
        </p:xfrm>
        <a:graphic>
          <a:graphicData uri="http://schemas.openxmlformats.org/drawingml/2006/table">
            <a:tbl>
              <a:tblPr firstRow="1" bandRow="1">
                <a:tableStyleId>{5C22544A-7EE6-4342-B048-85BDC9FD1C3A}</a:tableStyleId>
              </a:tblPr>
              <a:tblGrid>
                <a:gridCol w="1514168">
                  <a:extLst>
                    <a:ext uri="{9D8B030D-6E8A-4147-A177-3AD203B41FA5}">
                      <a16:colId xmlns:a16="http://schemas.microsoft.com/office/drawing/2014/main" val="2407839981"/>
                    </a:ext>
                  </a:extLst>
                </a:gridCol>
                <a:gridCol w="1737032">
                  <a:extLst>
                    <a:ext uri="{9D8B030D-6E8A-4147-A177-3AD203B41FA5}">
                      <a16:colId xmlns:a16="http://schemas.microsoft.com/office/drawing/2014/main" val="3440802976"/>
                    </a:ext>
                  </a:extLst>
                </a:gridCol>
                <a:gridCol w="1625600">
                  <a:extLst>
                    <a:ext uri="{9D8B030D-6E8A-4147-A177-3AD203B41FA5}">
                      <a16:colId xmlns:a16="http://schemas.microsoft.com/office/drawing/2014/main" val="1587296745"/>
                    </a:ext>
                  </a:extLst>
                </a:gridCol>
                <a:gridCol w="1625600">
                  <a:extLst>
                    <a:ext uri="{9D8B030D-6E8A-4147-A177-3AD203B41FA5}">
                      <a16:colId xmlns:a16="http://schemas.microsoft.com/office/drawing/2014/main" val="1849322777"/>
                    </a:ext>
                  </a:extLst>
                </a:gridCol>
                <a:gridCol w="1625600">
                  <a:extLst>
                    <a:ext uri="{9D8B030D-6E8A-4147-A177-3AD203B41FA5}">
                      <a16:colId xmlns:a16="http://schemas.microsoft.com/office/drawing/2014/main" val="3143562902"/>
                    </a:ext>
                  </a:extLst>
                </a:gridCol>
              </a:tblGrid>
              <a:tr h="370840">
                <a:tc>
                  <a:txBody>
                    <a:bodyPr/>
                    <a:lstStyle/>
                    <a:p>
                      <a:pPr marL="0" algn="ctr" defTabSz="914400" rtl="0" eaLnBrk="1" latinLnBrk="0" hangingPunct="1"/>
                      <a:r>
                        <a:rPr lang="es-ES" sz="1800" b="1" kern="1200" dirty="0">
                          <a:solidFill>
                            <a:schemeClr val="lt1"/>
                          </a:solidFill>
                          <a:latin typeface="+mn-lt"/>
                          <a:ea typeface="+mn-ea"/>
                          <a:cs typeface="+mn-cs"/>
                        </a:rPr>
                        <a:t>RPE-RIR</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SETS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REPS</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TUT</a:t>
                      </a:r>
                    </a:p>
                  </a:txBody>
                  <a:tcPr anchor="ctr">
                    <a:solidFill>
                      <a:schemeClr val="tx2">
                        <a:lumMod val="90000"/>
                        <a:lumOff val="10000"/>
                      </a:schemeClr>
                    </a:solidFill>
                  </a:tcPr>
                </a:tc>
                <a:tc>
                  <a:txBody>
                    <a:bodyPr/>
                    <a:lstStyle/>
                    <a:p>
                      <a:pPr marL="0" algn="ctr" defTabSz="914400" rtl="0" eaLnBrk="1" latinLnBrk="0" hangingPunct="1"/>
                      <a:r>
                        <a:rPr lang="es-ES" sz="1800" b="1" kern="1200" dirty="0">
                          <a:solidFill>
                            <a:schemeClr val="lt1"/>
                          </a:solidFill>
                          <a:latin typeface="+mn-lt"/>
                          <a:ea typeface="+mn-ea"/>
                          <a:cs typeface="+mn-cs"/>
                        </a:rPr>
                        <a:t>REST</a:t>
                      </a:r>
                    </a:p>
                  </a:txBody>
                  <a:tcPr anchor="ctr">
                    <a:solidFill>
                      <a:schemeClr val="tx2">
                        <a:lumMod val="90000"/>
                        <a:lumOff val="10000"/>
                      </a:schemeClr>
                    </a:solidFill>
                  </a:tcPr>
                </a:tc>
                <a:extLst>
                  <a:ext uri="{0D108BD9-81ED-4DB2-BD59-A6C34878D82A}">
                    <a16:rowId xmlns:a16="http://schemas.microsoft.com/office/drawing/2014/main" val="2759256979"/>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4 – 1st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3236324922"/>
                  </a:ext>
                </a:extLst>
              </a:tr>
              <a:tr h="370840">
                <a:tc>
                  <a:txBody>
                    <a:bodyPr/>
                    <a:lstStyle/>
                    <a:p>
                      <a:pPr marL="0" algn="ctr" defTabSz="914400" rtl="0" eaLnBrk="1" latinLnBrk="0" hangingPunct="1"/>
                      <a:r>
                        <a:rPr lang="es-ES" sz="1800" b="0" kern="1200" dirty="0">
                          <a:solidFill>
                            <a:schemeClr val="tx2"/>
                          </a:solidFill>
                          <a:latin typeface="+mn-lt"/>
                          <a:ea typeface="+mn-ea"/>
                          <a:cs typeface="+mn-cs"/>
                        </a:rPr>
                        <a:t>RPE 7</a:t>
                      </a:r>
                    </a:p>
                    <a:p>
                      <a:pPr marL="0" algn="ctr" defTabSz="914400" rtl="0" eaLnBrk="1" latinLnBrk="0" hangingPunct="1"/>
                      <a:r>
                        <a:rPr lang="es-ES" sz="1800" b="0" kern="1200" dirty="0">
                          <a:solidFill>
                            <a:schemeClr val="tx2"/>
                          </a:solidFill>
                          <a:latin typeface="+mn-lt"/>
                          <a:ea typeface="+mn-ea"/>
                          <a:cs typeface="+mn-cs"/>
                        </a:rPr>
                        <a:t>RIR &lt; 3</a:t>
                      </a:r>
                    </a:p>
                  </a:txBody>
                  <a:tcPr anchor="ctr">
                    <a:solidFill>
                      <a:schemeClr val="tx2">
                        <a:lumMod val="10000"/>
                        <a:lumOff val="90000"/>
                      </a:schemeClr>
                    </a:solidFill>
                  </a:tcPr>
                </a:tc>
                <a:tc>
                  <a:txBody>
                    <a:bodyPr/>
                    <a:lstStyle/>
                    <a:p>
                      <a:pPr marL="0" algn="ctr" defTabSz="914400" rtl="0" eaLnBrk="1" latinLnBrk="0" hangingPunct="1"/>
                      <a:r>
                        <a:rPr lang="es-ES" sz="1800" b="0" kern="1200" dirty="0">
                          <a:solidFill>
                            <a:schemeClr val="tx2"/>
                          </a:solidFill>
                          <a:latin typeface="+mn-lt"/>
                          <a:ea typeface="+mn-ea"/>
                          <a:cs typeface="+mn-cs"/>
                        </a:rPr>
                        <a:t>6 – 2nd </a:t>
                      </a:r>
                      <a:r>
                        <a:rPr lang="es-ES" sz="1800" b="0" kern="1200" dirty="0" err="1">
                          <a:solidFill>
                            <a:schemeClr val="tx2"/>
                          </a:solidFill>
                          <a:latin typeface="+mn-lt"/>
                          <a:ea typeface="+mn-ea"/>
                          <a:cs typeface="+mn-cs"/>
                        </a:rPr>
                        <a:t>session</a:t>
                      </a:r>
                      <a:endParaRPr lang="es-ES" sz="1800" b="0" kern="1200" dirty="0">
                        <a:solidFill>
                          <a:schemeClr val="tx2"/>
                        </a:solidFill>
                        <a:latin typeface="+mn-lt"/>
                        <a:ea typeface="+mn-ea"/>
                        <a:cs typeface="+mn-cs"/>
                      </a:endParaRP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8-12</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kern="1200" dirty="0">
                          <a:solidFill>
                            <a:schemeClr val="tx2"/>
                          </a:solidFill>
                          <a:latin typeface="+mn-lt"/>
                          <a:ea typeface="+mn-ea"/>
                          <a:cs typeface="+mn-cs"/>
                        </a:rPr>
                        <a:t>1’ 30”</a:t>
                      </a:r>
                    </a:p>
                  </a:txBody>
                  <a:tcPr anchor="ctr">
                    <a:solidFill>
                      <a:schemeClr val="tx2">
                        <a:lumMod val="10000"/>
                        <a:lumOff val="90000"/>
                      </a:schemeClr>
                    </a:solidFill>
                  </a:tcPr>
                </a:tc>
                <a:extLst>
                  <a:ext uri="{0D108BD9-81ED-4DB2-BD59-A6C34878D82A}">
                    <a16:rowId xmlns:a16="http://schemas.microsoft.com/office/drawing/2014/main" val="4077122050"/>
                  </a:ext>
                </a:extLst>
              </a:tr>
            </a:tbl>
          </a:graphicData>
        </a:graphic>
      </p:graphicFrame>
      <p:pic>
        <p:nvPicPr>
          <p:cNvPr id="12" name="Imagen 11">
            <a:extLst>
              <a:ext uri="{FF2B5EF4-FFF2-40B4-BE49-F238E27FC236}">
                <a16:creationId xmlns:a16="http://schemas.microsoft.com/office/drawing/2014/main" id="{956AF4AB-A699-3029-E0A7-657823AF63F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6979" y="4193770"/>
            <a:ext cx="1987388" cy="1987388"/>
          </a:xfrm>
          <a:prstGeom prst="rect">
            <a:avLst/>
          </a:prstGeom>
          <a:noFill/>
          <a:ln>
            <a:noFill/>
          </a:ln>
        </p:spPr>
      </p:pic>
      <p:pic>
        <p:nvPicPr>
          <p:cNvPr id="3" name="Imagen 2">
            <a:extLst>
              <a:ext uri="{FF2B5EF4-FFF2-40B4-BE49-F238E27FC236}">
                <a16:creationId xmlns:a16="http://schemas.microsoft.com/office/drawing/2014/main" id="{FFB565D1-492B-8E8E-14DB-D8282E14100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2567" y="4321594"/>
            <a:ext cx="2079023" cy="2079023"/>
          </a:xfrm>
          <a:prstGeom prst="rect">
            <a:avLst/>
          </a:prstGeom>
          <a:noFill/>
          <a:ln>
            <a:noFill/>
          </a:ln>
        </p:spPr>
      </p:pic>
      <p:pic>
        <p:nvPicPr>
          <p:cNvPr id="4" name="Imagen 3">
            <a:extLst>
              <a:ext uri="{FF2B5EF4-FFF2-40B4-BE49-F238E27FC236}">
                <a16:creationId xmlns:a16="http://schemas.microsoft.com/office/drawing/2014/main" id="{5D511968-7333-355B-8A98-11F8BBFB454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3973" y="4413229"/>
            <a:ext cx="1989006" cy="1989006"/>
          </a:xfrm>
          <a:prstGeom prst="rect">
            <a:avLst/>
          </a:prstGeom>
          <a:noFill/>
          <a:ln>
            <a:noFill/>
          </a:ln>
        </p:spPr>
      </p:pic>
      <p:pic>
        <p:nvPicPr>
          <p:cNvPr id="13" name="Imagen 12">
            <a:extLst>
              <a:ext uri="{FF2B5EF4-FFF2-40B4-BE49-F238E27FC236}">
                <a16:creationId xmlns:a16="http://schemas.microsoft.com/office/drawing/2014/main" id="{61324904-7610-C7F9-C552-1DA94875FD6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7699" y="4319976"/>
            <a:ext cx="1989006" cy="1989006"/>
          </a:xfrm>
          <a:prstGeom prst="rect">
            <a:avLst/>
          </a:prstGeom>
          <a:noFill/>
          <a:ln>
            <a:noFill/>
          </a:ln>
        </p:spPr>
      </p:pic>
      <p:pic>
        <p:nvPicPr>
          <p:cNvPr id="17" name="Imagen 16">
            <a:extLst>
              <a:ext uri="{FF2B5EF4-FFF2-40B4-BE49-F238E27FC236}">
                <a16:creationId xmlns:a16="http://schemas.microsoft.com/office/drawing/2014/main" id="{C951E15B-F780-FCF9-67D8-D8B6EBE0A73B}"/>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9896" y="4444799"/>
            <a:ext cx="1987388" cy="1987388"/>
          </a:xfrm>
          <a:prstGeom prst="rect">
            <a:avLst/>
          </a:prstGeom>
          <a:noFill/>
          <a:ln>
            <a:noFill/>
          </a:ln>
        </p:spPr>
      </p:pic>
      <p:pic>
        <p:nvPicPr>
          <p:cNvPr id="5" name="Imagen 4">
            <a:extLst>
              <a:ext uri="{FF2B5EF4-FFF2-40B4-BE49-F238E27FC236}">
                <a16:creationId xmlns:a16="http://schemas.microsoft.com/office/drawing/2014/main" id="{B2CFD50E-BDEC-DA0E-6E35-8AEAFF21AE10}"/>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86979" y="4533846"/>
            <a:ext cx="1928447" cy="1928447"/>
          </a:xfrm>
          <a:prstGeom prst="rect">
            <a:avLst/>
          </a:prstGeom>
          <a:noFill/>
          <a:ln>
            <a:noFill/>
          </a:ln>
        </p:spPr>
      </p:pic>
      <p:pic>
        <p:nvPicPr>
          <p:cNvPr id="16" name="Imagen 15">
            <a:extLst>
              <a:ext uri="{FF2B5EF4-FFF2-40B4-BE49-F238E27FC236}">
                <a16:creationId xmlns:a16="http://schemas.microsoft.com/office/drawing/2014/main" id="{61535EE0-0CAB-9ADF-A765-27E1FA2F231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5525" y="4609257"/>
            <a:ext cx="1840524" cy="1840524"/>
          </a:xfrm>
          <a:prstGeom prst="rect">
            <a:avLst/>
          </a:prstGeom>
          <a:noFill/>
          <a:ln>
            <a:noFill/>
          </a:ln>
        </p:spPr>
      </p:pic>
      <p:pic>
        <p:nvPicPr>
          <p:cNvPr id="2" name="Imagen 1">
            <a:extLst>
              <a:ext uri="{FF2B5EF4-FFF2-40B4-BE49-F238E27FC236}">
                <a16:creationId xmlns:a16="http://schemas.microsoft.com/office/drawing/2014/main" id="{D66D98CB-EBBF-5616-3F19-BB34D28A1103}"/>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85657" y="4560742"/>
            <a:ext cx="1823398" cy="1823398"/>
          </a:xfrm>
          <a:prstGeom prst="rect">
            <a:avLst/>
          </a:prstGeom>
          <a:noFill/>
          <a:ln>
            <a:noFill/>
          </a:ln>
        </p:spPr>
      </p:pic>
      <p:pic>
        <p:nvPicPr>
          <p:cNvPr id="9" name="Imagen 8" descr="Imagen que contiene pasto, interior, persona, joven&#10;&#10;Descripción generada automáticamente">
            <a:extLst>
              <a:ext uri="{FF2B5EF4-FFF2-40B4-BE49-F238E27FC236}">
                <a16:creationId xmlns:a16="http://schemas.microsoft.com/office/drawing/2014/main" id="{364A2236-8BD7-4E56-58CC-2791E6E873AB}"/>
              </a:ext>
            </a:extLst>
          </p:cNvPr>
          <p:cNvPicPr>
            <a:picLocks noChangeAspect="1"/>
          </p:cNvPicPr>
          <p:nvPr/>
        </p:nvPicPr>
        <p:blipFill>
          <a:blip r:embed="rId13" cstate="print">
            <a:extLst>
              <a:ext uri="{28A0092B-C50C-407E-A947-70E740481C1C}">
                <a14:useLocalDpi xmlns:a14="http://schemas.microsoft.com/office/drawing/2010/main" val="0"/>
              </a:ext>
            </a:extLst>
          </a:blip>
          <a:srcRect l="24071" r="9597"/>
          <a:stretch/>
        </p:blipFill>
        <p:spPr bwMode="auto">
          <a:xfrm>
            <a:off x="534627" y="1672748"/>
            <a:ext cx="1270347" cy="2550974"/>
          </a:xfrm>
          <a:prstGeom prst="rect">
            <a:avLst/>
          </a:prstGeom>
          <a:noFill/>
          <a:ln>
            <a:noFill/>
          </a:ln>
        </p:spPr>
      </p:pic>
      <p:pic>
        <p:nvPicPr>
          <p:cNvPr id="10" name="Imagen 9" descr="Imagen que contiene interior, pasto, niño, verde&#10;&#10;Descripción generada automáticamente">
            <a:extLst>
              <a:ext uri="{FF2B5EF4-FFF2-40B4-BE49-F238E27FC236}">
                <a16:creationId xmlns:a16="http://schemas.microsoft.com/office/drawing/2014/main" id="{0895FBCA-DA7C-61F9-9E4A-A204DF84983E}"/>
              </a:ext>
            </a:extLst>
          </p:cNvPr>
          <p:cNvPicPr>
            <a:picLocks noChangeAspect="1"/>
          </p:cNvPicPr>
          <p:nvPr/>
        </p:nvPicPr>
        <p:blipFill>
          <a:blip r:embed="rId14" cstate="print">
            <a:extLst>
              <a:ext uri="{28A0092B-C50C-407E-A947-70E740481C1C}">
                <a14:useLocalDpi xmlns:a14="http://schemas.microsoft.com/office/drawing/2010/main" val="0"/>
              </a:ext>
            </a:extLst>
          </a:blip>
          <a:srcRect l="23371" r="10224"/>
          <a:stretch/>
        </p:blipFill>
        <p:spPr bwMode="auto">
          <a:xfrm>
            <a:off x="1898875" y="1672748"/>
            <a:ext cx="1260138" cy="2528733"/>
          </a:xfrm>
          <a:prstGeom prst="rect">
            <a:avLst/>
          </a:prstGeom>
          <a:noFill/>
          <a:ln>
            <a:noFill/>
          </a:ln>
        </p:spPr>
      </p:pic>
      <p:sp>
        <p:nvSpPr>
          <p:cNvPr id="14" name="Rectángulo 13">
            <a:extLst>
              <a:ext uri="{FF2B5EF4-FFF2-40B4-BE49-F238E27FC236}">
                <a16:creationId xmlns:a16="http://schemas.microsoft.com/office/drawing/2014/main" id="{281DA767-82B8-5957-59A7-97E345EB6756}"/>
              </a:ext>
            </a:extLst>
          </p:cNvPr>
          <p:cNvSpPr/>
          <p:nvPr/>
        </p:nvSpPr>
        <p:spPr>
          <a:xfrm>
            <a:off x="0" y="-1743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a:solidFill>
                  <a:schemeClr val="accent1"/>
                </a:solidFill>
              </a:rPr>
              <a:t>ROTATOR CUFF STRENGTHENING</a:t>
            </a:r>
            <a:endParaRPr lang="es-ES" sz="4000" b="1" dirty="0">
              <a:solidFill>
                <a:schemeClr val="accent1"/>
              </a:solidFill>
            </a:endParaRPr>
          </a:p>
        </p:txBody>
      </p:sp>
      <p:pic>
        <p:nvPicPr>
          <p:cNvPr id="20" name="Picture 2" descr="Imagen generada">
            <a:extLst>
              <a:ext uri="{FF2B5EF4-FFF2-40B4-BE49-F238E27FC236}">
                <a16:creationId xmlns:a16="http://schemas.microsoft.com/office/drawing/2014/main" id="{85BFBDBD-6843-8DBB-9DDE-A860467D7CFD}"/>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9961" b="98503" l="5762" r="91309">
                        <a14:foregroundMark x1="9668" y1="23372" x2="7422" y2="46680"/>
                        <a14:foregroundMark x1="7422" y1="46680" x2="8984" y2="46549"/>
                        <a14:foregroundMark x1="64355" y1="10026" x2="64355" y2="10026"/>
                        <a14:foregroundMark x1="69629" y1="25521" x2="69629" y2="25521"/>
                        <a14:foregroundMark x1="83008" y1="94531" x2="83008" y2="94531"/>
                        <a14:foregroundMark x1="81250" y1="98503" x2="81250" y2="98503"/>
                        <a14:foregroundMark x1="69336" y1="23828" x2="69336" y2="23828"/>
                        <a14:foregroundMark x1="91406" y1="28320" x2="91406" y2="28320"/>
                        <a14:foregroundMark x1="5762" y1="23828" x2="5762" y2="23828"/>
                      </a14:backgroundRemoval>
                    </a14:imgEffect>
                  </a14:imgLayer>
                </a14:imgProps>
              </a:ext>
              <a:ext uri="{28A0092B-C50C-407E-A947-70E740481C1C}">
                <a14:useLocalDpi xmlns:a14="http://schemas.microsoft.com/office/drawing/2010/main" val="0"/>
              </a:ext>
            </a:extLst>
          </a:blip>
          <a:srcRect/>
          <a:stretch>
            <a:fillRect/>
          </a:stretch>
        </p:blipFill>
        <p:spPr bwMode="auto">
          <a:xfrm>
            <a:off x="1211179" y="-43175"/>
            <a:ext cx="954505" cy="143175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Imagen generada">
            <a:extLst>
              <a:ext uri="{FF2B5EF4-FFF2-40B4-BE49-F238E27FC236}">
                <a16:creationId xmlns:a16="http://schemas.microsoft.com/office/drawing/2014/main" id="{EC0DBF59-7647-CBC6-C339-BCA5F4A6ED2E}"/>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9961" b="98503" l="5762" r="91309">
                        <a14:foregroundMark x1="9668" y1="23372" x2="7422" y2="46680"/>
                        <a14:foregroundMark x1="7422" y1="46680" x2="8984" y2="46549"/>
                        <a14:foregroundMark x1="64355" y1="10026" x2="64355" y2="10026"/>
                        <a14:foregroundMark x1="69629" y1="25521" x2="69629" y2="25521"/>
                        <a14:foregroundMark x1="83008" y1="94531" x2="83008" y2="94531"/>
                        <a14:foregroundMark x1="81250" y1="98503" x2="81250" y2="98503"/>
                        <a14:foregroundMark x1="69336" y1="23828" x2="69336" y2="23828"/>
                        <a14:foregroundMark x1="91406" y1="28320" x2="91406" y2="28320"/>
                        <a14:foregroundMark x1="5762" y1="23828" x2="5762" y2="23828"/>
                      </a14:backgroundRemoval>
                    </a14:imgEffect>
                  </a14:imgLayer>
                </a14:imgProps>
              </a:ext>
              <a:ext uri="{28A0092B-C50C-407E-A947-70E740481C1C}">
                <a14:useLocalDpi xmlns:a14="http://schemas.microsoft.com/office/drawing/2010/main" val="0"/>
              </a:ext>
            </a:extLst>
          </a:blip>
          <a:srcRect/>
          <a:stretch>
            <a:fillRect/>
          </a:stretch>
        </p:blipFill>
        <p:spPr bwMode="auto">
          <a:xfrm>
            <a:off x="10026316" y="-43175"/>
            <a:ext cx="954505" cy="1431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188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B4354-941C-B7E7-8A95-7DB3C606140C}"/>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8CD3B1D7-283E-3AB2-1A92-ED792EB2A142}"/>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THORACIC EXTENSION</a:t>
            </a:r>
          </a:p>
        </p:txBody>
      </p:sp>
      <p:cxnSp>
        <p:nvCxnSpPr>
          <p:cNvPr id="6" name="Conector recto 5">
            <a:extLst>
              <a:ext uri="{FF2B5EF4-FFF2-40B4-BE49-F238E27FC236}">
                <a16:creationId xmlns:a16="http://schemas.microsoft.com/office/drawing/2014/main" id="{29061356-BB77-0B60-D829-17685B0217C4}"/>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2F3A5D30-F690-0695-1F77-5B6A958347F4}"/>
              </a:ext>
            </a:extLst>
          </p:cNvPr>
          <p:cNvGraphicFramePr>
            <a:graphicFrameLocks noGrp="1"/>
          </p:cNvGraphicFramePr>
          <p:nvPr/>
        </p:nvGraphicFramePr>
        <p:xfrm>
          <a:off x="4250580" y="4410957"/>
          <a:ext cx="7290012" cy="1991932"/>
        </p:xfrm>
        <a:graphic>
          <a:graphicData uri="http://schemas.openxmlformats.org/drawingml/2006/table">
            <a:tbl>
              <a:tblPr firstRow="1" bandRow="1">
                <a:tableStyleId>{5C22544A-7EE6-4342-B048-85BDC9FD1C3A}</a:tableStyleId>
              </a:tblPr>
              <a:tblGrid>
                <a:gridCol w="1822503">
                  <a:extLst>
                    <a:ext uri="{9D8B030D-6E8A-4147-A177-3AD203B41FA5}">
                      <a16:colId xmlns:a16="http://schemas.microsoft.com/office/drawing/2014/main" val="1245573089"/>
                    </a:ext>
                  </a:extLst>
                </a:gridCol>
                <a:gridCol w="1822503">
                  <a:extLst>
                    <a:ext uri="{9D8B030D-6E8A-4147-A177-3AD203B41FA5}">
                      <a16:colId xmlns:a16="http://schemas.microsoft.com/office/drawing/2014/main" val="890767540"/>
                    </a:ext>
                  </a:extLst>
                </a:gridCol>
                <a:gridCol w="1822503">
                  <a:extLst>
                    <a:ext uri="{9D8B030D-6E8A-4147-A177-3AD203B41FA5}">
                      <a16:colId xmlns:a16="http://schemas.microsoft.com/office/drawing/2014/main" val="2680649255"/>
                    </a:ext>
                  </a:extLst>
                </a:gridCol>
                <a:gridCol w="1822503">
                  <a:extLst>
                    <a:ext uri="{9D8B030D-6E8A-4147-A177-3AD203B41FA5}">
                      <a16:colId xmlns:a16="http://schemas.microsoft.com/office/drawing/2014/main" val="575881579"/>
                    </a:ext>
                  </a:extLst>
                </a:gridCol>
              </a:tblGrid>
              <a:tr h="497983">
                <a:tc>
                  <a:txBody>
                    <a:bodyPr/>
                    <a:lstStyle/>
                    <a:p>
                      <a:pPr algn="ctr"/>
                      <a:r>
                        <a:rPr lang="es-ES" dirty="0"/>
                        <a:t>SETS</a:t>
                      </a:r>
                    </a:p>
                  </a:txBody>
                  <a:tcPr>
                    <a:solidFill>
                      <a:schemeClr val="tx2">
                        <a:lumMod val="90000"/>
                        <a:lumOff val="10000"/>
                      </a:schemeClr>
                    </a:solidFill>
                  </a:tcPr>
                </a:tc>
                <a:tc>
                  <a:txBody>
                    <a:bodyPr/>
                    <a:lstStyle/>
                    <a:p>
                      <a:pPr algn="ctr"/>
                      <a:r>
                        <a:rPr lang="es-ES" dirty="0"/>
                        <a:t>REPS</a:t>
                      </a:r>
                    </a:p>
                  </a:txBody>
                  <a:tcPr>
                    <a:solidFill>
                      <a:schemeClr val="tx2">
                        <a:lumMod val="90000"/>
                        <a:lumOff val="10000"/>
                      </a:schemeClr>
                    </a:solidFill>
                  </a:tcPr>
                </a:tc>
                <a:tc>
                  <a:txBody>
                    <a:bodyPr/>
                    <a:lstStyle/>
                    <a:p>
                      <a:pPr algn="ctr"/>
                      <a:r>
                        <a:rPr lang="es-ES" dirty="0"/>
                        <a:t>TUT</a:t>
                      </a:r>
                    </a:p>
                  </a:txBody>
                  <a:tcPr>
                    <a:solidFill>
                      <a:schemeClr val="tx2">
                        <a:lumMod val="90000"/>
                        <a:lumOff val="10000"/>
                      </a:schemeClr>
                    </a:solidFill>
                  </a:tcPr>
                </a:tc>
                <a:tc>
                  <a:txBody>
                    <a:bodyPr/>
                    <a:lstStyle/>
                    <a:p>
                      <a:pPr algn="ctr"/>
                      <a:r>
                        <a:rPr lang="es-ES" dirty="0"/>
                        <a:t>REST</a:t>
                      </a:r>
                    </a:p>
                  </a:txBody>
                  <a:tcPr>
                    <a:solidFill>
                      <a:schemeClr val="tx2">
                        <a:lumMod val="90000"/>
                        <a:lumOff val="10000"/>
                      </a:schemeClr>
                    </a:solidFill>
                  </a:tcPr>
                </a:tc>
                <a:extLst>
                  <a:ext uri="{0D108BD9-81ED-4DB2-BD59-A6C34878D82A}">
                    <a16:rowId xmlns:a16="http://schemas.microsoft.com/office/drawing/2014/main" val="3998845159"/>
                  </a:ext>
                </a:extLst>
              </a:tr>
              <a:tr h="497983">
                <a:tc>
                  <a:txBody>
                    <a:bodyPr/>
                    <a:lstStyle/>
                    <a:p>
                      <a:pPr algn="ctr"/>
                      <a:r>
                        <a:rPr lang="es-ES" sz="1800" b="0" dirty="0"/>
                        <a:t>3 </a:t>
                      </a:r>
                      <a:r>
                        <a:rPr lang="es-ES" sz="1800" b="0" dirty="0" err="1"/>
                        <a:t>upper</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algn="ctr"/>
                      <a:r>
                        <a:rPr lang="es-ES" sz="1800" b="0" dirty="0"/>
                        <a:t>30-45”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61597354"/>
                  </a:ext>
                </a:extLst>
              </a:tr>
              <a:tr h="497983">
                <a:tc>
                  <a:txBody>
                    <a:bodyPr/>
                    <a:lstStyle/>
                    <a:p>
                      <a:pPr algn="ctr"/>
                      <a:r>
                        <a:rPr lang="es-ES" sz="1800" b="0" dirty="0"/>
                        <a:t>3 </a:t>
                      </a:r>
                      <a:r>
                        <a:rPr lang="es-ES" sz="1800" b="0" dirty="0" err="1"/>
                        <a:t>medium</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30-45”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1818200280"/>
                  </a:ext>
                </a:extLst>
              </a:tr>
              <a:tr h="497983">
                <a:tc>
                  <a:txBody>
                    <a:bodyPr/>
                    <a:lstStyle/>
                    <a:p>
                      <a:pPr algn="ctr"/>
                      <a:r>
                        <a:rPr lang="es-ES" sz="1800" b="0" dirty="0"/>
                        <a:t>3 </a:t>
                      </a:r>
                      <a:r>
                        <a:rPr lang="es-ES" sz="1800" b="0" dirty="0" err="1"/>
                        <a:t>lower</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30-45”</a:t>
                      </a:r>
                    </a:p>
                  </a:txBody>
                  <a:tcPr anchor="ctr">
                    <a:solidFill>
                      <a:schemeClr val="tx2">
                        <a:lumMod val="10000"/>
                        <a:lumOff val="90000"/>
                      </a:schemeClr>
                    </a:solidFill>
                  </a:tcPr>
                </a:tc>
                <a:tc>
                  <a:txBody>
                    <a:bodyPr/>
                    <a:lstStyle/>
                    <a:p>
                      <a:pPr algn="ct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130219514"/>
                  </a:ext>
                </a:extLst>
              </a:tr>
            </a:tbl>
          </a:graphicData>
        </a:graphic>
      </p:graphicFrame>
      <p:pic>
        <p:nvPicPr>
          <p:cNvPr id="1026" name="Picture 2" descr="Columna vertebral - Iconos gratis de asistencia sanitaria y médica">
            <a:extLst>
              <a:ext uri="{FF2B5EF4-FFF2-40B4-BE49-F238E27FC236}">
                <a16:creationId xmlns:a16="http://schemas.microsoft.com/office/drawing/2014/main" id="{1A4DC1A2-CE46-BE42-68F5-70E55AEBCE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536" y="140111"/>
            <a:ext cx="1125789" cy="11257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olumna vertebral - Iconos gratis de asistencia sanitaria y médica">
            <a:extLst>
              <a:ext uri="{FF2B5EF4-FFF2-40B4-BE49-F238E27FC236}">
                <a16:creationId xmlns:a16="http://schemas.microsoft.com/office/drawing/2014/main" id="{6C3741FC-7354-EED8-4767-E70853228A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5694" y="170970"/>
            <a:ext cx="1125789" cy="1125789"/>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C00E28B4-58C7-6499-C802-F2EE5933B3A6}"/>
              </a:ext>
            </a:extLst>
          </p:cNvPr>
          <p:cNvSpPr txBox="1"/>
          <p:nvPr/>
        </p:nvSpPr>
        <p:spPr>
          <a:xfrm>
            <a:off x="4250580" y="1641987"/>
            <a:ext cx="7290006" cy="2769989"/>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Supine position </a:t>
            </a:r>
            <a:r>
              <a:rPr lang="es-ES" dirty="0" err="1">
                <a:solidFill>
                  <a:schemeClr val="accent1">
                    <a:lumMod val="60000"/>
                    <a:lumOff val="40000"/>
                  </a:schemeClr>
                </a:solidFill>
              </a:rPr>
              <a:t>with</a:t>
            </a:r>
            <a:r>
              <a:rPr lang="es-ES" dirty="0">
                <a:solidFill>
                  <a:schemeClr val="accent1">
                    <a:lumMod val="60000"/>
                    <a:lumOff val="40000"/>
                  </a:schemeClr>
                </a:solidFill>
              </a:rPr>
              <a:t> a </a:t>
            </a:r>
            <a:r>
              <a:rPr lang="es-ES" dirty="0" err="1">
                <a:solidFill>
                  <a:schemeClr val="accent1">
                    <a:lumMod val="60000"/>
                    <a:lumOff val="40000"/>
                  </a:schemeClr>
                </a:solidFill>
              </a:rPr>
              <a:t>towel</a:t>
            </a:r>
            <a:r>
              <a:rPr lang="es-ES" dirty="0">
                <a:solidFill>
                  <a:schemeClr val="accent1">
                    <a:lumMod val="60000"/>
                    <a:lumOff val="40000"/>
                  </a:schemeClr>
                </a:solidFill>
              </a:rPr>
              <a:t> placed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a:t>
            </a:r>
            <a:r>
              <a:rPr lang="es-ES" dirty="0" err="1">
                <a:solidFill>
                  <a:schemeClr val="accent1">
                    <a:lumMod val="60000"/>
                    <a:lumOff val="40000"/>
                  </a:schemeClr>
                </a:solidFill>
              </a:rPr>
              <a:t>medium</a:t>
            </a:r>
            <a:r>
              <a:rPr lang="es-ES" dirty="0">
                <a:solidFill>
                  <a:schemeClr val="accent1">
                    <a:lumMod val="60000"/>
                    <a:lumOff val="40000"/>
                  </a:schemeClr>
                </a:solidFill>
              </a:rPr>
              <a:t>/</a:t>
            </a:r>
            <a:r>
              <a:rPr lang="es-ES" dirty="0" err="1">
                <a:solidFill>
                  <a:schemeClr val="accent1">
                    <a:lumMod val="60000"/>
                    <a:lumOff val="40000"/>
                  </a:schemeClr>
                </a:solidFill>
              </a:rPr>
              <a:t>lower</a:t>
            </a:r>
            <a:r>
              <a:rPr lang="es-ES" dirty="0">
                <a:solidFill>
                  <a:schemeClr val="accent1">
                    <a:lumMod val="60000"/>
                    <a:lumOff val="40000"/>
                  </a:schemeClr>
                </a:solidFill>
              </a:rPr>
              <a:t> </a:t>
            </a:r>
            <a:r>
              <a:rPr lang="es-ES" dirty="0" err="1">
                <a:solidFill>
                  <a:schemeClr val="accent1">
                    <a:lumMod val="60000"/>
                    <a:lumOff val="40000"/>
                  </a:schemeClr>
                </a:solidFill>
              </a:rPr>
              <a:t>thoracic</a:t>
            </a:r>
            <a:r>
              <a:rPr lang="es-ES" dirty="0">
                <a:solidFill>
                  <a:schemeClr val="accent1">
                    <a:lumMod val="60000"/>
                    <a:lumOff val="40000"/>
                  </a:schemeClr>
                </a:solidFill>
              </a:rPr>
              <a:t> </a:t>
            </a:r>
            <a:r>
              <a:rPr lang="es-ES" dirty="0" err="1">
                <a:solidFill>
                  <a:schemeClr val="accent1">
                    <a:lumMod val="60000"/>
                    <a:lumOff val="40000"/>
                  </a:schemeClr>
                </a:solidFill>
              </a:rPr>
              <a:t>spine</a:t>
            </a:r>
            <a:r>
              <a:rPr lang="es-ES" dirty="0">
                <a:solidFill>
                  <a:schemeClr val="accent1">
                    <a:lumMod val="60000"/>
                    <a:lumOff val="40000"/>
                  </a:schemeClr>
                </a:solidFill>
              </a:rPr>
              <a:t> and </a:t>
            </a:r>
            <a:r>
              <a:rPr lang="es-ES" dirty="0" err="1">
                <a:solidFill>
                  <a:schemeClr val="accent1">
                    <a:lumMod val="60000"/>
                    <a:lumOff val="40000"/>
                  </a:schemeClr>
                </a:solidFill>
              </a:rPr>
              <a:t>the</a:t>
            </a:r>
            <a:r>
              <a:rPr lang="es-ES" dirty="0">
                <a:solidFill>
                  <a:schemeClr val="accent1">
                    <a:lumMod val="60000"/>
                    <a:lumOff val="40000"/>
                  </a:schemeClr>
                </a:solidFill>
              </a:rPr>
              <a:t> table </a:t>
            </a:r>
            <a:r>
              <a:rPr lang="es-ES" dirty="0" err="1">
                <a:solidFill>
                  <a:schemeClr val="accent1">
                    <a:lumMod val="60000"/>
                    <a:lumOff val="40000"/>
                  </a:schemeClr>
                </a:solidFill>
              </a:rPr>
              <a:t>between</a:t>
            </a:r>
            <a:r>
              <a:rPr lang="es-ES" dirty="0">
                <a:solidFill>
                  <a:schemeClr val="accent1">
                    <a:lumMod val="60000"/>
                    <a:lumOff val="40000"/>
                  </a:schemeClr>
                </a:solidFill>
              </a:rPr>
              <a:t> 20 and 45º</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behind</a:t>
            </a:r>
            <a:r>
              <a:rPr lang="es-ES" dirty="0">
                <a:solidFill>
                  <a:schemeClr val="accent1">
                    <a:lumMod val="60000"/>
                    <a:lumOff val="40000"/>
                  </a:schemeClr>
                </a:solidFill>
              </a:rPr>
              <a:t> </a:t>
            </a:r>
            <a:r>
              <a:rPr lang="es-ES" dirty="0" err="1">
                <a:solidFill>
                  <a:schemeClr val="accent1">
                    <a:lumMod val="60000"/>
                    <a:lumOff val="40000"/>
                  </a:schemeClr>
                </a:solidFill>
              </a:rPr>
              <a:t>yourt</a:t>
            </a:r>
            <a:r>
              <a:rPr lang="es-ES" dirty="0">
                <a:solidFill>
                  <a:schemeClr val="accent1">
                    <a:lumMod val="60000"/>
                    <a:lumOff val="40000"/>
                  </a:schemeClr>
                </a:solidFill>
              </a:rPr>
              <a:t> </a:t>
            </a:r>
            <a:r>
              <a:rPr lang="es-ES" dirty="0" err="1">
                <a:solidFill>
                  <a:schemeClr val="accent1">
                    <a:lumMod val="60000"/>
                    <a:lumOff val="40000"/>
                  </a:schemeClr>
                </a:solidFill>
              </a:rPr>
              <a:t>neck</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 </a:t>
            </a:r>
            <a:r>
              <a:rPr lang="es-ES" dirty="0" err="1">
                <a:solidFill>
                  <a:schemeClr val="accent1">
                    <a:lumMod val="60000"/>
                    <a:lumOff val="40000"/>
                  </a:schemeClr>
                </a:solidFill>
              </a:rPr>
              <a:t>spine</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crossed</a:t>
            </a:r>
            <a:r>
              <a:rPr lang="es-ES" dirty="0">
                <a:solidFill>
                  <a:schemeClr val="accent1">
                    <a:lumMod val="60000"/>
                    <a:lumOff val="40000"/>
                  </a:schemeClr>
                </a:solidFill>
              </a:rPr>
              <a:t> </a:t>
            </a:r>
            <a:r>
              <a:rPr lang="es-ES" dirty="0" err="1">
                <a:solidFill>
                  <a:schemeClr val="accent1">
                    <a:lumMod val="60000"/>
                    <a:lumOff val="40000"/>
                  </a:schemeClr>
                </a:solidFill>
              </a:rPr>
              <a:t>over</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médium </a:t>
            </a:r>
            <a:r>
              <a:rPr lang="es-ES" dirty="0" err="1">
                <a:solidFill>
                  <a:schemeClr val="accent1">
                    <a:lumMod val="60000"/>
                    <a:lumOff val="40000"/>
                  </a:schemeClr>
                </a:solidFill>
              </a:rPr>
              <a:t>spine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crossed</a:t>
            </a:r>
            <a:r>
              <a:rPr lang="es-ES" dirty="0">
                <a:solidFill>
                  <a:schemeClr val="accent1">
                    <a:lumMod val="60000"/>
                    <a:lumOff val="40000"/>
                  </a:schemeClr>
                </a:solidFill>
              </a:rPr>
              <a:t> </a:t>
            </a:r>
            <a:r>
              <a:rPr lang="es-ES" dirty="0" err="1">
                <a:solidFill>
                  <a:schemeClr val="accent1">
                    <a:lumMod val="60000"/>
                    <a:lumOff val="40000"/>
                  </a:schemeClr>
                </a:solidFill>
              </a:rPr>
              <a:t>over</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same</a:t>
            </a:r>
            <a:r>
              <a:rPr lang="es-ES" dirty="0">
                <a:solidFill>
                  <a:schemeClr val="accent1">
                    <a:lumMod val="60000"/>
                    <a:lumOff val="40000"/>
                  </a:schemeClr>
                </a:solidFill>
              </a:rPr>
              <a:t> </a:t>
            </a:r>
            <a:r>
              <a:rPr lang="es-ES" dirty="0" err="1">
                <a:solidFill>
                  <a:schemeClr val="accent1">
                    <a:lumMod val="60000"/>
                    <a:lumOff val="40000"/>
                  </a:schemeClr>
                </a:solidFill>
              </a:rPr>
              <a:t>segment</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lower</a:t>
            </a:r>
            <a:r>
              <a:rPr lang="es-ES" dirty="0">
                <a:solidFill>
                  <a:schemeClr val="accent1">
                    <a:lumMod val="60000"/>
                    <a:lumOff val="40000"/>
                  </a:schemeClr>
                </a:solidFill>
              </a:rPr>
              <a:t> </a:t>
            </a:r>
            <a:r>
              <a:rPr lang="es-ES" dirty="0" err="1">
                <a:solidFill>
                  <a:schemeClr val="accent1">
                    <a:lumMod val="60000"/>
                    <a:lumOff val="40000"/>
                  </a:schemeClr>
                </a:solidFill>
              </a:rPr>
              <a:t>spine</a:t>
            </a:r>
            <a:endParaRPr lang="es-ES" dirty="0">
              <a:solidFill>
                <a:schemeClr val="accent1">
                  <a:lumMod val="60000"/>
                  <a:lumOff val="40000"/>
                </a:schemeClr>
              </a:solidFill>
            </a:endParaRPr>
          </a:p>
          <a:p>
            <a:endParaRPr lang="es-ES" dirty="0"/>
          </a:p>
        </p:txBody>
      </p:sp>
      <p:pic>
        <p:nvPicPr>
          <p:cNvPr id="5" name="Imagen 4">
            <a:extLst>
              <a:ext uri="{FF2B5EF4-FFF2-40B4-BE49-F238E27FC236}">
                <a16:creationId xmlns:a16="http://schemas.microsoft.com/office/drawing/2014/main" id="{8D8A0399-E1B5-4681-68E1-7C037732511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907" y="4410957"/>
            <a:ext cx="1991932" cy="1991932"/>
          </a:xfrm>
          <a:prstGeom prst="rect">
            <a:avLst/>
          </a:prstGeom>
          <a:noFill/>
          <a:ln>
            <a:noFill/>
          </a:ln>
        </p:spPr>
      </p:pic>
    </p:spTree>
    <p:extLst>
      <p:ext uri="{BB962C8B-B14F-4D97-AF65-F5344CB8AC3E}">
        <p14:creationId xmlns:p14="http://schemas.microsoft.com/office/powerpoint/2010/main" val="238840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1D6D7-DA71-050D-D1CF-B6D06EDB38A9}"/>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9174C73F-111B-95DD-F8C1-009869BD1D3C}"/>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THORACIC EXTENSION</a:t>
            </a:r>
          </a:p>
        </p:txBody>
      </p:sp>
      <p:cxnSp>
        <p:nvCxnSpPr>
          <p:cNvPr id="6" name="Conector recto 5">
            <a:extLst>
              <a:ext uri="{FF2B5EF4-FFF2-40B4-BE49-F238E27FC236}">
                <a16:creationId xmlns:a16="http://schemas.microsoft.com/office/drawing/2014/main" id="{73178E94-5CBB-E072-20AF-CE5630352898}"/>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8953C79D-9DC9-8402-91EB-D6D2B79034B4}"/>
              </a:ext>
            </a:extLst>
          </p:cNvPr>
          <p:cNvGraphicFramePr>
            <a:graphicFrameLocks noGrp="1"/>
          </p:cNvGraphicFramePr>
          <p:nvPr/>
        </p:nvGraphicFramePr>
        <p:xfrm>
          <a:off x="4250580" y="4410957"/>
          <a:ext cx="7290012" cy="1991932"/>
        </p:xfrm>
        <a:graphic>
          <a:graphicData uri="http://schemas.openxmlformats.org/drawingml/2006/table">
            <a:tbl>
              <a:tblPr firstRow="1" bandRow="1">
                <a:tableStyleId>{5C22544A-7EE6-4342-B048-85BDC9FD1C3A}</a:tableStyleId>
              </a:tblPr>
              <a:tblGrid>
                <a:gridCol w="1822503">
                  <a:extLst>
                    <a:ext uri="{9D8B030D-6E8A-4147-A177-3AD203B41FA5}">
                      <a16:colId xmlns:a16="http://schemas.microsoft.com/office/drawing/2014/main" val="1245573089"/>
                    </a:ext>
                  </a:extLst>
                </a:gridCol>
                <a:gridCol w="1822503">
                  <a:extLst>
                    <a:ext uri="{9D8B030D-6E8A-4147-A177-3AD203B41FA5}">
                      <a16:colId xmlns:a16="http://schemas.microsoft.com/office/drawing/2014/main" val="890767540"/>
                    </a:ext>
                  </a:extLst>
                </a:gridCol>
                <a:gridCol w="1822503">
                  <a:extLst>
                    <a:ext uri="{9D8B030D-6E8A-4147-A177-3AD203B41FA5}">
                      <a16:colId xmlns:a16="http://schemas.microsoft.com/office/drawing/2014/main" val="2680649255"/>
                    </a:ext>
                  </a:extLst>
                </a:gridCol>
                <a:gridCol w="1822503">
                  <a:extLst>
                    <a:ext uri="{9D8B030D-6E8A-4147-A177-3AD203B41FA5}">
                      <a16:colId xmlns:a16="http://schemas.microsoft.com/office/drawing/2014/main" val="575881579"/>
                    </a:ext>
                  </a:extLst>
                </a:gridCol>
              </a:tblGrid>
              <a:tr h="497983">
                <a:tc>
                  <a:txBody>
                    <a:bodyPr/>
                    <a:lstStyle/>
                    <a:p>
                      <a:pPr algn="ctr"/>
                      <a:r>
                        <a:rPr lang="es-ES" dirty="0"/>
                        <a:t>SETS</a:t>
                      </a:r>
                    </a:p>
                  </a:txBody>
                  <a:tcPr>
                    <a:solidFill>
                      <a:schemeClr val="tx2">
                        <a:lumMod val="90000"/>
                        <a:lumOff val="10000"/>
                      </a:schemeClr>
                    </a:solidFill>
                  </a:tcPr>
                </a:tc>
                <a:tc>
                  <a:txBody>
                    <a:bodyPr/>
                    <a:lstStyle/>
                    <a:p>
                      <a:pPr algn="ctr"/>
                      <a:r>
                        <a:rPr lang="es-ES" dirty="0"/>
                        <a:t>REPS</a:t>
                      </a:r>
                    </a:p>
                  </a:txBody>
                  <a:tcPr>
                    <a:solidFill>
                      <a:schemeClr val="tx2">
                        <a:lumMod val="90000"/>
                        <a:lumOff val="10000"/>
                      </a:schemeClr>
                    </a:solidFill>
                  </a:tcPr>
                </a:tc>
                <a:tc>
                  <a:txBody>
                    <a:bodyPr/>
                    <a:lstStyle/>
                    <a:p>
                      <a:pPr algn="ctr"/>
                      <a:r>
                        <a:rPr lang="es-ES" dirty="0"/>
                        <a:t>TUT</a:t>
                      </a:r>
                    </a:p>
                  </a:txBody>
                  <a:tcPr>
                    <a:solidFill>
                      <a:schemeClr val="tx2">
                        <a:lumMod val="90000"/>
                        <a:lumOff val="10000"/>
                      </a:schemeClr>
                    </a:solidFill>
                  </a:tcPr>
                </a:tc>
                <a:tc>
                  <a:txBody>
                    <a:bodyPr/>
                    <a:lstStyle/>
                    <a:p>
                      <a:pPr algn="ctr"/>
                      <a:r>
                        <a:rPr lang="es-ES" dirty="0"/>
                        <a:t>REST</a:t>
                      </a:r>
                    </a:p>
                  </a:txBody>
                  <a:tcPr>
                    <a:solidFill>
                      <a:schemeClr val="tx2">
                        <a:lumMod val="90000"/>
                        <a:lumOff val="10000"/>
                      </a:schemeClr>
                    </a:solidFill>
                  </a:tcPr>
                </a:tc>
                <a:extLst>
                  <a:ext uri="{0D108BD9-81ED-4DB2-BD59-A6C34878D82A}">
                    <a16:rowId xmlns:a16="http://schemas.microsoft.com/office/drawing/2014/main" val="3998845159"/>
                  </a:ext>
                </a:extLst>
              </a:tr>
              <a:tr h="497983">
                <a:tc>
                  <a:txBody>
                    <a:bodyPr/>
                    <a:lstStyle/>
                    <a:p>
                      <a:pPr algn="ctr"/>
                      <a:r>
                        <a:rPr lang="es-ES" sz="1800" b="0" dirty="0"/>
                        <a:t>3 </a:t>
                      </a:r>
                      <a:r>
                        <a:rPr lang="es-ES" sz="1800" b="0" dirty="0" err="1"/>
                        <a:t>upper</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algn="ctr"/>
                      <a:r>
                        <a:rPr lang="es-ES" sz="1800" b="0" dirty="0"/>
                        <a:t>30-45”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61597354"/>
                  </a:ext>
                </a:extLst>
              </a:tr>
              <a:tr h="497983">
                <a:tc>
                  <a:txBody>
                    <a:bodyPr/>
                    <a:lstStyle/>
                    <a:p>
                      <a:pPr algn="ctr"/>
                      <a:r>
                        <a:rPr lang="es-ES" sz="1800" b="0" dirty="0"/>
                        <a:t>3 </a:t>
                      </a:r>
                      <a:r>
                        <a:rPr lang="es-ES" sz="1800" b="0" dirty="0" err="1"/>
                        <a:t>medium</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30-45”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1818200280"/>
                  </a:ext>
                </a:extLst>
              </a:tr>
              <a:tr h="497983">
                <a:tc>
                  <a:txBody>
                    <a:bodyPr/>
                    <a:lstStyle/>
                    <a:p>
                      <a:pPr algn="ctr"/>
                      <a:r>
                        <a:rPr lang="es-ES" sz="1800" b="0" dirty="0"/>
                        <a:t>3 </a:t>
                      </a:r>
                      <a:r>
                        <a:rPr lang="es-ES" sz="1800" b="0" dirty="0" err="1"/>
                        <a:t>lower</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6</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30-45”</a:t>
                      </a:r>
                    </a:p>
                  </a:txBody>
                  <a:tcPr anchor="ctr">
                    <a:solidFill>
                      <a:schemeClr val="tx2">
                        <a:lumMod val="10000"/>
                        <a:lumOff val="90000"/>
                      </a:schemeClr>
                    </a:solidFill>
                  </a:tcPr>
                </a:tc>
                <a:tc>
                  <a:txBody>
                    <a:bodyPr/>
                    <a:lstStyle/>
                    <a:p>
                      <a:pPr algn="ctr"/>
                      <a:r>
                        <a:rPr lang="es-ES" sz="1800" b="0" dirty="0"/>
                        <a:t>1’</a:t>
                      </a:r>
                    </a:p>
                  </a:txBody>
                  <a:tcPr anchor="ctr">
                    <a:solidFill>
                      <a:schemeClr val="tx2">
                        <a:lumMod val="10000"/>
                        <a:lumOff val="90000"/>
                      </a:schemeClr>
                    </a:solidFill>
                  </a:tcPr>
                </a:tc>
                <a:extLst>
                  <a:ext uri="{0D108BD9-81ED-4DB2-BD59-A6C34878D82A}">
                    <a16:rowId xmlns:a16="http://schemas.microsoft.com/office/drawing/2014/main" val="130219514"/>
                  </a:ext>
                </a:extLst>
              </a:tr>
            </a:tbl>
          </a:graphicData>
        </a:graphic>
      </p:graphicFrame>
      <p:pic>
        <p:nvPicPr>
          <p:cNvPr id="1026" name="Picture 2" descr="Columna vertebral - Iconos gratis de asistencia sanitaria y médica">
            <a:extLst>
              <a:ext uri="{FF2B5EF4-FFF2-40B4-BE49-F238E27FC236}">
                <a16:creationId xmlns:a16="http://schemas.microsoft.com/office/drawing/2014/main" id="{DC20BE7C-2313-6132-22CC-727BB90991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536" y="140111"/>
            <a:ext cx="1125789" cy="11257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olumna vertebral - Iconos gratis de asistencia sanitaria y médica">
            <a:extLst>
              <a:ext uri="{FF2B5EF4-FFF2-40B4-BE49-F238E27FC236}">
                <a16:creationId xmlns:a16="http://schemas.microsoft.com/office/drawing/2014/main" id="{8FFCA30A-0D59-3C62-2914-C91E5E9C6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5694" y="170970"/>
            <a:ext cx="1125789" cy="1125789"/>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08C14B9E-3DF0-3D2F-4AE7-ED841850501A}"/>
              </a:ext>
            </a:extLst>
          </p:cNvPr>
          <p:cNvSpPr txBox="1"/>
          <p:nvPr/>
        </p:nvSpPr>
        <p:spPr>
          <a:xfrm>
            <a:off x="4250580" y="1641987"/>
            <a:ext cx="7290006" cy="2769989"/>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Supine position </a:t>
            </a:r>
            <a:r>
              <a:rPr lang="es-ES" dirty="0" err="1">
                <a:solidFill>
                  <a:schemeClr val="accent1">
                    <a:lumMod val="60000"/>
                    <a:lumOff val="40000"/>
                  </a:schemeClr>
                </a:solidFill>
              </a:rPr>
              <a:t>with</a:t>
            </a:r>
            <a:r>
              <a:rPr lang="es-ES" dirty="0">
                <a:solidFill>
                  <a:schemeClr val="accent1">
                    <a:lumMod val="60000"/>
                    <a:lumOff val="40000"/>
                  </a:schemeClr>
                </a:solidFill>
              </a:rPr>
              <a:t> a </a:t>
            </a:r>
            <a:r>
              <a:rPr lang="es-ES" dirty="0" err="1">
                <a:solidFill>
                  <a:schemeClr val="accent1">
                    <a:lumMod val="60000"/>
                    <a:lumOff val="40000"/>
                  </a:schemeClr>
                </a:solidFill>
              </a:rPr>
              <a:t>towel</a:t>
            </a:r>
            <a:r>
              <a:rPr lang="es-ES" dirty="0">
                <a:solidFill>
                  <a:schemeClr val="accent1">
                    <a:lumMod val="60000"/>
                    <a:lumOff val="40000"/>
                  </a:schemeClr>
                </a:solidFill>
              </a:rPr>
              <a:t> placed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a:t>
            </a:r>
            <a:r>
              <a:rPr lang="es-ES" dirty="0" err="1">
                <a:solidFill>
                  <a:schemeClr val="accent1">
                    <a:lumMod val="60000"/>
                    <a:lumOff val="40000"/>
                  </a:schemeClr>
                </a:solidFill>
              </a:rPr>
              <a:t>medium</a:t>
            </a:r>
            <a:r>
              <a:rPr lang="es-ES" dirty="0">
                <a:solidFill>
                  <a:schemeClr val="accent1">
                    <a:lumMod val="60000"/>
                    <a:lumOff val="40000"/>
                  </a:schemeClr>
                </a:solidFill>
              </a:rPr>
              <a:t>/</a:t>
            </a:r>
            <a:r>
              <a:rPr lang="es-ES" dirty="0" err="1">
                <a:solidFill>
                  <a:schemeClr val="accent1">
                    <a:lumMod val="60000"/>
                    <a:lumOff val="40000"/>
                  </a:schemeClr>
                </a:solidFill>
              </a:rPr>
              <a:t>lower</a:t>
            </a:r>
            <a:r>
              <a:rPr lang="es-ES" dirty="0">
                <a:solidFill>
                  <a:schemeClr val="accent1">
                    <a:lumMod val="60000"/>
                    <a:lumOff val="40000"/>
                  </a:schemeClr>
                </a:solidFill>
              </a:rPr>
              <a:t> </a:t>
            </a:r>
            <a:r>
              <a:rPr lang="es-ES" dirty="0" err="1">
                <a:solidFill>
                  <a:schemeClr val="accent1">
                    <a:lumMod val="60000"/>
                    <a:lumOff val="40000"/>
                  </a:schemeClr>
                </a:solidFill>
              </a:rPr>
              <a:t>thoracic</a:t>
            </a:r>
            <a:r>
              <a:rPr lang="es-ES" dirty="0">
                <a:solidFill>
                  <a:schemeClr val="accent1">
                    <a:lumMod val="60000"/>
                    <a:lumOff val="40000"/>
                  </a:schemeClr>
                </a:solidFill>
              </a:rPr>
              <a:t> </a:t>
            </a:r>
            <a:r>
              <a:rPr lang="es-ES" dirty="0" err="1">
                <a:solidFill>
                  <a:schemeClr val="accent1">
                    <a:lumMod val="60000"/>
                    <a:lumOff val="40000"/>
                  </a:schemeClr>
                </a:solidFill>
              </a:rPr>
              <a:t>spine</a:t>
            </a:r>
            <a:r>
              <a:rPr lang="es-ES" dirty="0">
                <a:solidFill>
                  <a:schemeClr val="accent1">
                    <a:lumMod val="60000"/>
                    <a:lumOff val="40000"/>
                  </a:schemeClr>
                </a:solidFill>
              </a:rPr>
              <a:t> and </a:t>
            </a:r>
            <a:r>
              <a:rPr lang="es-ES" dirty="0" err="1">
                <a:solidFill>
                  <a:schemeClr val="accent1">
                    <a:lumMod val="60000"/>
                    <a:lumOff val="40000"/>
                  </a:schemeClr>
                </a:solidFill>
              </a:rPr>
              <a:t>the</a:t>
            </a:r>
            <a:r>
              <a:rPr lang="es-ES" dirty="0">
                <a:solidFill>
                  <a:schemeClr val="accent1">
                    <a:lumMod val="60000"/>
                    <a:lumOff val="40000"/>
                  </a:schemeClr>
                </a:solidFill>
              </a:rPr>
              <a:t> table </a:t>
            </a:r>
            <a:r>
              <a:rPr lang="es-ES" dirty="0" err="1">
                <a:solidFill>
                  <a:schemeClr val="accent1">
                    <a:lumMod val="60000"/>
                    <a:lumOff val="40000"/>
                  </a:schemeClr>
                </a:solidFill>
              </a:rPr>
              <a:t>between</a:t>
            </a:r>
            <a:r>
              <a:rPr lang="es-ES" dirty="0">
                <a:solidFill>
                  <a:schemeClr val="accent1">
                    <a:lumMod val="60000"/>
                    <a:lumOff val="40000"/>
                  </a:schemeClr>
                </a:solidFill>
              </a:rPr>
              <a:t> 0º and 20º</a:t>
            </a:r>
          </a:p>
          <a:p>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behind</a:t>
            </a:r>
            <a:r>
              <a:rPr lang="es-ES" dirty="0">
                <a:solidFill>
                  <a:schemeClr val="accent1">
                    <a:lumMod val="60000"/>
                    <a:lumOff val="40000"/>
                  </a:schemeClr>
                </a:solidFill>
              </a:rPr>
              <a:t> </a:t>
            </a:r>
            <a:r>
              <a:rPr lang="es-ES" dirty="0" err="1">
                <a:solidFill>
                  <a:schemeClr val="accent1">
                    <a:lumMod val="60000"/>
                    <a:lumOff val="40000"/>
                  </a:schemeClr>
                </a:solidFill>
              </a:rPr>
              <a:t>yourt</a:t>
            </a:r>
            <a:r>
              <a:rPr lang="es-ES" dirty="0">
                <a:solidFill>
                  <a:schemeClr val="accent1">
                    <a:lumMod val="60000"/>
                    <a:lumOff val="40000"/>
                  </a:schemeClr>
                </a:solidFill>
              </a:rPr>
              <a:t> </a:t>
            </a:r>
            <a:r>
              <a:rPr lang="es-ES" dirty="0" err="1">
                <a:solidFill>
                  <a:schemeClr val="accent1">
                    <a:lumMod val="60000"/>
                    <a:lumOff val="40000"/>
                  </a:schemeClr>
                </a:solidFill>
              </a:rPr>
              <a:t>neck</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 </a:t>
            </a:r>
            <a:r>
              <a:rPr lang="es-ES" dirty="0" err="1">
                <a:solidFill>
                  <a:schemeClr val="accent1">
                    <a:lumMod val="60000"/>
                    <a:lumOff val="40000"/>
                  </a:schemeClr>
                </a:solidFill>
              </a:rPr>
              <a:t>spine</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crossed</a:t>
            </a:r>
            <a:r>
              <a:rPr lang="es-ES" dirty="0">
                <a:solidFill>
                  <a:schemeClr val="accent1">
                    <a:lumMod val="60000"/>
                    <a:lumOff val="40000"/>
                  </a:schemeClr>
                </a:solidFill>
              </a:rPr>
              <a:t> </a:t>
            </a:r>
            <a:r>
              <a:rPr lang="es-ES" dirty="0" err="1">
                <a:solidFill>
                  <a:schemeClr val="accent1">
                    <a:lumMod val="60000"/>
                    <a:lumOff val="40000"/>
                  </a:schemeClr>
                </a:solidFill>
              </a:rPr>
              <a:t>over</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médium </a:t>
            </a:r>
            <a:r>
              <a:rPr lang="es-ES" dirty="0" err="1">
                <a:solidFill>
                  <a:schemeClr val="accent1">
                    <a:lumMod val="60000"/>
                    <a:lumOff val="40000"/>
                  </a:schemeClr>
                </a:solidFill>
              </a:rPr>
              <a:t>spine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crossed</a:t>
            </a:r>
            <a:r>
              <a:rPr lang="es-ES" dirty="0">
                <a:solidFill>
                  <a:schemeClr val="accent1">
                    <a:lumMod val="60000"/>
                    <a:lumOff val="40000"/>
                  </a:schemeClr>
                </a:solidFill>
              </a:rPr>
              <a:t> </a:t>
            </a:r>
            <a:r>
              <a:rPr lang="es-ES" dirty="0" err="1">
                <a:solidFill>
                  <a:schemeClr val="accent1">
                    <a:lumMod val="60000"/>
                    <a:lumOff val="40000"/>
                  </a:schemeClr>
                </a:solidFill>
              </a:rPr>
              <a:t>over</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same</a:t>
            </a:r>
            <a:r>
              <a:rPr lang="es-ES" dirty="0">
                <a:solidFill>
                  <a:schemeClr val="accent1">
                    <a:lumMod val="60000"/>
                    <a:lumOff val="40000"/>
                  </a:schemeClr>
                </a:solidFill>
              </a:rPr>
              <a:t> </a:t>
            </a:r>
            <a:r>
              <a:rPr lang="es-ES" dirty="0" err="1">
                <a:solidFill>
                  <a:schemeClr val="accent1">
                    <a:lumMod val="60000"/>
                    <a:lumOff val="40000"/>
                  </a:schemeClr>
                </a:solidFill>
              </a:rPr>
              <a:t>segment</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lower</a:t>
            </a:r>
            <a:r>
              <a:rPr lang="es-ES" dirty="0">
                <a:solidFill>
                  <a:schemeClr val="accent1">
                    <a:lumMod val="60000"/>
                    <a:lumOff val="40000"/>
                  </a:schemeClr>
                </a:solidFill>
              </a:rPr>
              <a:t> </a:t>
            </a:r>
            <a:r>
              <a:rPr lang="es-ES" dirty="0" err="1">
                <a:solidFill>
                  <a:schemeClr val="accent1">
                    <a:lumMod val="60000"/>
                    <a:lumOff val="40000"/>
                  </a:schemeClr>
                </a:solidFill>
              </a:rPr>
              <a:t>spine</a:t>
            </a:r>
            <a:endParaRPr lang="es-ES" dirty="0">
              <a:solidFill>
                <a:schemeClr val="accent1">
                  <a:lumMod val="60000"/>
                  <a:lumOff val="40000"/>
                </a:schemeClr>
              </a:solidFill>
            </a:endParaRPr>
          </a:p>
          <a:p>
            <a:endParaRPr lang="es-ES" dirty="0"/>
          </a:p>
        </p:txBody>
      </p:sp>
      <p:pic>
        <p:nvPicPr>
          <p:cNvPr id="5" name="Imagen 4">
            <a:extLst>
              <a:ext uri="{FF2B5EF4-FFF2-40B4-BE49-F238E27FC236}">
                <a16:creationId xmlns:a16="http://schemas.microsoft.com/office/drawing/2014/main" id="{C928BD1E-0E04-AE12-0A51-0966DC481FA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907" y="4410957"/>
            <a:ext cx="1991932" cy="1991932"/>
          </a:xfrm>
          <a:prstGeom prst="rect">
            <a:avLst/>
          </a:prstGeom>
          <a:noFill/>
          <a:ln>
            <a:noFill/>
          </a:ln>
        </p:spPr>
      </p:pic>
      <p:pic>
        <p:nvPicPr>
          <p:cNvPr id="2" name="Imagen 1">
            <a:extLst>
              <a:ext uri="{FF2B5EF4-FFF2-40B4-BE49-F238E27FC236}">
                <a16:creationId xmlns:a16="http://schemas.microsoft.com/office/drawing/2014/main" id="{0BAA320E-91C7-C3F9-EBA6-CD9149EA977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907" y="4410957"/>
            <a:ext cx="1991932" cy="1991932"/>
          </a:xfrm>
          <a:prstGeom prst="rect">
            <a:avLst/>
          </a:prstGeom>
          <a:noFill/>
          <a:ln>
            <a:noFill/>
          </a:ln>
        </p:spPr>
      </p:pic>
    </p:spTree>
    <p:extLst>
      <p:ext uri="{BB962C8B-B14F-4D97-AF65-F5344CB8AC3E}">
        <p14:creationId xmlns:p14="http://schemas.microsoft.com/office/powerpoint/2010/main" val="3042346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1B8A3-C47F-E6FD-2B7F-61C74757D8F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A33DD21A-8983-B7EC-4975-9995F75B88A2}"/>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THORACIC EXTENSION</a:t>
            </a:r>
          </a:p>
        </p:txBody>
      </p:sp>
      <p:cxnSp>
        <p:nvCxnSpPr>
          <p:cNvPr id="6" name="Conector recto 5">
            <a:extLst>
              <a:ext uri="{FF2B5EF4-FFF2-40B4-BE49-F238E27FC236}">
                <a16:creationId xmlns:a16="http://schemas.microsoft.com/office/drawing/2014/main" id="{F6BD54A2-27E0-C96A-F8CF-3B9FBADEA6E7}"/>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FC330CFC-2A01-001A-2115-8342E660698B}"/>
              </a:ext>
            </a:extLst>
          </p:cNvPr>
          <p:cNvGraphicFramePr>
            <a:graphicFrameLocks noGrp="1"/>
          </p:cNvGraphicFramePr>
          <p:nvPr>
            <p:extLst>
              <p:ext uri="{D42A27DB-BD31-4B8C-83A1-F6EECF244321}">
                <p14:modId xmlns:p14="http://schemas.microsoft.com/office/powerpoint/2010/main" val="2234411648"/>
              </p:ext>
            </p:extLst>
          </p:nvPr>
        </p:nvGraphicFramePr>
        <p:xfrm>
          <a:off x="4250574" y="5053318"/>
          <a:ext cx="7290012" cy="1493949"/>
        </p:xfrm>
        <a:graphic>
          <a:graphicData uri="http://schemas.openxmlformats.org/drawingml/2006/table">
            <a:tbl>
              <a:tblPr firstRow="1" bandRow="1">
                <a:tableStyleId>{5C22544A-7EE6-4342-B048-85BDC9FD1C3A}</a:tableStyleId>
              </a:tblPr>
              <a:tblGrid>
                <a:gridCol w="1822503">
                  <a:extLst>
                    <a:ext uri="{9D8B030D-6E8A-4147-A177-3AD203B41FA5}">
                      <a16:colId xmlns:a16="http://schemas.microsoft.com/office/drawing/2014/main" val="1245573089"/>
                    </a:ext>
                  </a:extLst>
                </a:gridCol>
                <a:gridCol w="1822503">
                  <a:extLst>
                    <a:ext uri="{9D8B030D-6E8A-4147-A177-3AD203B41FA5}">
                      <a16:colId xmlns:a16="http://schemas.microsoft.com/office/drawing/2014/main" val="890767540"/>
                    </a:ext>
                  </a:extLst>
                </a:gridCol>
                <a:gridCol w="1822503">
                  <a:extLst>
                    <a:ext uri="{9D8B030D-6E8A-4147-A177-3AD203B41FA5}">
                      <a16:colId xmlns:a16="http://schemas.microsoft.com/office/drawing/2014/main" val="2680649255"/>
                    </a:ext>
                  </a:extLst>
                </a:gridCol>
                <a:gridCol w="1822503">
                  <a:extLst>
                    <a:ext uri="{9D8B030D-6E8A-4147-A177-3AD203B41FA5}">
                      <a16:colId xmlns:a16="http://schemas.microsoft.com/office/drawing/2014/main" val="575881579"/>
                    </a:ext>
                  </a:extLst>
                </a:gridCol>
              </a:tblGrid>
              <a:tr h="497983">
                <a:tc>
                  <a:txBody>
                    <a:bodyPr/>
                    <a:lstStyle/>
                    <a:p>
                      <a:pPr algn="ctr"/>
                      <a:r>
                        <a:rPr lang="es-ES" dirty="0"/>
                        <a:t>SETS</a:t>
                      </a:r>
                    </a:p>
                  </a:txBody>
                  <a:tcPr>
                    <a:solidFill>
                      <a:schemeClr val="tx2">
                        <a:lumMod val="90000"/>
                        <a:lumOff val="10000"/>
                      </a:schemeClr>
                    </a:solidFill>
                  </a:tcPr>
                </a:tc>
                <a:tc>
                  <a:txBody>
                    <a:bodyPr/>
                    <a:lstStyle/>
                    <a:p>
                      <a:pPr algn="ctr"/>
                      <a:r>
                        <a:rPr lang="es-ES" dirty="0"/>
                        <a:t>REPS</a:t>
                      </a:r>
                    </a:p>
                  </a:txBody>
                  <a:tcPr>
                    <a:solidFill>
                      <a:schemeClr val="tx2">
                        <a:lumMod val="90000"/>
                        <a:lumOff val="10000"/>
                      </a:schemeClr>
                    </a:solidFill>
                  </a:tcPr>
                </a:tc>
                <a:tc>
                  <a:txBody>
                    <a:bodyPr/>
                    <a:lstStyle/>
                    <a:p>
                      <a:pPr algn="ctr"/>
                      <a:r>
                        <a:rPr lang="es-ES" dirty="0"/>
                        <a:t>TUT</a:t>
                      </a:r>
                    </a:p>
                  </a:txBody>
                  <a:tcPr>
                    <a:solidFill>
                      <a:schemeClr val="tx2">
                        <a:lumMod val="90000"/>
                        <a:lumOff val="10000"/>
                      </a:schemeClr>
                    </a:solidFill>
                  </a:tcPr>
                </a:tc>
                <a:tc>
                  <a:txBody>
                    <a:bodyPr/>
                    <a:lstStyle/>
                    <a:p>
                      <a:pPr algn="ctr"/>
                      <a:r>
                        <a:rPr lang="es-ES" dirty="0"/>
                        <a:t>REST</a:t>
                      </a:r>
                    </a:p>
                  </a:txBody>
                  <a:tcPr>
                    <a:solidFill>
                      <a:schemeClr val="tx2">
                        <a:lumMod val="90000"/>
                        <a:lumOff val="10000"/>
                      </a:schemeClr>
                    </a:solidFill>
                  </a:tcPr>
                </a:tc>
                <a:extLst>
                  <a:ext uri="{0D108BD9-81ED-4DB2-BD59-A6C34878D82A}">
                    <a16:rowId xmlns:a16="http://schemas.microsoft.com/office/drawing/2014/main" val="3998845159"/>
                  </a:ext>
                </a:extLst>
              </a:tr>
              <a:tr h="497983">
                <a:tc>
                  <a:txBody>
                    <a:bodyPr/>
                    <a:lstStyle/>
                    <a:p>
                      <a:pPr algn="ctr"/>
                      <a:r>
                        <a:rPr lang="es-ES" sz="1800" b="0" dirty="0"/>
                        <a:t>4 </a:t>
                      </a:r>
                      <a:r>
                        <a:rPr lang="es-ES" sz="1800" b="0" dirty="0" err="1"/>
                        <a:t>upper</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8-12</a:t>
                      </a:r>
                    </a:p>
                  </a:txBody>
                  <a:tcPr anchor="ctr">
                    <a:solidFill>
                      <a:schemeClr val="tx2">
                        <a:lumMod val="10000"/>
                        <a:lumOff val="90000"/>
                      </a:schemeClr>
                    </a:solidFill>
                  </a:tcPr>
                </a:tc>
                <a:tc>
                  <a:txBody>
                    <a:bodyPr/>
                    <a:lstStyle/>
                    <a:p>
                      <a:pPr algn="ctr"/>
                      <a:r>
                        <a:rPr lang="es-ES" sz="1800" b="0" dirty="0"/>
                        <a:t>5-10-5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30”</a:t>
                      </a:r>
                    </a:p>
                  </a:txBody>
                  <a:tcPr anchor="ctr">
                    <a:solidFill>
                      <a:schemeClr val="tx2">
                        <a:lumMod val="10000"/>
                        <a:lumOff val="90000"/>
                      </a:schemeClr>
                    </a:solidFill>
                  </a:tcPr>
                </a:tc>
                <a:extLst>
                  <a:ext uri="{0D108BD9-81ED-4DB2-BD59-A6C34878D82A}">
                    <a16:rowId xmlns:a16="http://schemas.microsoft.com/office/drawing/2014/main" val="61597354"/>
                  </a:ext>
                </a:extLst>
              </a:tr>
              <a:tr h="497983">
                <a:tc>
                  <a:txBody>
                    <a:bodyPr/>
                    <a:lstStyle/>
                    <a:p>
                      <a:pPr algn="ctr"/>
                      <a:r>
                        <a:rPr lang="es-ES" sz="1800" b="0" dirty="0"/>
                        <a:t>4 </a:t>
                      </a:r>
                      <a:r>
                        <a:rPr lang="es-ES" sz="1800" b="0" dirty="0" err="1"/>
                        <a:t>medium</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8-12</a:t>
                      </a:r>
                    </a:p>
                  </a:txBody>
                  <a:tcPr anchor="ctr">
                    <a:solidFill>
                      <a:schemeClr val="tx2">
                        <a:lumMod val="10000"/>
                        <a:lumOff val="90000"/>
                      </a:schemeClr>
                    </a:solidFill>
                  </a:tcPr>
                </a:tc>
                <a:tc>
                  <a:txBody>
                    <a:bodyPr/>
                    <a:lstStyle/>
                    <a:p>
                      <a:pPr algn="ctr"/>
                      <a:r>
                        <a:rPr lang="es-ES" sz="1800" b="0" dirty="0"/>
                        <a:t>5-10-5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30”</a:t>
                      </a:r>
                    </a:p>
                  </a:txBody>
                  <a:tcPr anchor="ctr">
                    <a:solidFill>
                      <a:schemeClr val="tx2">
                        <a:lumMod val="10000"/>
                        <a:lumOff val="90000"/>
                      </a:schemeClr>
                    </a:solidFill>
                  </a:tcPr>
                </a:tc>
                <a:extLst>
                  <a:ext uri="{0D108BD9-81ED-4DB2-BD59-A6C34878D82A}">
                    <a16:rowId xmlns:a16="http://schemas.microsoft.com/office/drawing/2014/main" val="1818200280"/>
                  </a:ext>
                </a:extLst>
              </a:tr>
            </a:tbl>
          </a:graphicData>
        </a:graphic>
      </p:graphicFrame>
      <p:pic>
        <p:nvPicPr>
          <p:cNvPr id="1026" name="Picture 2" descr="Columna vertebral - Iconos gratis de asistencia sanitaria y médica">
            <a:extLst>
              <a:ext uri="{FF2B5EF4-FFF2-40B4-BE49-F238E27FC236}">
                <a16:creationId xmlns:a16="http://schemas.microsoft.com/office/drawing/2014/main" id="{90D2C040-21ED-0584-27F9-A5EA477D34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536" y="140111"/>
            <a:ext cx="1125789" cy="11257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olumna vertebral - Iconos gratis de asistencia sanitaria y médica">
            <a:extLst>
              <a:ext uri="{FF2B5EF4-FFF2-40B4-BE49-F238E27FC236}">
                <a16:creationId xmlns:a16="http://schemas.microsoft.com/office/drawing/2014/main" id="{544149E1-8179-BC9B-37B0-DC151DA109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5694" y="170970"/>
            <a:ext cx="1125789" cy="1125789"/>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38AF23D9-8B60-B6C0-E89E-7ECB649EB021}"/>
              </a:ext>
            </a:extLst>
          </p:cNvPr>
          <p:cNvSpPr txBox="1"/>
          <p:nvPr/>
        </p:nvSpPr>
        <p:spPr>
          <a:xfrm>
            <a:off x="4250580" y="1641987"/>
            <a:ext cx="7290006" cy="3600986"/>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Supine position </a:t>
            </a:r>
            <a:r>
              <a:rPr lang="es-ES" dirty="0" err="1">
                <a:solidFill>
                  <a:schemeClr val="accent1">
                    <a:lumMod val="60000"/>
                    <a:lumOff val="40000"/>
                  </a:schemeClr>
                </a:solidFill>
              </a:rPr>
              <a:t>with</a:t>
            </a:r>
            <a:r>
              <a:rPr lang="es-ES" dirty="0">
                <a:solidFill>
                  <a:schemeClr val="accent1">
                    <a:lumMod val="60000"/>
                    <a:lumOff val="40000"/>
                  </a:schemeClr>
                </a:solidFill>
              </a:rPr>
              <a:t> a </a:t>
            </a:r>
            <a:r>
              <a:rPr lang="es-ES" dirty="0" err="1">
                <a:solidFill>
                  <a:schemeClr val="accent1">
                    <a:lumMod val="60000"/>
                    <a:lumOff val="40000"/>
                  </a:schemeClr>
                </a:solidFill>
              </a:rPr>
              <a:t>towel</a:t>
            </a:r>
            <a:r>
              <a:rPr lang="es-ES" dirty="0">
                <a:solidFill>
                  <a:schemeClr val="accent1">
                    <a:lumMod val="60000"/>
                    <a:lumOff val="40000"/>
                  </a:schemeClr>
                </a:solidFill>
              </a:rPr>
              <a:t> placed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 and </a:t>
            </a:r>
            <a:r>
              <a:rPr lang="es-ES" dirty="0" err="1">
                <a:solidFill>
                  <a:schemeClr val="accent1">
                    <a:lumMod val="60000"/>
                    <a:lumOff val="40000"/>
                  </a:schemeClr>
                </a:solidFill>
              </a:rPr>
              <a:t>medium</a:t>
            </a:r>
            <a:r>
              <a:rPr lang="es-ES" dirty="0">
                <a:solidFill>
                  <a:schemeClr val="accent1">
                    <a:lumMod val="60000"/>
                    <a:lumOff val="40000"/>
                  </a:schemeClr>
                </a:solidFill>
              </a:rPr>
              <a:t> </a:t>
            </a:r>
            <a:r>
              <a:rPr lang="es-ES" dirty="0" err="1">
                <a:solidFill>
                  <a:schemeClr val="accent1">
                    <a:lumMod val="60000"/>
                    <a:lumOff val="40000"/>
                  </a:schemeClr>
                </a:solidFill>
              </a:rPr>
              <a:t>thoracic</a:t>
            </a:r>
            <a:r>
              <a:rPr lang="es-ES" dirty="0">
                <a:solidFill>
                  <a:schemeClr val="accent1">
                    <a:lumMod val="60000"/>
                    <a:lumOff val="40000"/>
                  </a:schemeClr>
                </a:solidFill>
              </a:rPr>
              <a:t> </a:t>
            </a:r>
            <a:r>
              <a:rPr lang="es-ES" dirty="0" err="1">
                <a:solidFill>
                  <a:schemeClr val="accent1">
                    <a:lumMod val="60000"/>
                    <a:lumOff val="40000"/>
                  </a:schemeClr>
                </a:solidFill>
              </a:rPr>
              <a:t>spine</a:t>
            </a:r>
            <a:r>
              <a:rPr lang="es-ES" dirty="0">
                <a:solidFill>
                  <a:schemeClr val="accent1">
                    <a:lumMod val="60000"/>
                    <a:lumOff val="40000"/>
                  </a:schemeClr>
                </a:solidFill>
              </a:rPr>
              <a:t> and </a:t>
            </a:r>
            <a:r>
              <a:rPr lang="es-ES" dirty="0" err="1">
                <a:solidFill>
                  <a:schemeClr val="accent1">
                    <a:lumMod val="60000"/>
                    <a:lumOff val="40000"/>
                  </a:schemeClr>
                </a:solidFill>
              </a:rPr>
              <a:t>the</a:t>
            </a:r>
            <a:r>
              <a:rPr lang="es-ES" dirty="0">
                <a:solidFill>
                  <a:schemeClr val="accent1">
                    <a:lumMod val="60000"/>
                    <a:lumOff val="40000"/>
                  </a:schemeClr>
                </a:solidFill>
              </a:rPr>
              <a:t> table </a:t>
            </a:r>
            <a:r>
              <a:rPr lang="es-ES" dirty="0" err="1">
                <a:solidFill>
                  <a:schemeClr val="accent1">
                    <a:lumMod val="60000"/>
                    <a:lumOff val="40000"/>
                  </a:schemeClr>
                </a:solidFill>
              </a:rPr>
              <a:t>between</a:t>
            </a:r>
            <a:r>
              <a:rPr lang="es-ES" dirty="0">
                <a:solidFill>
                  <a:schemeClr val="accent1">
                    <a:lumMod val="60000"/>
                    <a:lumOff val="40000"/>
                  </a:schemeClr>
                </a:solidFill>
              </a:rPr>
              <a:t> 0º and 20º</a:t>
            </a:r>
          </a:p>
          <a:p>
            <a:r>
              <a:rPr lang="es-ES" b="1" dirty="0" err="1">
                <a:solidFill>
                  <a:schemeClr val="accent1">
                    <a:lumMod val="60000"/>
                    <a:lumOff val="40000"/>
                  </a:schemeClr>
                </a:solidFill>
              </a:rPr>
              <a:t>Create</a:t>
            </a:r>
            <a:r>
              <a:rPr lang="es-ES" b="1" dirty="0">
                <a:solidFill>
                  <a:schemeClr val="accent1">
                    <a:lumMod val="60000"/>
                    <a:lumOff val="40000"/>
                  </a:schemeClr>
                </a:solidFill>
              </a:rPr>
              <a:t> </a:t>
            </a:r>
            <a:r>
              <a:rPr lang="es-ES" b="1" dirty="0" err="1">
                <a:solidFill>
                  <a:schemeClr val="accent1">
                    <a:lumMod val="60000"/>
                    <a:lumOff val="40000"/>
                  </a:schemeClr>
                </a:solidFill>
              </a:rPr>
              <a:t>coupled</a:t>
            </a:r>
            <a:r>
              <a:rPr lang="es-ES" b="1" dirty="0">
                <a:solidFill>
                  <a:schemeClr val="accent1">
                    <a:lumMod val="60000"/>
                    <a:lumOff val="40000"/>
                  </a:schemeClr>
                </a:solidFill>
              </a:rPr>
              <a:t> </a:t>
            </a:r>
            <a:r>
              <a:rPr lang="es-ES" b="1" dirty="0" err="1">
                <a:solidFill>
                  <a:schemeClr val="accent1">
                    <a:lumMod val="60000"/>
                    <a:lumOff val="40000"/>
                  </a:schemeClr>
                </a:solidFill>
              </a:rPr>
              <a:t>movements</a:t>
            </a:r>
            <a:r>
              <a:rPr lang="es-ES" b="1" dirty="0">
                <a:solidFill>
                  <a:schemeClr val="accent1">
                    <a:lumMod val="60000"/>
                    <a:lumOff val="40000"/>
                  </a:schemeClr>
                </a:solidFill>
              </a:rPr>
              <a:t>: </a:t>
            </a:r>
          </a:p>
          <a:p>
            <a:pPr marL="285750" indent="-285750">
              <a:buFont typeface="Arial" panose="020B0604020202020204" pitchFamily="34" charset="0"/>
              <a:buChar char="•"/>
            </a:pPr>
            <a:r>
              <a:rPr lang="es-ES" dirty="0" err="1">
                <a:solidFill>
                  <a:schemeClr val="accent1">
                    <a:lumMod val="60000"/>
                    <a:lumOff val="40000"/>
                  </a:schemeClr>
                </a:solidFill>
              </a:rPr>
              <a:t>Extension</a:t>
            </a:r>
            <a:r>
              <a:rPr lang="es-ES" dirty="0">
                <a:solidFill>
                  <a:schemeClr val="accent1">
                    <a:lumMod val="60000"/>
                    <a:lumOff val="40000"/>
                  </a:schemeClr>
                </a:solidFill>
              </a:rPr>
              <a:t> + </a:t>
            </a:r>
            <a:r>
              <a:rPr lang="es-ES" dirty="0" err="1">
                <a:solidFill>
                  <a:schemeClr val="accent1">
                    <a:lumMod val="60000"/>
                    <a:lumOff val="40000"/>
                  </a:schemeClr>
                </a:solidFill>
              </a:rPr>
              <a:t>left</a:t>
            </a:r>
            <a:r>
              <a:rPr lang="es-ES" dirty="0">
                <a:solidFill>
                  <a:schemeClr val="accent1">
                    <a:lumMod val="60000"/>
                    <a:lumOff val="40000"/>
                  </a:schemeClr>
                </a:solidFill>
              </a:rPr>
              <a:t> </a:t>
            </a:r>
            <a:r>
              <a:rPr lang="es-ES" dirty="0" err="1">
                <a:solidFill>
                  <a:schemeClr val="accent1">
                    <a:lumMod val="60000"/>
                    <a:lumOff val="40000"/>
                  </a:schemeClr>
                </a:solidFill>
              </a:rPr>
              <a:t>side</a:t>
            </a:r>
            <a:r>
              <a:rPr lang="es-ES" dirty="0">
                <a:solidFill>
                  <a:schemeClr val="accent1">
                    <a:lumMod val="60000"/>
                    <a:lumOff val="40000"/>
                  </a:schemeClr>
                </a:solidFill>
              </a:rPr>
              <a:t> </a:t>
            </a:r>
            <a:r>
              <a:rPr lang="es-ES" dirty="0" err="1">
                <a:solidFill>
                  <a:schemeClr val="accent1">
                    <a:lumMod val="60000"/>
                    <a:lumOff val="40000"/>
                  </a:schemeClr>
                </a:solidFill>
              </a:rPr>
              <a:t>bending</a:t>
            </a:r>
            <a:r>
              <a:rPr lang="es-ES" dirty="0">
                <a:solidFill>
                  <a:schemeClr val="accent1">
                    <a:lumMod val="60000"/>
                    <a:lumOff val="40000"/>
                  </a:schemeClr>
                </a:solidFill>
              </a:rPr>
              <a:t> + </a:t>
            </a:r>
            <a:r>
              <a:rPr lang="es-ES" dirty="0" err="1">
                <a:solidFill>
                  <a:schemeClr val="accent1">
                    <a:lumMod val="60000"/>
                    <a:lumOff val="40000"/>
                  </a:schemeClr>
                </a:solidFill>
              </a:rPr>
              <a:t>right</a:t>
            </a:r>
            <a:r>
              <a:rPr lang="es-ES" dirty="0">
                <a:solidFill>
                  <a:schemeClr val="accent1">
                    <a:lumMod val="60000"/>
                    <a:lumOff val="40000"/>
                  </a:schemeClr>
                </a:solidFill>
              </a:rPr>
              <a:t> </a:t>
            </a:r>
            <a:r>
              <a:rPr lang="es-ES" dirty="0" err="1">
                <a:solidFill>
                  <a:schemeClr val="accent1">
                    <a:lumMod val="60000"/>
                    <a:lumOff val="40000"/>
                  </a:schemeClr>
                </a:solidFill>
              </a:rPr>
              <a:t>rotation</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 </a:t>
            </a:r>
            <a:r>
              <a:rPr lang="es-ES" dirty="0" err="1">
                <a:solidFill>
                  <a:schemeClr val="accent1">
                    <a:lumMod val="60000"/>
                    <a:lumOff val="40000"/>
                  </a:schemeClr>
                </a:solidFill>
              </a:rPr>
              <a:t>Extension</a:t>
            </a:r>
            <a:r>
              <a:rPr lang="es-ES" dirty="0">
                <a:solidFill>
                  <a:schemeClr val="accent1">
                    <a:lumMod val="60000"/>
                    <a:lumOff val="40000"/>
                  </a:schemeClr>
                </a:solidFill>
              </a:rPr>
              <a:t> + </a:t>
            </a:r>
            <a:r>
              <a:rPr lang="es-ES" dirty="0" err="1">
                <a:solidFill>
                  <a:schemeClr val="accent1">
                    <a:lumMod val="60000"/>
                    <a:lumOff val="40000"/>
                  </a:schemeClr>
                </a:solidFill>
              </a:rPr>
              <a:t>right</a:t>
            </a:r>
            <a:r>
              <a:rPr lang="es-ES" dirty="0">
                <a:solidFill>
                  <a:schemeClr val="accent1">
                    <a:lumMod val="60000"/>
                    <a:lumOff val="40000"/>
                  </a:schemeClr>
                </a:solidFill>
              </a:rPr>
              <a:t> </a:t>
            </a:r>
            <a:r>
              <a:rPr lang="es-ES" dirty="0" err="1">
                <a:solidFill>
                  <a:schemeClr val="accent1">
                    <a:lumMod val="60000"/>
                    <a:lumOff val="40000"/>
                  </a:schemeClr>
                </a:solidFill>
              </a:rPr>
              <a:t>side</a:t>
            </a:r>
            <a:r>
              <a:rPr lang="es-ES" dirty="0">
                <a:solidFill>
                  <a:schemeClr val="accent1">
                    <a:lumMod val="60000"/>
                    <a:lumOff val="40000"/>
                  </a:schemeClr>
                </a:solidFill>
              </a:rPr>
              <a:t> </a:t>
            </a:r>
            <a:r>
              <a:rPr lang="es-ES" dirty="0" err="1">
                <a:solidFill>
                  <a:schemeClr val="accent1">
                    <a:lumMod val="60000"/>
                    <a:lumOff val="40000"/>
                  </a:schemeClr>
                </a:solidFill>
              </a:rPr>
              <a:t>bending</a:t>
            </a:r>
            <a:r>
              <a:rPr lang="es-ES" dirty="0">
                <a:solidFill>
                  <a:schemeClr val="accent1">
                    <a:lumMod val="60000"/>
                    <a:lumOff val="40000"/>
                  </a:schemeClr>
                </a:solidFill>
              </a:rPr>
              <a:t> + </a:t>
            </a:r>
            <a:r>
              <a:rPr lang="es-ES" dirty="0" err="1">
                <a:solidFill>
                  <a:schemeClr val="accent1">
                    <a:lumMod val="60000"/>
                    <a:lumOff val="40000"/>
                  </a:schemeClr>
                </a:solidFill>
              </a:rPr>
              <a:t>left</a:t>
            </a:r>
            <a:r>
              <a:rPr lang="es-ES" dirty="0">
                <a:solidFill>
                  <a:schemeClr val="accent1">
                    <a:lumMod val="60000"/>
                    <a:lumOff val="40000"/>
                  </a:schemeClr>
                </a:solidFill>
              </a:rPr>
              <a:t> </a:t>
            </a:r>
            <a:r>
              <a:rPr lang="es-ES" dirty="0" err="1">
                <a:solidFill>
                  <a:schemeClr val="accent1">
                    <a:lumMod val="60000"/>
                    <a:lumOff val="40000"/>
                  </a:schemeClr>
                </a:solidFill>
              </a:rPr>
              <a:t>rotation</a:t>
            </a: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behind</a:t>
            </a:r>
            <a:r>
              <a:rPr lang="es-ES" dirty="0">
                <a:solidFill>
                  <a:schemeClr val="accent1">
                    <a:lumMod val="60000"/>
                    <a:lumOff val="40000"/>
                  </a:schemeClr>
                </a:solidFill>
              </a:rPr>
              <a:t> </a:t>
            </a:r>
            <a:r>
              <a:rPr lang="es-ES" dirty="0" err="1">
                <a:solidFill>
                  <a:schemeClr val="accent1">
                    <a:lumMod val="60000"/>
                    <a:lumOff val="40000"/>
                  </a:schemeClr>
                </a:solidFill>
              </a:rPr>
              <a:t>yourt</a:t>
            </a:r>
            <a:r>
              <a:rPr lang="es-ES" dirty="0">
                <a:solidFill>
                  <a:schemeClr val="accent1">
                    <a:lumMod val="60000"/>
                    <a:lumOff val="40000"/>
                  </a:schemeClr>
                </a:solidFill>
              </a:rPr>
              <a:t> </a:t>
            </a:r>
            <a:r>
              <a:rPr lang="es-ES" dirty="0" err="1">
                <a:solidFill>
                  <a:schemeClr val="accent1">
                    <a:lumMod val="60000"/>
                    <a:lumOff val="40000"/>
                  </a:schemeClr>
                </a:solidFill>
              </a:rPr>
              <a:t>neck</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 </a:t>
            </a:r>
            <a:r>
              <a:rPr lang="es-ES" dirty="0" err="1">
                <a:solidFill>
                  <a:schemeClr val="accent1">
                    <a:lumMod val="60000"/>
                    <a:lumOff val="40000"/>
                  </a:schemeClr>
                </a:solidFill>
              </a:rPr>
              <a:t>spine</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crossed</a:t>
            </a:r>
            <a:r>
              <a:rPr lang="es-ES" dirty="0">
                <a:solidFill>
                  <a:schemeClr val="accent1">
                    <a:lumMod val="60000"/>
                    <a:lumOff val="40000"/>
                  </a:schemeClr>
                </a:solidFill>
              </a:rPr>
              <a:t> </a:t>
            </a:r>
            <a:r>
              <a:rPr lang="es-ES" dirty="0" err="1">
                <a:solidFill>
                  <a:schemeClr val="accent1">
                    <a:lumMod val="60000"/>
                    <a:lumOff val="40000"/>
                  </a:schemeClr>
                </a:solidFill>
              </a:rPr>
              <a:t>over</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médium </a:t>
            </a:r>
            <a:r>
              <a:rPr lang="es-ES" dirty="0" err="1">
                <a:solidFill>
                  <a:schemeClr val="accent1">
                    <a:lumMod val="60000"/>
                    <a:lumOff val="40000"/>
                  </a:schemeClr>
                </a:solidFill>
              </a:rPr>
              <a:t>spine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err="1">
                <a:solidFill>
                  <a:schemeClr val="accent1">
                    <a:lumMod val="60000"/>
                    <a:lumOff val="40000"/>
                  </a:schemeClr>
                </a:solidFill>
              </a:rPr>
              <a:t>Mantain</a:t>
            </a:r>
            <a:r>
              <a:rPr lang="es-ES" dirty="0">
                <a:solidFill>
                  <a:schemeClr val="accent1">
                    <a:lumMod val="60000"/>
                    <a:lumOff val="40000"/>
                  </a:schemeClr>
                </a:solidFill>
              </a:rPr>
              <a:t> hip flexión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protect</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p>
          <a:p>
            <a:pPr marL="285750" indent="-285750">
              <a:buFont typeface="Arial" panose="020B0604020202020204" pitchFamily="34" charset="0"/>
              <a:buChar char="•"/>
            </a:pPr>
            <a:endParaRPr lang="es-ES" dirty="0">
              <a:solidFill>
                <a:schemeClr val="accent1">
                  <a:lumMod val="60000"/>
                  <a:lumOff val="40000"/>
                </a:schemeClr>
              </a:solidFill>
            </a:endParaRPr>
          </a:p>
        </p:txBody>
      </p:sp>
      <p:pic>
        <p:nvPicPr>
          <p:cNvPr id="3" name="Imagen 2">
            <a:extLst>
              <a:ext uri="{FF2B5EF4-FFF2-40B4-BE49-F238E27FC236}">
                <a16:creationId xmlns:a16="http://schemas.microsoft.com/office/drawing/2014/main" id="{2F2E9D20-2956-6FC4-774E-B5F91F080B7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907" y="4804326"/>
            <a:ext cx="1991932" cy="1991932"/>
          </a:xfrm>
          <a:prstGeom prst="rect">
            <a:avLst/>
          </a:prstGeom>
          <a:noFill/>
          <a:ln>
            <a:noFill/>
          </a:ln>
        </p:spPr>
      </p:pic>
    </p:spTree>
    <p:extLst>
      <p:ext uri="{BB962C8B-B14F-4D97-AF65-F5344CB8AC3E}">
        <p14:creationId xmlns:p14="http://schemas.microsoft.com/office/powerpoint/2010/main" val="2655489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D1CC7-A014-3346-9682-BDF6DC9E228D}"/>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1039F2CF-C76F-348E-9B83-D3B8BD85ED5B}"/>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THORACIC EXTENSION</a:t>
            </a:r>
          </a:p>
        </p:txBody>
      </p:sp>
      <p:cxnSp>
        <p:nvCxnSpPr>
          <p:cNvPr id="6" name="Conector recto 5">
            <a:extLst>
              <a:ext uri="{FF2B5EF4-FFF2-40B4-BE49-F238E27FC236}">
                <a16:creationId xmlns:a16="http://schemas.microsoft.com/office/drawing/2014/main" id="{D8A382A5-1647-9996-5A50-E327F16823AE}"/>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F29DF927-D096-E419-DA1A-22812A6EED60}"/>
              </a:ext>
            </a:extLst>
          </p:cNvPr>
          <p:cNvGraphicFramePr>
            <a:graphicFrameLocks noGrp="1"/>
          </p:cNvGraphicFramePr>
          <p:nvPr>
            <p:extLst>
              <p:ext uri="{D42A27DB-BD31-4B8C-83A1-F6EECF244321}">
                <p14:modId xmlns:p14="http://schemas.microsoft.com/office/powerpoint/2010/main" val="3754892829"/>
              </p:ext>
            </p:extLst>
          </p:nvPr>
        </p:nvGraphicFramePr>
        <p:xfrm>
          <a:off x="4250580" y="5037277"/>
          <a:ext cx="7290012" cy="1493949"/>
        </p:xfrm>
        <a:graphic>
          <a:graphicData uri="http://schemas.openxmlformats.org/drawingml/2006/table">
            <a:tbl>
              <a:tblPr firstRow="1" bandRow="1">
                <a:tableStyleId>{5C22544A-7EE6-4342-B048-85BDC9FD1C3A}</a:tableStyleId>
              </a:tblPr>
              <a:tblGrid>
                <a:gridCol w="1822503">
                  <a:extLst>
                    <a:ext uri="{9D8B030D-6E8A-4147-A177-3AD203B41FA5}">
                      <a16:colId xmlns:a16="http://schemas.microsoft.com/office/drawing/2014/main" val="1245573089"/>
                    </a:ext>
                  </a:extLst>
                </a:gridCol>
                <a:gridCol w="1822503">
                  <a:extLst>
                    <a:ext uri="{9D8B030D-6E8A-4147-A177-3AD203B41FA5}">
                      <a16:colId xmlns:a16="http://schemas.microsoft.com/office/drawing/2014/main" val="890767540"/>
                    </a:ext>
                  </a:extLst>
                </a:gridCol>
                <a:gridCol w="1822503">
                  <a:extLst>
                    <a:ext uri="{9D8B030D-6E8A-4147-A177-3AD203B41FA5}">
                      <a16:colId xmlns:a16="http://schemas.microsoft.com/office/drawing/2014/main" val="2680649255"/>
                    </a:ext>
                  </a:extLst>
                </a:gridCol>
                <a:gridCol w="1822503">
                  <a:extLst>
                    <a:ext uri="{9D8B030D-6E8A-4147-A177-3AD203B41FA5}">
                      <a16:colId xmlns:a16="http://schemas.microsoft.com/office/drawing/2014/main" val="575881579"/>
                    </a:ext>
                  </a:extLst>
                </a:gridCol>
              </a:tblGrid>
              <a:tr h="497983">
                <a:tc>
                  <a:txBody>
                    <a:bodyPr/>
                    <a:lstStyle/>
                    <a:p>
                      <a:pPr algn="ctr"/>
                      <a:r>
                        <a:rPr lang="es-ES" dirty="0"/>
                        <a:t>SETS</a:t>
                      </a:r>
                    </a:p>
                  </a:txBody>
                  <a:tcPr>
                    <a:solidFill>
                      <a:schemeClr val="tx2">
                        <a:lumMod val="90000"/>
                        <a:lumOff val="10000"/>
                      </a:schemeClr>
                    </a:solidFill>
                  </a:tcPr>
                </a:tc>
                <a:tc>
                  <a:txBody>
                    <a:bodyPr/>
                    <a:lstStyle/>
                    <a:p>
                      <a:pPr algn="ctr"/>
                      <a:r>
                        <a:rPr lang="es-ES" dirty="0"/>
                        <a:t>REPS</a:t>
                      </a:r>
                    </a:p>
                  </a:txBody>
                  <a:tcPr>
                    <a:solidFill>
                      <a:schemeClr val="tx2">
                        <a:lumMod val="90000"/>
                        <a:lumOff val="10000"/>
                      </a:schemeClr>
                    </a:solidFill>
                  </a:tcPr>
                </a:tc>
                <a:tc>
                  <a:txBody>
                    <a:bodyPr/>
                    <a:lstStyle/>
                    <a:p>
                      <a:pPr algn="ctr"/>
                      <a:r>
                        <a:rPr lang="es-ES" dirty="0"/>
                        <a:t>TUT</a:t>
                      </a:r>
                    </a:p>
                  </a:txBody>
                  <a:tcPr>
                    <a:solidFill>
                      <a:schemeClr val="tx2">
                        <a:lumMod val="90000"/>
                        <a:lumOff val="10000"/>
                      </a:schemeClr>
                    </a:solidFill>
                  </a:tcPr>
                </a:tc>
                <a:tc>
                  <a:txBody>
                    <a:bodyPr/>
                    <a:lstStyle/>
                    <a:p>
                      <a:pPr algn="ctr"/>
                      <a:r>
                        <a:rPr lang="es-ES" dirty="0"/>
                        <a:t>REST</a:t>
                      </a:r>
                    </a:p>
                  </a:txBody>
                  <a:tcPr>
                    <a:solidFill>
                      <a:schemeClr val="tx2">
                        <a:lumMod val="90000"/>
                        <a:lumOff val="10000"/>
                      </a:schemeClr>
                    </a:solidFill>
                  </a:tcPr>
                </a:tc>
                <a:extLst>
                  <a:ext uri="{0D108BD9-81ED-4DB2-BD59-A6C34878D82A}">
                    <a16:rowId xmlns:a16="http://schemas.microsoft.com/office/drawing/2014/main" val="3998845159"/>
                  </a:ext>
                </a:extLst>
              </a:tr>
              <a:tr h="497983">
                <a:tc>
                  <a:txBody>
                    <a:bodyPr/>
                    <a:lstStyle/>
                    <a:p>
                      <a:pPr algn="ctr"/>
                      <a:r>
                        <a:rPr lang="es-ES" sz="1800" b="0" dirty="0"/>
                        <a:t>4 </a:t>
                      </a:r>
                      <a:r>
                        <a:rPr lang="es-ES" sz="1800" b="0" dirty="0" err="1"/>
                        <a:t>upper</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algn="ctr"/>
                      <a:r>
                        <a:rPr lang="es-ES" sz="1800" b="0" dirty="0"/>
                        <a:t>8-12</a:t>
                      </a:r>
                    </a:p>
                  </a:txBody>
                  <a:tcPr anchor="ctr">
                    <a:solidFill>
                      <a:schemeClr val="tx2">
                        <a:lumMod val="10000"/>
                        <a:lumOff val="90000"/>
                      </a:schemeClr>
                    </a:solidFill>
                  </a:tcPr>
                </a:tc>
                <a:tc>
                  <a:txBody>
                    <a:bodyPr/>
                    <a:lstStyle/>
                    <a:p>
                      <a:pPr algn="ctr"/>
                      <a:r>
                        <a:rPr lang="es-ES" sz="1800" b="0" dirty="0"/>
                        <a:t>5-10-5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30”</a:t>
                      </a:r>
                    </a:p>
                  </a:txBody>
                  <a:tcPr anchor="ctr">
                    <a:solidFill>
                      <a:schemeClr val="tx2">
                        <a:lumMod val="10000"/>
                        <a:lumOff val="90000"/>
                      </a:schemeClr>
                    </a:solidFill>
                  </a:tcPr>
                </a:tc>
                <a:extLst>
                  <a:ext uri="{0D108BD9-81ED-4DB2-BD59-A6C34878D82A}">
                    <a16:rowId xmlns:a16="http://schemas.microsoft.com/office/drawing/2014/main" val="61597354"/>
                  </a:ext>
                </a:extLst>
              </a:tr>
              <a:tr h="497983">
                <a:tc>
                  <a:txBody>
                    <a:bodyPr/>
                    <a:lstStyle/>
                    <a:p>
                      <a:pPr algn="ctr"/>
                      <a:r>
                        <a:rPr lang="es-ES" sz="1800" b="0" dirty="0"/>
                        <a:t>4 </a:t>
                      </a:r>
                      <a:r>
                        <a:rPr lang="es-ES" sz="1800" b="0" dirty="0" err="1"/>
                        <a:t>medium</a:t>
                      </a:r>
                      <a:r>
                        <a:rPr lang="es-ES" sz="1800" b="0" dirty="0"/>
                        <a:t> </a:t>
                      </a:r>
                      <a:r>
                        <a:rPr lang="es-ES" sz="1800" b="0" dirty="0" err="1"/>
                        <a:t>spine</a:t>
                      </a:r>
                      <a:endParaRPr lang="es-ES" sz="1800" b="0" dirty="0"/>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8-12</a:t>
                      </a:r>
                    </a:p>
                  </a:txBody>
                  <a:tcPr anchor="ctr">
                    <a:solidFill>
                      <a:schemeClr val="tx2">
                        <a:lumMod val="10000"/>
                        <a:lumOff val="90000"/>
                      </a:schemeClr>
                    </a:solidFill>
                  </a:tcPr>
                </a:tc>
                <a:tc>
                  <a:txBody>
                    <a:bodyPr/>
                    <a:lstStyle/>
                    <a:p>
                      <a:pPr algn="ctr"/>
                      <a:r>
                        <a:rPr lang="es-ES" sz="1800" b="0" dirty="0"/>
                        <a:t>5-10-5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30”</a:t>
                      </a:r>
                    </a:p>
                  </a:txBody>
                  <a:tcPr anchor="ctr">
                    <a:solidFill>
                      <a:schemeClr val="tx2">
                        <a:lumMod val="10000"/>
                        <a:lumOff val="90000"/>
                      </a:schemeClr>
                    </a:solidFill>
                  </a:tcPr>
                </a:tc>
                <a:extLst>
                  <a:ext uri="{0D108BD9-81ED-4DB2-BD59-A6C34878D82A}">
                    <a16:rowId xmlns:a16="http://schemas.microsoft.com/office/drawing/2014/main" val="1818200280"/>
                  </a:ext>
                </a:extLst>
              </a:tr>
            </a:tbl>
          </a:graphicData>
        </a:graphic>
      </p:graphicFrame>
      <p:pic>
        <p:nvPicPr>
          <p:cNvPr id="1026" name="Picture 2" descr="Columna vertebral - Iconos gratis de asistencia sanitaria y médica">
            <a:extLst>
              <a:ext uri="{FF2B5EF4-FFF2-40B4-BE49-F238E27FC236}">
                <a16:creationId xmlns:a16="http://schemas.microsoft.com/office/drawing/2014/main" id="{4B0D70CE-BC84-E7AE-C2DE-98B3AFF49C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536" y="140111"/>
            <a:ext cx="1125789" cy="11257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olumna vertebral - Iconos gratis de asistencia sanitaria y médica">
            <a:extLst>
              <a:ext uri="{FF2B5EF4-FFF2-40B4-BE49-F238E27FC236}">
                <a16:creationId xmlns:a16="http://schemas.microsoft.com/office/drawing/2014/main" id="{21AC0EB8-8833-BEA3-1861-14E66E9FAB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5694" y="170970"/>
            <a:ext cx="1125789" cy="1125789"/>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2D48F0E3-8508-1F29-D431-330C4D348853}"/>
              </a:ext>
            </a:extLst>
          </p:cNvPr>
          <p:cNvSpPr txBox="1"/>
          <p:nvPr/>
        </p:nvSpPr>
        <p:spPr>
          <a:xfrm>
            <a:off x="4250580" y="1641987"/>
            <a:ext cx="7290006" cy="3600986"/>
          </a:xfrm>
          <a:prstGeom prst="rect">
            <a:avLst/>
          </a:prstGeom>
          <a:noFill/>
        </p:spPr>
        <p:txBody>
          <a:bodyPr wrap="square" rtlCol="0">
            <a:spAutoFit/>
          </a:bodyPr>
          <a:lstStyle/>
          <a:p>
            <a:r>
              <a:rPr lang="es-ES" sz="2400" b="1" dirty="0">
                <a:solidFill>
                  <a:schemeClr val="accent1"/>
                </a:solidFill>
              </a:rPr>
              <a:t>Position</a:t>
            </a:r>
          </a:p>
          <a:p>
            <a:r>
              <a:rPr lang="es-ES" dirty="0">
                <a:solidFill>
                  <a:schemeClr val="accent1">
                    <a:lumMod val="60000"/>
                    <a:lumOff val="40000"/>
                  </a:schemeClr>
                </a:solidFill>
              </a:rPr>
              <a:t>Supine position </a:t>
            </a:r>
            <a:r>
              <a:rPr lang="es-ES" dirty="0" err="1">
                <a:solidFill>
                  <a:schemeClr val="accent1">
                    <a:lumMod val="60000"/>
                    <a:lumOff val="40000"/>
                  </a:schemeClr>
                </a:solidFill>
              </a:rPr>
              <a:t>with</a:t>
            </a:r>
            <a:r>
              <a:rPr lang="es-ES" dirty="0">
                <a:solidFill>
                  <a:schemeClr val="accent1">
                    <a:lumMod val="60000"/>
                    <a:lumOff val="40000"/>
                  </a:schemeClr>
                </a:solidFill>
              </a:rPr>
              <a:t> a </a:t>
            </a:r>
            <a:r>
              <a:rPr lang="es-ES" dirty="0" err="1">
                <a:solidFill>
                  <a:schemeClr val="accent1">
                    <a:lumMod val="60000"/>
                    <a:lumOff val="40000"/>
                  </a:schemeClr>
                </a:solidFill>
              </a:rPr>
              <a:t>towel</a:t>
            </a:r>
            <a:r>
              <a:rPr lang="es-ES" dirty="0">
                <a:solidFill>
                  <a:schemeClr val="accent1">
                    <a:lumMod val="60000"/>
                    <a:lumOff val="40000"/>
                  </a:schemeClr>
                </a:solidFill>
              </a:rPr>
              <a:t> placed </a:t>
            </a:r>
            <a:r>
              <a:rPr lang="es-ES" dirty="0" err="1">
                <a:solidFill>
                  <a:schemeClr val="accent1">
                    <a:lumMod val="60000"/>
                    <a:lumOff val="40000"/>
                  </a:schemeClr>
                </a:solidFill>
              </a:rPr>
              <a:t>on</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 and </a:t>
            </a:r>
            <a:r>
              <a:rPr lang="es-ES" dirty="0" err="1">
                <a:solidFill>
                  <a:schemeClr val="accent1">
                    <a:lumMod val="60000"/>
                    <a:lumOff val="40000"/>
                  </a:schemeClr>
                </a:solidFill>
              </a:rPr>
              <a:t>medium</a:t>
            </a:r>
            <a:r>
              <a:rPr lang="es-ES" dirty="0">
                <a:solidFill>
                  <a:schemeClr val="accent1">
                    <a:lumMod val="60000"/>
                    <a:lumOff val="40000"/>
                  </a:schemeClr>
                </a:solidFill>
              </a:rPr>
              <a:t> </a:t>
            </a:r>
            <a:r>
              <a:rPr lang="es-ES" dirty="0" err="1">
                <a:solidFill>
                  <a:schemeClr val="accent1">
                    <a:lumMod val="60000"/>
                    <a:lumOff val="40000"/>
                  </a:schemeClr>
                </a:solidFill>
              </a:rPr>
              <a:t>thoracic</a:t>
            </a:r>
            <a:r>
              <a:rPr lang="es-ES" dirty="0">
                <a:solidFill>
                  <a:schemeClr val="accent1">
                    <a:lumMod val="60000"/>
                    <a:lumOff val="40000"/>
                  </a:schemeClr>
                </a:solidFill>
              </a:rPr>
              <a:t> </a:t>
            </a:r>
            <a:r>
              <a:rPr lang="es-ES" dirty="0" err="1">
                <a:solidFill>
                  <a:schemeClr val="accent1">
                    <a:lumMod val="60000"/>
                    <a:lumOff val="40000"/>
                  </a:schemeClr>
                </a:solidFill>
              </a:rPr>
              <a:t>spine</a:t>
            </a:r>
            <a:r>
              <a:rPr lang="es-ES" dirty="0">
                <a:solidFill>
                  <a:schemeClr val="accent1">
                    <a:lumMod val="60000"/>
                    <a:lumOff val="40000"/>
                  </a:schemeClr>
                </a:solidFill>
              </a:rPr>
              <a:t> </a:t>
            </a:r>
          </a:p>
          <a:p>
            <a:r>
              <a:rPr lang="es-ES" b="1" dirty="0" err="1">
                <a:solidFill>
                  <a:schemeClr val="accent1">
                    <a:lumMod val="60000"/>
                    <a:lumOff val="40000"/>
                  </a:schemeClr>
                </a:solidFill>
              </a:rPr>
              <a:t>Create</a:t>
            </a:r>
            <a:r>
              <a:rPr lang="es-ES" b="1" dirty="0">
                <a:solidFill>
                  <a:schemeClr val="accent1">
                    <a:lumMod val="60000"/>
                    <a:lumOff val="40000"/>
                  </a:schemeClr>
                </a:solidFill>
              </a:rPr>
              <a:t> </a:t>
            </a:r>
            <a:r>
              <a:rPr lang="es-ES" b="1" dirty="0" err="1">
                <a:solidFill>
                  <a:schemeClr val="accent1">
                    <a:lumMod val="60000"/>
                    <a:lumOff val="40000"/>
                  </a:schemeClr>
                </a:solidFill>
              </a:rPr>
              <a:t>coupled</a:t>
            </a:r>
            <a:r>
              <a:rPr lang="es-ES" b="1" dirty="0">
                <a:solidFill>
                  <a:schemeClr val="accent1">
                    <a:lumMod val="60000"/>
                    <a:lumOff val="40000"/>
                  </a:schemeClr>
                </a:solidFill>
              </a:rPr>
              <a:t> </a:t>
            </a:r>
            <a:r>
              <a:rPr lang="es-ES" b="1" dirty="0" err="1">
                <a:solidFill>
                  <a:schemeClr val="accent1">
                    <a:lumMod val="60000"/>
                    <a:lumOff val="40000"/>
                  </a:schemeClr>
                </a:solidFill>
              </a:rPr>
              <a:t>movements</a:t>
            </a:r>
            <a:r>
              <a:rPr lang="es-ES" b="1" dirty="0">
                <a:solidFill>
                  <a:schemeClr val="accent1">
                    <a:lumMod val="60000"/>
                    <a:lumOff val="40000"/>
                  </a:schemeClr>
                </a:solidFill>
              </a:rPr>
              <a:t>: </a:t>
            </a:r>
          </a:p>
          <a:p>
            <a:pPr marL="285750" indent="-285750">
              <a:buFont typeface="Arial" panose="020B0604020202020204" pitchFamily="34" charset="0"/>
              <a:buChar char="•"/>
            </a:pPr>
            <a:r>
              <a:rPr lang="es-ES" dirty="0" err="1">
                <a:solidFill>
                  <a:schemeClr val="accent1">
                    <a:lumMod val="60000"/>
                    <a:lumOff val="40000"/>
                  </a:schemeClr>
                </a:solidFill>
              </a:rPr>
              <a:t>Extension</a:t>
            </a:r>
            <a:r>
              <a:rPr lang="es-ES" dirty="0">
                <a:solidFill>
                  <a:schemeClr val="accent1">
                    <a:lumMod val="60000"/>
                    <a:lumOff val="40000"/>
                  </a:schemeClr>
                </a:solidFill>
              </a:rPr>
              <a:t> + </a:t>
            </a:r>
            <a:r>
              <a:rPr lang="es-ES" dirty="0" err="1">
                <a:solidFill>
                  <a:schemeClr val="accent1">
                    <a:lumMod val="60000"/>
                    <a:lumOff val="40000"/>
                  </a:schemeClr>
                </a:solidFill>
              </a:rPr>
              <a:t>left</a:t>
            </a:r>
            <a:r>
              <a:rPr lang="es-ES" dirty="0">
                <a:solidFill>
                  <a:schemeClr val="accent1">
                    <a:lumMod val="60000"/>
                    <a:lumOff val="40000"/>
                  </a:schemeClr>
                </a:solidFill>
              </a:rPr>
              <a:t> </a:t>
            </a:r>
            <a:r>
              <a:rPr lang="es-ES" dirty="0" err="1">
                <a:solidFill>
                  <a:schemeClr val="accent1">
                    <a:lumMod val="60000"/>
                    <a:lumOff val="40000"/>
                  </a:schemeClr>
                </a:solidFill>
              </a:rPr>
              <a:t>side</a:t>
            </a:r>
            <a:r>
              <a:rPr lang="es-ES" dirty="0">
                <a:solidFill>
                  <a:schemeClr val="accent1">
                    <a:lumMod val="60000"/>
                    <a:lumOff val="40000"/>
                  </a:schemeClr>
                </a:solidFill>
              </a:rPr>
              <a:t> </a:t>
            </a:r>
            <a:r>
              <a:rPr lang="es-ES" dirty="0" err="1">
                <a:solidFill>
                  <a:schemeClr val="accent1">
                    <a:lumMod val="60000"/>
                    <a:lumOff val="40000"/>
                  </a:schemeClr>
                </a:solidFill>
              </a:rPr>
              <a:t>bending</a:t>
            </a:r>
            <a:r>
              <a:rPr lang="es-ES" dirty="0">
                <a:solidFill>
                  <a:schemeClr val="accent1">
                    <a:lumMod val="60000"/>
                    <a:lumOff val="40000"/>
                  </a:schemeClr>
                </a:solidFill>
              </a:rPr>
              <a:t> + </a:t>
            </a:r>
            <a:r>
              <a:rPr lang="es-ES" dirty="0" err="1">
                <a:solidFill>
                  <a:schemeClr val="accent1">
                    <a:lumMod val="60000"/>
                    <a:lumOff val="40000"/>
                  </a:schemeClr>
                </a:solidFill>
              </a:rPr>
              <a:t>right</a:t>
            </a:r>
            <a:r>
              <a:rPr lang="es-ES" dirty="0">
                <a:solidFill>
                  <a:schemeClr val="accent1">
                    <a:lumMod val="60000"/>
                    <a:lumOff val="40000"/>
                  </a:schemeClr>
                </a:solidFill>
              </a:rPr>
              <a:t> </a:t>
            </a:r>
            <a:r>
              <a:rPr lang="es-ES" dirty="0" err="1">
                <a:solidFill>
                  <a:schemeClr val="accent1">
                    <a:lumMod val="60000"/>
                    <a:lumOff val="40000"/>
                  </a:schemeClr>
                </a:solidFill>
              </a:rPr>
              <a:t>rotation</a:t>
            </a:r>
            <a:r>
              <a:rPr lang="es-ES" dirty="0">
                <a:solidFill>
                  <a:schemeClr val="accent1">
                    <a:lumMod val="60000"/>
                    <a:lumOff val="40000"/>
                  </a:schemeClr>
                </a:solidFill>
              </a:rPr>
              <a:t> + </a:t>
            </a:r>
            <a:r>
              <a:rPr lang="es-ES" dirty="0" err="1">
                <a:solidFill>
                  <a:schemeClr val="accent1">
                    <a:lumMod val="60000"/>
                    <a:lumOff val="40000"/>
                  </a:schemeClr>
                </a:solidFill>
              </a:rPr>
              <a:t>arm</a:t>
            </a:r>
            <a:r>
              <a:rPr lang="es-ES" dirty="0">
                <a:solidFill>
                  <a:schemeClr val="accent1">
                    <a:lumMod val="60000"/>
                    <a:lumOff val="40000"/>
                  </a:schemeClr>
                </a:solidFill>
              </a:rPr>
              <a:t> </a:t>
            </a:r>
            <a:r>
              <a:rPr lang="es-ES" dirty="0" err="1">
                <a:solidFill>
                  <a:schemeClr val="accent1">
                    <a:lumMod val="60000"/>
                    <a:lumOff val="40000"/>
                  </a:schemeClr>
                </a:solidFill>
              </a:rPr>
              <a:t>flexion</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a:solidFill>
                  <a:schemeClr val="accent1">
                    <a:lumMod val="60000"/>
                    <a:lumOff val="40000"/>
                  </a:schemeClr>
                </a:solidFill>
              </a:rPr>
              <a:t> </a:t>
            </a:r>
            <a:r>
              <a:rPr lang="es-ES" dirty="0" err="1">
                <a:solidFill>
                  <a:schemeClr val="accent1">
                    <a:lumMod val="60000"/>
                    <a:lumOff val="40000"/>
                  </a:schemeClr>
                </a:solidFill>
              </a:rPr>
              <a:t>Extension</a:t>
            </a:r>
            <a:r>
              <a:rPr lang="es-ES" dirty="0">
                <a:solidFill>
                  <a:schemeClr val="accent1">
                    <a:lumMod val="60000"/>
                    <a:lumOff val="40000"/>
                  </a:schemeClr>
                </a:solidFill>
              </a:rPr>
              <a:t> + </a:t>
            </a:r>
            <a:r>
              <a:rPr lang="es-ES" dirty="0" err="1">
                <a:solidFill>
                  <a:schemeClr val="accent1">
                    <a:lumMod val="60000"/>
                    <a:lumOff val="40000"/>
                  </a:schemeClr>
                </a:solidFill>
              </a:rPr>
              <a:t>right</a:t>
            </a:r>
            <a:r>
              <a:rPr lang="es-ES" dirty="0">
                <a:solidFill>
                  <a:schemeClr val="accent1">
                    <a:lumMod val="60000"/>
                    <a:lumOff val="40000"/>
                  </a:schemeClr>
                </a:solidFill>
              </a:rPr>
              <a:t> </a:t>
            </a:r>
            <a:r>
              <a:rPr lang="es-ES" dirty="0" err="1">
                <a:solidFill>
                  <a:schemeClr val="accent1">
                    <a:lumMod val="60000"/>
                    <a:lumOff val="40000"/>
                  </a:schemeClr>
                </a:solidFill>
              </a:rPr>
              <a:t>side</a:t>
            </a:r>
            <a:r>
              <a:rPr lang="es-ES" dirty="0">
                <a:solidFill>
                  <a:schemeClr val="accent1">
                    <a:lumMod val="60000"/>
                    <a:lumOff val="40000"/>
                  </a:schemeClr>
                </a:solidFill>
              </a:rPr>
              <a:t> </a:t>
            </a:r>
            <a:r>
              <a:rPr lang="es-ES" dirty="0" err="1">
                <a:solidFill>
                  <a:schemeClr val="accent1">
                    <a:lumMod val="60000"/>
                    <a:lumOff val="40000"/>
                  </a:schemeClr>
                </a:solidFill>
              </a:rPr>
              <a:t>bending</a:t>
            </a:r>
            <a:r>
              <a:rPr lang="es-ES" dirty="0">
                <a:solidFill>
                  <a:schemeClr val="accent1">
                    <a:lumMod val="60000"/>
                    <a:lumOff val="40000"/>
                  </a:schemeClr>
                </a:solidFill>
              </a:rPr>
              <a:t> + </a:t>
            </a:r>
            <a:r>
              <a:rPr lang="es-ES" dirty="0" err="1">
                <a:solidFill>
                  <a:schemeClr val="accent1">
                    <a:lumMod val="60000"/>
                    <a:lumOff val="40000"/>
                  </a:schemeClr>
                </a:solidFill>
              </a:rPr>
              <a:t>left</a:t>
            </a:r>
            <a:r>
              <a:rPr lang="es-ES" dirty="0">
                <a:solidFill>
                  <a:schemeClr val="accent1">
                    <a:lumMod val="60000"/>
                    <a:lumOff val="40000"/>
                  </a:schemeClr>
                </a:solidFill>
              </a:rPr>
              <a:t> </a:t>
            </a:r>
            <a:r>
              <a:rPr lang="es-ES" dirty="0" err="1">
                <a:solidFill>
                  <a:schemeClr val="accent1">
                    <a:lumMod val="60000"/>
                    <a:lumOff val="40000"/>
                  </a:schemeClr>
                </a:solidFill>
              </a:rPr>
              <a:t>rotation</a:t>
            </a:r>
            <a:r>
              <a:rPr lang="es-ES" dirty="0">
                <a:solidFill>
                  <a:schemeClr val="accent1">
                    <a:lumMod val="60000"/>
                    <a:lumOff val="40000"/>
                  </a:schemeClr>
                </a:solidFill>
              </a:rPr>
              <a:t> + </a:t>
            </a:r>
            <a:r>
              <a:rPr lang="es-ES" dirty="0" err="1">
                <a:solidFill>
                  <a:schemeClr val="accent1">
                    <a:lumMod val="60000"/>
                    <a:lumOff val="40000"/>
                  </a:schemeClr>
                </a:solidFill>
              </a:rPr>
              <a:t>arm</a:t>
            </a:r>
            <a:r>
              <a:rPr lang="es-ES" dirty="0">
                <a:solidFill>
                  <a:schemeClr val="accent1">
                    <a:lumMod val="60000"/>
                    <a:lumOff val="40000"/>
                  </a:schemeClr>
                </a:solidFill>
              </a:rPr>
              <a:t> </a:t>
            </a:r>
            <a:r>
              <a:rPr lang="es-ES" dirty="0" err="1">
                <a:solidFill>
                  <a:schemeClr val="accent1">
                    <a:lumMod val="60000"/>
                    <a:lumOff val="40000"/>
                  </a:schemeClr>
                </a:solidFill>
              </a:rPr>
              <a:t>flexion</a:t>
            </a:r>
            <a:endParaRPr lang="es-ES" dirty="0">
              <a:solidFill>
                <a:schemeClr val="accent1">
                  <a:lumMod val="60000"/>
                  <a:lumOff val="40000"/>
                </a:schemeClr>
              </a:solidFill>
            </a:endParaRPr>
          </a:p>
          <a:p>
            <a:pPr marL="285750" indent="-285750">
              <a:buFont typeface="Arial" panose="020B0604020202020204" pitchFamily="34" charset="0"/>
              <a:buChar char="•"/>
            </a:pPr>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behind</a:t>
            </a:r>
            <a:r>
              <a:rPr lang="es-ES" dirty="0">
                <a:solidFill>
                  <a:schemeClr val="accent1">
                    <a:lumMod val="60000"/>
                    <a:lumOff val="40000"/>
                  </a:schemeClr>
                </a:solidFill>
              </a:rPr>
              <a:t> </a:t>
            </a:r>
            <a:r>
              <a:rPr lang="es-ES" dirty="0" err="1">
                <a:solidFill>
                  <a:schemeClr val="accent1">
                    <a:lumMod val="60000"/>
                    <a:lumOff val="40000"/>
                  </a:schemeClr>
                </a:solidFill>
              </a:rPr>
              <a:t>yourt</a:t>
            </a:r>
            <a:r>
              <a:rPr lang="es-ES" dirty="0">
                <a:solidFill>
                  <a:schemeClr val="accent1">
                    <a:lumMod val="60000"/>
                    <a:lumOff val="40000"/>
                  </a:schemeClr>
                </a:solidFill>
              </a:rPr>
              <a:t> </a:t>
            </a:r>
            <a:r>
              <a:rPr lang="es-ES" dirty="0" err="1">
                <a:solidFill>
                  <a:schemeClr val="accent1">
                    <a:lumMod val="60000"/>
                    <a:lumOff val="40000"/>
                  </a:schemeClr>
                </a:solidFill>
              </a:rPr>
              <a:t>neck</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upper</a:t>
            </a:r>
            <a:r>
              <a:rPr lang="es-ES" dirty="0">
                <a:solidFill>
                  <a:schemeClr val="accent1">
                    <a:lumMod val="60000"/>
                    <a:lumOff val="40000"/>
                  </a:schemeClr>
                </a:solidFill>
              </a:rPr>
              <a:t> </a:t>
            </a:r>
            <a:r>
              <a:rPr lang="es-ES" dirty="0" err="1">
                <a:solidFill>
                  <a:schemeClr val="accent1">
                    <a:lumMod val="60000"/>
                    <a:lumOff val="40000"/>
                  </a:schemeClr>
                </a:solidFill>
              </a:rPr>
              <a:t>spine</a:t>
            </a:r>
            <a:r>
              <a:rPr lang="es-ES" dirty="0">
                <a:solidFill>
                  <a:schemeClr val="accent1">
                    <a:lumMod val="60000"/>
                    <a:lumOff val="40000"/>
                  </a:schemeClr>
                </a:solidFill>
              </a:rPr>
              <a:t> </a:t>
            </a:r>
          </a:p>
          <a:p>
            <a:pPr marL="285750" indent="-285750">
              <a:buFont typeface="Arial" panose="020B0604020202020204" pitchFamily="34" charset="0"/>
              <a:buChar char="•"/>
            </a:pPr>
            <a:r>
              <a:rPr lang="es-ES" dirty="0">
                <a:solidFill>
                  <a:schemeClr val="accent1">
                    <a:lumMod val="60000"/>
                    <a:lumOff val="40000"/>
                  </a:schemeClr>
                </a:solidFill>
              </a:rPr>
              <a:t>Place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r>
            <a:r>
              <a:rPr lang="es-ES" dirty="0" err="1">
                <a:solidFill>
                  <a:schemeClr val="accent1">
                    <a:lumMod val="60000"/>
                    <a:lumOff val="40000"/>
                  </a:schemeClr>
                </a:solidFill>
              </a:rPr>
              <a:t>crossed</a:t>
            </a:r>
            <a:r>
              <a:rPr lang="es-ES" dirty="0">
                <a:solidFill>
                  <a:schemeClr val="accent1">
                    <a:lumMod val="60000"/>
                    <a:lumOff val="40000"/>
                  </a:schemeClr>
                </a:solidFill>
              </a:rPr>
              <a:t> </a:t>
            </a:r>
            <a:r>
              <a:rPr lang="es-ES" dirty="0" err="1">
                <a:solidFill>
                  <a:schemeClr val="accent1">
                    <a:lumMod val="60000"/>
                    <a:lumOff val="40000"/>
                  </a:schemeClr>
                </a:solidFill>
              </a:rPr>
              <a:t>over</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médium </a:t>
            </a:r>
            <a:r>
              <a:rPr lang="es-ES" dirty="0" err="1">
                <a:solidFill>
                  <a:schemeClr val="accent1">
                    <a:lumMod val="60000"/>
                    <a:lumOff val="40000"/>
                  </a:schemeClr>
                </a:solidFill>
              </a:rPr>
              <a:t>spine</a:t>
            </a:r>
            <a:endParaRPr lang="es-ES" dirty="0">
              <a:solidFill>
                <a:schemeClr val="accent1">
                  <a:lumMod val="60000"/>
                  <a:lumOff val="40000"/>
                </a:schemeClr>
              </a:solidFill>
            </a:endParaRPr>
          </a:p>
          <a:p>
            <a:pPr marL="285750" indent="-285750">
              <a:buFont typeface="Arial" panose="020B0604020202020204" pitchFamily="34" charset="0"/>
              <a:buChar char="•"/>
            </a:pPr>
            <a:r>
              <a:rPr lang="es-ES" dirty="0" err="1">
                <a:solidFill>
                  <a:schemeClr val="accent1">
                    <a:lumMod val="60000"/>
                    <a:lumOff val="40000"/>
                  </a:schemeClr>
                </a:solidFill>
              </a:rPr>
              <a:t>Mantain</a:t>
            </a:r>
            <a:r>
              <a:rPr lang="es-ES" dirty="0">
                <a:solidFill>
                  <a:schemeClr val="accent1">
                    <a:lumMod val="60000"/>
                    <a:lumOff val="40000"/>
                  </a:schemeClr>
                </a:solidFill>
              </a:rPr>
              <a:t> hip flexión </a:t>
            </a:r>
            <a:r>
              <a:rPr lang="es-ES" dirty="0" err="1">
                <a:solidFill>
                  <a:schemeClr val="accent1">
                    <a:lumMod val="60000"/>
                    <a:lumOff val="40000"/>
                  </a:schemeClr>
                </a:solidFill>
              </a:rPr>
              <a:t>to</a:t>
            </a:r>
            <a:r>
              <a:rPr lang="es-ES" dirty="0">
                <a:solidFill>
                  <a:schemeClr val="accent1">
                    <a:lumMod val="60000"/>
                    <a:lumOff val="40000"/>
                  </a:schemeClr>
                </a:solidFill>
              </a:rPr>
              <a:t> </a:t>
            </a:r>
            <a:r>
              <a:rPr lang="es-ES" dirty="0" err="1">
                <a:solidFill>
                  <a:schemeClr val="accent1">
                    <a:lumMod val="60000"/>
                    <a:lumOff val="40000"/>
                  </a:schemeClr>
                </a:solidFill>
              </a:rPr>
              <a:t>protect</a:t>
            </a:r>
            <a:r>
              <a:rPr lang="es-ES" dirty="0">
                <a:solidFill>
                  <a:schemeClr val="accent1">
                    <a:lumMod val="60000"/>
                    <a:lumOff val="40000"/>
                  </a:schemeClr>
                </a:solidFill>
              </a:rPr>
              <a:t> lumbar </a:t>
            </a:r>
            <a:r>
              <a:rPr lang="es-ES" dirty="0" err="1">
                <a:solidFill>
                  <a:schemeClr val="accent1">
                    <a:lumMod val="60000"/>
                    <a:lumOff val="40000"/>
                  </a:schemeClr>
                </a:solidFill>
              </a:rPr>
              <a:t>spine</a:t>
            </a:r>
            <a:r>
              <a:rPr lang="es-ES" dirty="0">
                <a:solidFill>
                  <a:schemeClr val="accent1">
                    <a:lumMod val="60000"/>
                    <a:lumOff val="40000"/>
                  </a:schemeClr>
                </a:solidFill>
              </a:rPr>
              <a:t>. </a:t>
            </a:r>
          </a:p>
          <a:p>
            <a:endParaRPr lang="es-ES" dirty="0"/>
          </a:p>
        </p:txBody>
      </p:sp>
      <p:pic>
        <p:nvPicPr>
          <p:cNvPr id="8" name="Imagen 7">
            <a:extLst>
              <a:ext uri="{FF2B5EF4-FFF2-40B4-BE49-F238E27FC236}">
                <a16:creationId xmlns:a16="http://schemas.microsoft.com/office/drawing/2014/main" id="{DA31C7B0-0802-2CE9-028C-E9ED8FA9599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499" y="4788285"/>
            <a:ext cx="1991931" cy="1991931"/>
          </a:xfrm>
          <a:prstGeom prst="rect">
            <a:avLst/>
          </a:prstGeom>
          <a:noFill/>
          <a:ln>
            <a:noFill/>
          </a:ln>
        </p:spPr>
      </p:pic>
    </p:spTree>
    <p:extLst>
      <p:ext uri="{BB962C8B-B14F-4D97-AF65-F5344CB8AC3E}">
        <p14:creationId xmlns:p14="http://schemas.microsoft.com/office/powerpoint/2010/main" val="596843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31C9E-40BA-F0C7-6348-F34EB3904D75}"/>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D3BEB097-ACF4-9005-3FC4-162E5035154D}"/>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THORACIC EXTENSION</a:t>
            </a:r>
          </a:p>
        </p:txBody>
      </p:sp>
      <p:cxnSp>
        <p:nvCxnSpPr>
          <p:cNvPr id="6" name="Conector recto 5">
            <a:extLst>
              <a:ext uri="{FF2B5EF4-FFF2-40B4-BE49-F238E27FC236}">
                <a16:creationId xmlns:a16="http://schemas.microsoft.com/office/drawing/2014/main" id="{0545D946-0B10-B2F7-59C0-26208CAA0E1C}"/>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2162680A-A24C-F294-9561-3C197C6C1911}"/>
              </a:ext>
            </a:extLst>
          </p:cNvPr>
          <p:cNvGraphicFramePr>
            <a:graphicFrameLocks noGrp="1"/>
          </p:cNvGraphicFramePr>
          <p:nvPr>
            <p:extLst>
              <p:ext uri="{D42A27DB-BD31-4B8C-83A1-F6EECF244321}">
                <p14:modId xmlns:p14="http://schemas.microsoft.com/office/powerpoint/2010/main" val="1871613881"/>
              </p:ext>
            </p:extLst>
          </p:nvPr>
        </p:nvGraphicFramePr>
        <p:xfrm>
          <a:off x="4250580" y="4455446"/>
          <a:ext cx="7290012" cy="1493949"/>
        </p:xfrm>
        <a:graphic>
          <a:graphicData uri="http://schemas.openxmlformats.org/drawingml/2006/table">
            <a:tbl>
              <a:tblPr firstRow="1" bandRow="1">
                <a:tableStyleId>{5C22544A-7EE6-4342-B048-85BDC9FD1C3A}</a:tableStyleId>
              </a:tblPr>
              <a:tblGrid>
                <a:gridCol w="1822503">
                  <a:extLst>
                    <a:ext uri="{9D8B030D-6E8A-4147-A177-3AD203B41FA5}">
                      <a16:colId xmlns:a16="http://schemas.microsoft.com/office/drawing/2014/main" val="1245573089"/>
                    </a:ext>
                  </a:extLst>
                </a:gridCol>
                <a:gridCol w="1822503">
                  <a:extLst>
                    <a:ext uri="{9D8B030D-6E8A-4147-A177-3AD203B41FA5}">
                      <a16:colId xmlns:a16="http://schemas.microsoft.com/office/drawing/2014/main" val="890767540"/>
                    </a:ext>
                  </a:extLst>
                </a:gridCol>
                <a:gridCol w="1822503">
                  <a:extLst>
                    <a:ext uri="{9D8B030D-6E8A-4147-A177-3AD203B41FA5}">
                      <a16:colId xmlns:a16="http://schemas.microsoft.com/office/drawing/2014/main" val="2680649255"/>
                    </a:ext>
                  </a:extLst>
                </a:gridCol>
                <a:gridCol w="1822503">
                  <a:extLst>
                    <a:ext uri="{9D8B030D-6E8A-4147-A177-3AD203B41FA5}">
                      <a16:colId xmlns:a16="http://schemas.microsoft.com/office/drawing/2014/main" val="575881579"/>
                    </a:ext>
                  </a:extLst>
                </a:gridCol>
              </a:tblGrid>
              <a:tr h="497983">
                <a:tc>
                  <a:txBody>
                    <a:bodyPr/>
                    <a:lstStyle/>
                    <a:p>
                      <a:pPr algn="ctr"/>
                      <a:r>
                        <a:rPr lang="es-ES" dirty="0"/>
                        <a:t>SETS</a:t>
                      </a:r>
                    </a:p>
                  </a:txBody>
                  <a:tcPr>
                    <a:solidFill>
                      <a:schemeClr val="tx2">
                        <a:lumMod val="90000"/>
                        <a:lumOff val="10000"/>
                      </a:schemeClr>
                    </a:solidFill>
                  </a:tcPr>
                </a:tc>
                <a:tc>
                  <a:txBody>
                    <a:bodyPr/>
                    <a:lstStyle/>
                    <a:p>
                      <a:pPr algn="ctr"/>
                      <a:r>
                        <a:rPr lang="es-ES" dirty="0"/>
                        <a:t>REPS</a:t>
                      </a:r>
                    </a:p>
                  </a:txBody>
                  <a:tcPr>
                    <a:solidFill>
                      <a:schemeClr val="tx2">
                        <a:lumMod val="90000"/>
                        <a:lumOff val="10000"/>
                      </a:schemeClr>
                    </a:solidFill>
                  </a:tcPr>
                </a:tc>
                <a:tc>
                  <a:txBody>
                    <a:bodyPr/>
                    <a:lstStyle/>
                    <a:p>
                      <a:pPr algn="ctr"/>
                      <a:r>
                        <a:rPr lang="es-ES" dirty="0"/>
                        <a:t>TUT</a:t>
                      </a:r>
                    </a:p>
                  </a:txBody>
                  <a:tcPr>
                    <a:solidFill>
                      <a:schemeClr val="tx2">
                        <a:lumMod val="90000"/>
                        <a:lumOff val="10000"/>
                      </a:schemeClr>
                    </a:solidFill>
                  </a:tcPr>
                </a:tc>
                <a:tc>
                  <a:txBody>
                    <a:bodyPr/>
                    <a:lstStyle/>
                    <a:p>
                      <a:pPr algn="ctr"/>
                      <a:r>
                        <a:rPr lang="es-ES" dirty="0"/>
                        <a:t>REST</a:t>
                      </a:r>
                    </a:p>
                  </a:txBody>
                  <a:tcPr>
                    <a:solidFill>
                      <a:schemeClr val="tx2">
                        <a:lumMod val="90000"/>
                        <a:lumOff val="10000"/>
                      </a:schemeClr>
                    </a:solidFill>
                  </a:tcPr>
                </a:tc>
                <a:extLst>
                  <a:ext uri="{0D108BD9-81ED-4DB2-BD59-A6C34878D82A}">
                    <a16:rowId xmlns:a16="http://schemas.microsoft.com/office/drawing/2014/main" val="3998845159"/>
                  </a:ext>
                </a:extLst>
              </a:tr>
              <a:tr h="497983">
                <a:tc>
                  <a:txBody>
                    <a:bodyPr/>
                    <a:lstStyle/>
                    <a:p>
                      <a:pPr algn="ctr"/>
                      <a:r>
                        <a:rPr lang="es-ES" sz="1800" b="0" dirty="0"/>
                        <a:t>4 </a:t>
                      </a:r>
                      <a:r>
                        <a:rPr lang="es-ES" sz="1800" b="0" dirty="0" err="1"/>
                        <a:t>right</a:t>
                      </a:r>
                      <a:r>
                        <a:rPr lang="es-ES" sz="1800" b="0" dirty="0"/>
                        <a:t> </a:t>
                      </a:r>
                      <a:r>
                        <a:rPr lang="es-ES" sz="1800" b="0" dirty="0" err="1"/>
                        <a:t>side</a:t>
                      </a:r>
                      <a:endParaRPr lang="es-ES" sz="1800" b="0" dirty="0"/>
                    </a:p>
                  </a:txBody>
                  <a:tcPr anchor="ctr">
                    <a:solidFill>
                      <a:schemeClr val="tx2">
                        <a:lumMod val="10000"/>
                        <a:lumOff val="90000"/>
                      </a:schemeClr>
                    </a:solidFill>
                  </a:tcPr>
                </a:tc>
                <a:tc>
                  <a:txBody>
                    <a:bodyPr/>
                    <a:lstStyle/>
                    <a:p>
                      <a:pPr algn="ctr"/>
                      <a:r>
                        <a:rPr lang="es-ES" sz="1800" b="0" dirty="0"/>
                        <a:t>8-12</a:t>
                      </a:r>
                    </a:p>
                  </a:txBody>
                  <a:tcPr anchor="ctr">
                    <a:solidFill>
                      <a:schemeClr val="tx2">
                        <a:lumMod val="10000"/>
                        <a:lumOff val="90000"/>
                      </a:schemeClr>
                    </a:solidFill>
                  </a:tcPr>
                </a:tc>
                <a:tc>
                  <a:txBody>
                    <a:bodyPr/>
                    <a:lstStyle/>
                    <a:p>
                      <a:pPr algn="ctr"/>
                      <a:r>
                        <a:rPr lang="es-ES" sz="1800" b="0" dirty="0"/>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a:t>
                      </a:r>
                    </a:p>
                  </a:txBody>
                  <a:tcPr anchor="ctr">
                    <a:solidFill>
                      <a:schemeClr val="tx2">
                        <a:lumMod val="10000"/>
                        <a:lumOff val="90000"/>
                      </a:schemeClr>
                    </a:solidFill>
                  </a:tcPr>
                </a:tc>
                <a:extLst>
                  <a:ext uri="{0D108BD9-81ED-4DB2-BD59-A6C34878D82A}">
                    <a16:rowId xmlns:a16="http://schemas.microsoft.com/office/drawing/2014/main" val="61597354"/>
                  </a:ext>
                </a:extLst>
              </a:tr>
              <a:tr h="497983">
                <a:tc>
                  <a:txBody>
                    <a:bodyPr/>
                    <a:lstStyle/>
                    <a:p>
                      <a:pPr algn="ctr"/>
                      <a:r>
                        <a:rPr lang="es-ES" sz="1800" b="0" dirty="0"/>
                        <a:t>4 </a:t>
                      </a:r>
                      <a:r>
                        <a:rPr lang="es-ES" sz="1800" b="0" dirty="0" err="1"/>
                        <a:t>left</a:t>
                      </a:r>
                      <a:r>
                        <a:rPr lang="es-ES" sz="1800" b="0" dirty="0"/>
                        <a:t> </a:t>
                      </a:r>
                      <a:r>
                        <a:rPr lang="es-ES" sz="1800" b="0" dirty="0" err="1"/>
                        <a:t>side</a:t>
                      </a:r>
                      <a:endParaRPr lang="es-ES" sz="1800" b="0" dirty="0"/>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8-12</a:t>
                      </a:r>
                    </a:p>
                  </a:txBody>
                  <a:tcPr anchor="ctr">
                    <a:solidFill>
                      <a:schemeClr val="tx2">
                        <a:lumMod val="10000"/>
                        <a:lumOff val="90000"/>
                      </a:schemeClr>
                    </a:solidFill>
                  </a:tcPr>
                </a:tc>
                <a:tc>
                  <a:txBody>
                    <a:bodyPr/>
                    <a:lstStyle/>
                    <a:p>
                      <a:pPr algn="ctr"/>
                      <a:r>
                        <a:rPr lang="es-ES" sz="1800" b="0" dirty="0"/>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a:t>
                      </a:r>
                    </a:p>
                  </a:txBody>
                  <a:tcPr anchor="ctr">
                    <a:solidFill>
                      <a:schemeClr val="tx2">
                        <a:lumMod val="10000"/>
                        <a:lumOff val="90000"/>
                      </a:schemeClr>
                    </a:solidFill>
                  </a:tcPr>
                </a:tc>
                <a:extLst>
                  <a:ext uri="{0D108BD9-81ED-4DB2-BD59-A6C34878D82A}">
                    <a16:rowId xmlns:a16="http://schemas.microsoft.com/office/drawing/2014/main" val="1818200280"/>
                  </a:ext>
                </a:extLst>
              </a:tr>
            </a:tbl>
          </a:graphicData>
        </a:graphic>
      </p:graphicFrame>
      <p:pic>
        <p:nvPicPr>
          <p:cNvPr id="1026" name="Picture 2" descr="Columna vertebral - Iconos gratis de asistencia sanitaria y médica">
            <a:extLst>
              <a:ext uri="{FF2B5EF4-FFF2-40B4-BE49-F238E27FC236}">
                <a16:creationId xmlns:a16="http://schemas.microsoft.com/office/drawing/2014/main" id="{1266F2FC-1011-87FA-8642-F138391161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536" y="140111"/>
            <a:ext cx="1125789" cy="11257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olumna vertebral - Iconos gratis de asistencia sanitaria y médica">
            <a:extLst>
              <a:ext uri="{FF2B5EF4-FFF2-40B4-BE49-F238E27FC236}">
                <a16:creationId xmlns:a16="http://schemas.microsoft.com/office/drawing/2014/main" id="{5D6438F1-EB4E-7240-54E4-0475941DFA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5694" y="170970"/>
            <a:ext cx="1125789" cy="1125789"/>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69AD9E9B-7971-4384-DD5F-F09206558516}"/>
              </a:ext>
            </a:extLst>
          </p:cNvPr>
          <p:cNvSpPr txBox="1"/>
          <p:nvPr/>
        </p:nvSpPr>
        <p:spPr>
          <a:xfrm>
            <a:off x="4250580" y="1641987"/>
            <a:ext cx="7290006" cy="2769989"/>
          </a:xfrm>
          <a:prstGeom prst="rect">
            <a:avLst/>
          </a:prstGeom>
          <a:noFill/>
        </p:spPr>
        <p:txBody>
          <a:bodyPr wrap="square" rtlCol="0">
            <a:spAutoFit/>
          </a:bodyPr>
          <a:lstStyle/>
          <a:p>
            <a:r>
              <a:rPr lang="es-ES" sz="2400" b="1" dirty="0">
                <a:solidFill>
                  <a:schemeClr val="accent1"/>
                </a:solidFill>
              </a:rPr>
              <a:t>Position</a:t>
            </a:r>
          </a:p>
          <a:p>
            <a:r>
              <a:rPr lang="es-ES" dirty="0" err="1">
                <a:solidFill>
                  <a:schemeClr val="accent1">
                    <a:lumMod val="60000"/>
                    <a:lumOff val="40000"/>
                  </a:schemeClr>
                </a:solidFill>
              </a:rPr>
              <a:t>Quadruped</a:t>
            </a:r>
            <a:r>
              <a:rPr lang="es-ES" dirty="0">
                <a:solidFill>
                  <a:schemeClr val="accent1">
                    <a:lumMod val="60000"/>
                    <a:lumOff val="40000"/>
                  </a:schemeClr>
                </a:solidFill>
              </a:rPr>
              <a:t> position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heigh</a:t>
            </a:r>
            <a:r>
              <a:rPr lang="es-ES" dirty="0">
                <a:solidFill>
                  <a:schemeClr val="accent1">
                    <a:lumMod val="60000"/>
                    <a:lumOff val="40000"/>
                  </a:schemeClr>
                </a:solidFill>
              </a:rPr>
              <a:t>. </a:t>
            </a:r>
            <a:r>
              <a:rPr lang="es-ES" dirty="0" err="1">
                <a:solidFill>
                  <a:schemeClr val="accent1">
                    <a:lumMod val="60000"/>
                    <a:lumOff val="40000"/>
                  </a:schemeClr>
                </a:solidFill>
              </a:rPr>
              <a:t>Grab</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neck</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a:t>
            </a:r>
            <a:r>
              <a:rPr lang="es-ES" dirty="0">
                <a:solidFill>
                  <a:schemeClr val="accent1">
                    <a:lumMod val="60000"/>
                    <a:lumOff val="40000"/>
                  </a:schemeClr>
                </a:solidFill>
              </a:rPr>
              <a:t> and </a:t>
            </a:r>
            <a:r>
              <a:rPr lang="es-ES" dirty="0" err="1">
                <a:solidFill>
                  <a:schemeClr val="accent1">
                    <a:lumMod val="60000"/>
                    <a:lumOff val="40000"/>
                  </a:schemeClr>
                </a:solidFill>
              </a:rPr>
              <a:t>bend</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elbow</a:t>
            </a:r>
            <a:r>
              <a:rPr lang="es-ES" dirty="0">
                <a:solidFill>
                  <a:schemeClr val="accent1">
                    <a:lumMod val="60000"/>
                    <a:lumOff val="40000"/>
                  </a:schemeClr>
                </a:solidFill>
              </a:rPr>
              <a:t>. In </a:t>
            </a:r>
            <a:r>
              <a:rPr lang="es-ES" dirty="0" err="1">
                <a:solidFill>
                  <a:schemeClr val="accent1">
                    <a:lumMod val="60000"/>
                    <a:lumOff val="40000"/>
                  </a:schemeClr>
                </a:solidFill>
              </a:rPr>
              <a:t>this</a:t>
            </a:r>
            <a:r>
              <a:rPr lang="es-ES" dirty="0">
                <a:solidFill>
                  <a:schemeClr val="accent1">
                    <a:lumMod val="60000"/>
                    <a:lumOff val="40000"/>
                  </a:schemeClr>
                </a:solidFill>
              </a:rPr>
              <a:t> position </a:t>
            </a:r>
            <a:r>
              <a:rPr lang="es-ES" dirty="0" err="1">
                <a:solidFill>
                  <a:schemeClr val="accent1">
                    <a:lumMod val="60000"/>
                    <a:lumOff val="40000"/>
                  </a:schemeClr>
                </a:solidFill>
              </a:rPr>
              <a:t>rotate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torso </a:t>
            </a:r>
            <a:r>
              <a:rPr lang="es-ES" dirty="0" err="1">
                <a:solidFill>
                  <a:schemeClr val="accent1">
                    <a:lumMod val="60000"/>
                    <a:lumOff val="40000"/>
                  </a:schemeClr>
                </a:solidFill>
              </a:rPr>
              <a:t>until</a:t>
            </a:r>
            <a:r>
              <a:rPr lang="es-ES" dirty="0">
                <a:solidFill>
                  <a:schemeClr val="accent1">
                    <a:lumMod val="60000"/>
                    <a:lumOff val="40000"/>
                  </a:schemeClr>
                </a:solidFill>
              </a:rPr>
              <a:t> </a:t>
            </a:r>
            <a:r>
              <a:rPr lang="es-ES" dirty="0" err="1">
                <a:solidFill>
                  <a:schemeClr val="accent1">
                    <a:lumMod val="60000"/>
                    <a:lumOff val="40000"/>
                  </a:schemeClr>
                </a:solidFill>
              </a:rPr>
              <a:t>you</a:t>
            </a:r>
            <a:r>
              <a:rPr lang="es-ES" dirty="0">
                <a:solidFill>
                  <a:schemeClr val="accent1">
                    <a:lumMod val="60000"/>
                    <a:lumOff val="40000"/>
                  </a:schemeClr>
                </a:solidFill>
              </a:rPr>
              <a:t> </a:t>
            </a:r>
            <a:r>
              <a:rPr lang="es-ES" dirty="0" err="1">
                <a:solidFill>
                  <a:schemeClr val="accent1">
                    <a:lumMod val="60000"/>
                    <a:lumOff val="40000"/>
                  </a:schemeClr>
                </a:solidFill>
              </a:rPr>
              <a:t>feel</a:t>
            </a:r>
            <a:r>
              <a:rPr lang="es-ES" dirty="0">
                <a:solidFill>
                  <a:schemeClr val="accent1">
                    <a:lumMod val="60000"/>
                    <a:lumOff val="40000"/>
                  </a:schemeClr>
                </a:solidFill>
              </a:rPr>
              <a:t> </a:t>
            </a:r>
            <a:r>
              <a:rPr lang="es-ES" dirty="0" err="1">
                <a:solidFill>
                  <a:schemeClr val="accent1">
                    <a:lumMod val="60000"/>
                    <a:lumOff val="40000"/>
                  </a:schemeClr>
                </a:solidFill>
              </a:rPr>
              <a:t>restriction</a:t>
            </a:r>
            <a:r>
              <a:rPr lang="es-ES" dirty="0">
                <a:solidFill>
                  <a:schemeClr val="accent1">
                    <a:lumMod val="60000"/>
                    <a:lumOff val="40000"/>
                  </a:schemeClr>
                </a:solidFill>
              </a:rPr>
              <a:t>.</a:t>
            </a:r>
          </a:p>
          <a:p>
            <a:pPr marL="285750" indent="-285750">
              <a:buFont typeface="Arial" panose="020B0604020202020204" pitchFamily="34" charset="0"/>
              <a:buChar char="•"/>
            </a:pPr>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err="1">
                <a:solidFill>
                  <a:schemeClr val="accent1">
                    <a:lumMod val="60000"/>
                    <a:lumOff val="40000"/>
                  </a:schemeClr>
                </a:solidFill>
              </a:rPr>
              <a:t>Mantain</a:t>
            </a:r>
            <a:r>
              <a:rPr lang="es-ES" dirty="0">
                <a:solidFill>
                  <a:schemeClr val="accent1">
                    <a:lumMod val="60000"/>
                    <a:lumOff val="40000"/>
                  </a:schemeClr>
                </a:solidFill>
              </a:rPr>
              <a:t> </a:t>
            </a:r>
            <a:r>
              <a:rPr lang="es-ES" dirty="0" err="1">
                <a:solidFill>
                  <a:schemeClr val="accent1">
                    <a:lumMod val="60000"/>
                    <a:lumOff val="40000"/>
                  </a:schemeClr>
                </a:solidFill>
              </a:rPr>
              <a:t>double</a:t>
            </a:r>
            <a:r>
              <a:rPr lang="es-ES" dirty="0">
                <a:solidFill>
                  <a:schemeClr val="accent1">
                    <a:lumMod val="60000"/>
                    <a:lumOff val="40000"/>
                  </a:schemeClr>
                </a:solidFill>
              </a:rPr>
              <a:t> chin position </a:t>
            </a:r>
            <a:r>
              <a:rPr lang="es-ES" dirty="0" err="1">
                <a:solidFill>
                  <a:schemeClr val="accent1">
                    <a:lumMod val="60000"/>
                    <a:lumOff val="40000"/>
                  </a:schemeClr>
                </a:solidFill>
              </a:rPr>
              <a:t>to</a:t>
            </a:r>
            <a:r>
              <a:rPr lang="es-ES" dirty="0">
                <a:solidFill>
                  <a:schemeClr val="accent1">
                    <a:lumMod val="60000"/>
                    <a:lumOff val="40000"/>
                  </a:schemeClr>
                </a:solidFill>
              </a:rPr>
              <a:t> relieve cervical stress</a:t>
            </a:r>
          </a:p>
          <a:p>
            <a:pPr marL="285750" indent="-285750">
              <a:buFont typeface="Arial" panose="020B0604020202020204" pitchFamily="34" charset="0"/>
              <a:buChar char="•"/>
            </a:pPr>
            <a:r>
              <a:rPr lang="es-ES" dirty="0" err="1">
                <a:solidFill>
                  <a:schemeClr val="accent1">
                    <a:lumMod val="60000"/>
                    <a:lumOff val="40000"/>
                  </a:schemeClr>
                </a:solidFill>
              </a:rPr>
              <a:t>Mantain</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activation</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good</a:t>
            </a:r>
            <a:r>
              <a:rPr lang="es-ES" dirty="0">
                <a:solidFill>
                  <a:schemeClr val="accent1">
                    <a:lumMod val="60000"/>
                    <a:lumOff val="40000"/>
                  </a:schemeClr>
                </a:solidFill>
              </a:rPr>
              <a:t> </a:t>
            </a:r>
            <a:r>
              <a:rPr lang="es-ES" dirty="0" err="1">
                <a:solidFill>
                  <a:schemeClr val="accent1">
                    <a:lumMod val="60000"/>
                    <a:lumOff val="40000"/>
                  </a:schemeClr>
                </a:solidFill>
              </a:rPr>
              <a:t>lower</a:t>
            </a:r>
            <a:r>
              <a:rPr lang="es-ES" dirty="0">
                <a:solidFill>
                  <a:schemeClr val="accent1">
                    <a:lumMod val="60000"/>
                    <a:lumOff val="40000"/>
                  </a:schemeClr>
                </a:solidFill>
              </a:rPr>
              <a:t> back control</a:t>
            </a:r>
          </a:p>
          <a:p>
            <a:endParaRPr lang="es-ES" dirty="0"/>
          </a:p>
        </p:txBody>
      </p:sp>
      <p:pic>
        <p:nvPicPr>
          <p:cNvPr id="2" name="Imagen 1">
            <a:extLst>
              <a:ext uri="{FF2B5EF4-FFF2-40B4-BE49-F238E27FC236}">
                <a16:creationId xmlns:a16="http://schemas.microsoft.com/office/drawing/2014/main" id="{1708AD65-388B-5519-A682-4573E7979AF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499" y="4206454"/>
            <a:ext cx="1991931" cy="1991931"/>
          </a:xfrm>
          <a:prstGeom prst="rect">
            <a:avLst/>
          </a:prstGeom>
          <a:noFill/>
          <a:ln>
            <a:noFill/>
          </a:ln>
        </p:spPr>
      </p:pic>
      <p:pic>
        <p:nvPicPr>
          <p:cNvPr id="3" name="Imagen 2" descr="Hombre acostado en el pasto&#10;&#10;Descripción generada automáticamente con confianza media">
            <a:extLst>
              <a:ext uri="{FF2B5EF4-FFF2-40B4-BE49-F238E27FC236}">
                <a16:creationId xmlns:a16="http://schemas.microsoft.com/office/drawing/2014/main" id="{9C274C47-9ABB-9592-B72F-8DB86643B4EE}"/>
              </a:ext>
            </a:extLst>
          </p:cNvPr>
          <p:cNvPicPr>
            <a:picLocks noChangeAspect="1"/>
          </p:cNvPicPr>
          <p:nvPr/>
        </p:nvPicPr>
        <p:blipFill>
          <a:blip r:embed="rId4" cstate="print">
            <a:extLst>
              <a:ext uri="{28A0092B-C50C-407E-A947-70E740481C1C}">
                <a14:useLocalDpi xmlns:a14="http://schemas.microsoft.com/office/drawing/2010/main" val="0"/>
              </a:ext>
            </a:extLst>
          </a:blip>
          <a:srcRect l="13490" t="23505" b="13840"/>
          <a:stretch/>
        </p:blipFill>
        <p:spPr bwMode="auto">
          <a:xfrm>
            <a:off x="250649" y="2467898"/>
            <a:ext cx="1558485" cy="1504336"/>
          </a:xfrm>
          <a:prstGeom prst="rect">
            <a:avLst/>
          </a:prstGeom>
          <a:noFill/>
          <a:ln>
            <a:noFill/>
          </a:ln>
        </p:spPr>
      </p:pic>
      <p:pic>
        <p:nvPicPr>
          <p:cNvPr id="5" name="Imagen 4" descr="Un hombre sentado en el suelo&#10;&#10;Descripción generada automáticamente con confianza media">
            <a:extLst>
              <a:ext uri="{FF2B5EF4-FFF2-40B4-BE49-F238E27FC236}">
                <a16:creationId xmlns:a16="http://schemas.microsoft.com/office/drawing/2014/main" id="{AD20D976-2CC7-5088-95F0-C4837784B0C5}"/>
              </a:ext>
            </a:extLst>
          </p:cNvPr>
          <p:cNvPicPr>
            <a:picLocks noChangeAspect="1"/>
          </p:cNvPicPr>
          <p:nvPr/>
        </p:nvPicPr>
        <p:blipFill>
          <a:blip r:embed="rId5" cstate="print">
            <a:extLst>
              <a:ext uri="{28A0092B-C50C-407E-A947-70E740481C1C}">
                <a14:useLocalDpi xmlns:a14="http://schemas.microsoft.com/office/drawing/2010/main" val="0"/>
              </a:ext>
            </a:extLst>
          </a:blip>
          <a:srcRect l="14568" t="23215" b="14902"/>
          <a:stretch/>
        </p:blipFill>
        <p:spPr bwMode="auto">
          <a:xfrm>
            <a:off x="1871687" y="2467894"/>
            <a:ext cx="1558484" cy="1504335"/>
          </a:xfrm>
          <a:prstGeom prst="rect">
            <a:avLst/>
          </a:prstGeom>
          <a:noFill/>
          <a:ln>
            <a:noFill/>
          </a:ln>
        </p:spPr>
      </p:pic>
      <p:pic>
        <p:nvPicPr>
          <p:cNvPr id="3076" name="Picture 4" descr="Bombilla Azul PNG, Dibujos, Vectores Para Descarga Gratuita - Pngtree">
            <a:extLst>
              <a:ext uri="{FF2B5EF4-FFF2-40B4-BE49-F238E27FC236}">
                <a16:creationId xmlns:a16="http://schemas.microsoft.com/office/drawing/2014/main" id="{4C13B0A5-F4D8-A18F-3466-285CD8A8FC4C}"/>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46667" y1="81944" x2="48056" y2="73056"/>
                        <a14:foregroundMark x1="43056" y1="79167" x2="43056" y2="75833"/>
                        <a14:foregroundMark x1="34444" y1="46944" x2="34444" y2="46944"/>
                        <a14:foregroundMark x1="37500" y1="37500" x2="37500" y2="37500"/>
                        <a14:foregroundMark x1="29444" y1="26667" x2="29444" y2="26667"/>
                        <a14:foregroundMark x1="37500" y1="19722" x2="37500" y2="19722"/>
                        <a14:foregroundMark x1="47778" y1="15000" x2="47778" y2="15000"/>
                        <a14:foregroundMark x1="58333" y1="18333" x2="58333" y2="18333"/>
                        <a14:foregroundMark x1="67778" y1="25278" x2="67778" y2="25278"/>
                        <a14:foregroundMark x1="41667" y1="76667" x2="41667" y2="76667"/>
                      </a14:backgroundRemoval>
                    </a14:imgEffect>
                  </a14:imgLayer>
                </a14:imgProps>
              </a:ext>
              <a:ext uri="{28A0092B-C50C-407E-A947-70E740481C1C}">
                <a14:useLocalDpi xmlns:a14="http://schemas.microsoft.com/office/drawing/2010/main" val="0"/>
              </a:ext>
            </a:extLst>
          </a:blip>
          <a:srcRect/>
          <a:stretch>
            <a:fillRect/>
          </a:stretch>
        </p:blipFill>
        <p:spPr bwMode="auto">
          <a:xfrm>
            <a:off x="4982717" y="5898593"/>
            <a:ext cx="862822" cy="862822"/>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3B45EB5D-81F3-CC5A-C316-2010CBD9CFC4}"/>
              </a:ext>
            </a:extLst>
          </p:cNvPr>
          <p:cNvSpPr txBox="1"/>
          <p:nvPr/>
        </p:nvSpPr>
        <p:spPr>
          <a:xfrm>
            <a:off x="5977339" y="6145161"/>
            <a:ext cx="4225437" cy="368298"/>
          </a:xfrm>
          <a:prstGeom prst="rect">
            <a:avLst/>
          </a:prstGeom>
          <a:noFill/>
        </p:spPr>
        <p:txBody>
          <a:bodyPr wrap="square">
            <a:spAutoFit/>
          </a:bodyPr>
          <a:lstStyle/>
          <a:p>
            <a:r>
              <a:rPr lang="es-ES" dirty="0" err="1">
                <a:solidFill>
                  <a:schemeClr val="accent1">
                    <a:lumMod val="60000"/>
                    <a:lumOff val="40000"/>
                  </a:schemeClr>
                </a:solidFill>
              </a:rPr>
              <a:t>Increase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6 sets in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second</a:t>
            </a:r>
            <a:r>
              <a:rPr lang="es-ES" dirty="0">
                <a:solidFill>
                  <a:schemeClr val="accent1">
                    <a:lumMod val="60000"/>
                    <a:lumOff val="40000"/>
                  </a:schemeClr>
                </a:solidFill>
              </a:rPr>
              <a:t> </a:t>
            </a:r>
            <a:r>
              <a:rPr lang="es-ES" dirty="0" err="1">
                <a:solidFill>
                  <a:schemeClr val="accent1">
                    <a:lumMod val="60000"/>
                    <a:lumOff val="40000"/>
                  </a:schemeClr>
                </a:solidFill>
              </a:rPr>
              <a:t>session</a:t>
            </a:r>
            <a:endParaRPr lang="es-ES" dirty="0">
              <a:solidFill>
                <a:schemeClr val="accent1">
                  <a:lumMod val="60000"/>
                  <a:lumOff val="40000"/>
                </a:schemeClr>
              </a:solidFill>
            </a:endParaRPr>
          </a:p>
        </p:txBody>
      </p:sp>
    </p:spTree>
    <p:extLst>
      <p:ext uri="{BB962C8B-B14F-4D97-AF65-F5344CB8AC3E}">
        <p14:creationId xmlns:p14="http://schemas.microsoft.com/office/powerpoint/2010/main" val="1070263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CA5B9-6A92-101D-0865-C2E76303F37C}"/>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89921A4B-AA27-DBC7-7824-0E780D70C6B3}"/>
              </a:ext>
            </a:extLst>
          </p:cNvPr>
          <p:cNvSpPr/>
          <p:nvPr/>
        </p:nvSpPr>
        <p:spPr>
          <a:xfrm>
            <a:off x="0" y="0"/>
            <a:ext cx="12192000" cy="1406013"/>
          </a:xfrm>
          <a:prstGeom prst="rect">
            <a:avLst/>
          </a:prstGeom>
          <a:solidFill>
            <a:schemeClr val="tx2">
              <a:lumMod val="10000"/>
              <a:lumOff val="90000"/>
            </a:schemeClr>
          </a:solidFill>
          <a:ln>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accent1"/>
                </a:solidFill>
              </a:rPr>
              <a:t>THORACIC EXTENSION</a:t>
            </a:r>
          </a:p>
        </p:txBody>
      </p:sp>
      <p:cxnSp>
        <p:nvCxnSpPr>
          <p:cNvPr id="6" name="Conector recto 5">
            <a:extLst>
              <a:ext uri="{FF2B5EF4-FFF2-40B4-BE49-F238E27FC236}">
                <a16:creationId xmlns:a16="http://schemas.microsoft.com/office/drawing/2014/main" id="{C4F4D0CE-13BE-1D06-AF20-BC39AC796163}"/>
              </a:ext>
            </a:extLst>
          </p:cNvPr>
          <p:cNvCxnSpPr/>
          <p:nvPr/>
        </p:nvCxnSpPr>
        <p:spPr>
          <a:xfrm>
            <a:off x="3647768" y="1641987"/>
            <a:ext cx="0" cy="4503174"/>
          </a:xfrm>
          <a:prstGeom prst="line">
            <a:avLst/>
          </a:prstGeom>
          <a:ln w="57150">
            <a:solidFill>
              <a:schemeClr val="tx2">
                <a:lumMod val="10000"/>
                <a:lumOff val="90000"/>
              </a:schemeClr>
            </a:solidFill>
          </a:ln>
        </p:spPr>
        <p:style>
          <a:lnRef idx="2">
            <a:schemeClr val="accent1"/>
          </a:lnRef>
          <a:fillRef idx="0">
            <a:schemeClr val="accent1"/>
          </a:fillRef>
          <a:effectRef idx="1">
            <a:schemeClr val="accent1"/>
          </a:effectRef>
          <a:fontRef idx="minor">
            <a:schemeClr val="tx1"/>
          </a:fontRef>
        </p:style>
      </p:cxnSp>
      <p:graphicFrame>
        <p:nvGraphicFramePr>
          <p:cNvPr id="7" name="Tabla 6">
            <a:extLst>
              <a:ext uri="{FF2B5EF4-FFF2-40B4-BE49-F238E27FC236}">
                <a16:creationId xmlns:a16="http://schemas.microsoft.com/office/drawing/2014/main" id="{832F330C-8F16-1110-7CB5-D1F0A913C811}"/>
              </a:ext>
            </a:extLst>
          </p:cNvPr>
          <p:cNvGraphicFramePr>
            <a:graphicFrameLocks noGrp="1"/>
          </p:cNvGraphicFramePr>
          <p:nvPr>
            <p:extLst>
              <p:ext uri="{D42A27DB-BD31-4B8C-83A1-F6EECF244321}">
                <p14:modId xmlns:p14="http://schemas.microsoft.com/office/powerpoint/2010/main" val="418236532"/>
              </p:ext>
            </p:extLst>
          </p:nvPr>
        </p:nvGraphicFramePr>
        <p:xfrm>
          <a:off x="4250580" y="4455446"/>
          <a:ext cx="7290012" cy="1493949"/>
        </p:xfrm>
        <a:graphic>
          <a:graphicData uri="http://schemas.openxmlformats.org/drawingml/2006/table">
            <a:tbl>
              <a:tblPr firstRow="1" bandRow="1">
                <a:tableStyleId>{5C22544A-7EE6-4342-B048-85BDC9FD1C3A}</a:tableStyleId>
              </a:tblPr>
              <a:tblGrid>
                <a:gridCol w="1822503">
                  <a:extLst>
                    <a:ext uri="{9D8B030D-6E8A-4147-A177-3AD203B41FA5}">
                      <a16:colId xmlns:a16="http://schemas.microsoft.com/office/drawing/2014/main" val="1245573089"/>
                    </a:ext>
                  </a:extLst>
                </a:gridCol>
                <a:gridCol w="1822503">
                  <a:extLst>
                    <a:ext uri="{9D8B030D-6E8A-4147-A177-3AD203B41FA5}">
                      <a16:colId xmlns:a16="http://schemas.microsoft.com/office/drawing/2014/main" val="890767540"/>
                    </a:ext>
                  </a:extLst>
                </a:gridCol>
                <a:gridCol w="1822503">
                  <a:extLst>
                    <a:ext uri="{9D8B030D-6E8A-4147-A177-3AD203B41FA5}">
                      <a16:colId xmlns:a16="http://schemas.microsoft.com/office/drawing/2014/main" val="2680649255"/>
                    </a:ext>
                  </a:extLst>
                </a:gridCol>
                <a:gridCol w="1822503">
                  <a:extLst>
                    <a:ext uri="{9D8B030D-6E8A-4147-A177-3AD203B41FA5}">
                      <a16:colId xmlns:a16="http://schemas.microsoft.com/office/drawing/2014/main" val="575881579"/>
                    </a:ext>
                  </a:extLst>
                </a:gridCol>
              </a:tblGrid>
              <a:tr h="497983">
                <a:tc>
                  <a:txBody>
                    <a:bodyPr/>
                    <a:lstStyle/>
                    <a:p>
                      <a:pPr algn="ctr"/>
                      <a:r>
                        <a:rPr lang="es-ES" dirty="0"/>
                        <a:t>SETS</a:t>
                      </a:r>
                    </a:p>
                  </a:txBody>
                  <a:tcPr>
                    <a:solidFill>
                      <a:schemeClr val="tx2">
                        <a:lumMod val="90000"/>
                        <a:lumOff val="10000"/>
                      </a:schemeClr>
                    </a:solidFill>
                  </a:tcPr>
                </a:tc>
                <a:tc>
                  <a:txBody>
                    <a:bodyPr/>
                    <a:lstStyle/>
                    <a:p>
                      <a:pPr algn="ctr"/>
                      <a:r>
                        <a:rPr lang="es-ES" dirty="0"/>
                        <a:t>REPS</a:t>
                      </a:r>
                    </a:p>
                  </a:txBody>
                  <a:tcPr>
                    <a:solidFill>
                      <a:schemeClr val="tx2">
                        <a:lumMod val="90000"/>
                        <a:lumOff val="10000"/>
                      </a:schemeClr>
                    </a:solidFill>
                  </a:tcPr>
                </a:tc>
                <a:tc>
                  <a:txBody>
                    <a:bodyPr/>
                    <a:lstStyle/>
                    <a:p>
                      <a:pPr algn="ctr"/>
                      <a:r>
                        <a:rPr lang="es-ES" dirty="0"/>
                        <a:t>TUT</a:t>
                      </a:r>
                    </a:p>
                  </a:txBody>
                  <a:tcPr>
                    <a:solidFill>
                      <a:schemeClr val="tx2">
                        <a:lumMod val="90000"/>
                        <a:lumOff val="10000"/>
                      </a:schemeClr>
                    </a:solidFill>
                  </a:tcPr>
                </a:tc>
                <a:tc>
                  <a:txBody>
                    <a:bodyPr/>
                    <a:lstStyle/>
                    <a:p>
                      <a:pPr algn="ctr"/>
                      <a:r>
                        <a:rPr lang="es-ES" dirty="0"/>
                        <a:t>REST</a:t>
                      </a:r>
                    </a:p>
                  </a:txBody>
                  <a:tcPr>
                    <a:solidFill>
                      <a:schemeClr val="tx2">
                        <a:lumMod val="90000"/>
                        <a:lumOff val="10000"/>
                      </a:schemeClr>
                    </a:solidFill>
                  </a:tcPr>
                </a:tc>
                <a:extLst>
                  <a:ext uri="{0D108BD9-81ED-4DB2-BD59-A6C34878D82A}">
                    <a16:rowId xmlns:a16="http://schemas.microsoft.com/office/drawing/2014/main" val="3998845159"/>
                  </a:ext>
                </a:extLst>
              </a:tr>
              <a:tr h="497983">
                <a:tc>
                  <a:txBody>
                    <a:bodyPr/>
                    <a:lstStyle/>
                    <a:p>
                      <a:pPr algn="ctr"/>
                      <a:r>
                        <a:rPr lang="es-ES" sz="1800" b="0" dirty="0"/>
                        <a:t>4 </a:t>
                      </a:r>
                      <a:r>
                        <a:rPr lang="es-ES" sz="1800" b="0" dirty="0" err="1"/>
                        <a:t>right</a:t>
                      </a:r>
                      <a:r>
                        <a:rPr lang="es-ES" sz="1800" b="0" dirty="0"/>
                        <a:t> </a:t>
                      </a:r>
                      <a:r>
                        <a:rPr lang="es-ES" sz="1800" b="0" dirty="0" err="1"/>
                        <a:t>side</a:t>
                      </a:r>
                      <a:endParaRPr lang="es-ES" sz="1800" b="0" dirty="0"/>
                    </a:p>
                  </a:txBody>
                  <a:tcPr anchor="ctr">
                    <a:solidFill>
                      <a:schemeClr val="tx2">
                        <a:lumMod val="10000"/>
                        <a:lumOff val="90000"/>
                      </a:schemeClr>
                    </a:solidFill>
                  </a:tcPr>
                </a:tc>
                <a:tc>
                  <a:txBody>
                    <a:bodyPr/>
                    <a:lstStyle/>
                    <a:p>
                      <a:pPr algn="ctr"/>
                      <a:r>
                        <a:rPr lang="es-ES" sz="1800" b="0" dirty="0"/>
                        <a:t>8-12</a:t>
                      </a:r>
                    </a:p>
                  </a:txBody>
                  <a:tcPr anchor="ctr">
                    <a:solidFill>
                      <a:schemeClr val="tx2">
                        <a:lumMod val="10000"/>
                        <a:lumOff val="90000"/>
                      </a:schemeClr>
                    </a:solidFill>
                  </a:tcPr>
                </a:tc>
                <a:tc>
                  <a:txBody>
                    <a:bodyPr/>
                    <a:lstStyle/>
                    <a:p>
                      <a:pPr algn="ctr"/>
                      <a:r>
                        <a:rPr lang="es-ES" sz="1800" b="0" dirty="0"/>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a:t>
                      </a:r>
                    </a:p>
                  </a:txBody>
                  <a:tcPr anchor="ctr">
                    <a:solidFill>
                      <a:schemeClr val="tx2">
                        <a:lumMod val="10000"/>
                        <a:lumOff val="90000"/>
                      </a:schemeClr>
                    </a:solidFill>
                  </a:tcPr>
                </a:tc>
                <a:extLst>
                  <a:ext uri="{0D108BD9-81ED-4DB2-BD59-A6C34878D82A}">
                    <a16:rowId xmlns:a16="http://schemas.microsoft.com/office/drawing/2014/main" val="61597354"/>
                  </a:ext>
                </a:extLst>
              </a:tr>
              <a:tr h="497983">
                <a:tc>
                  <a:txBody>
                    <a:bodyPr/>
                    <a:lstStyle/>
                    <a:p>
                      <a:pPr algn="ctr"/>
                      <a:r>
                        <a:rPr lang="es-ES" sz="1800" b="0" dirty="0"/>
                        <a:t>4 </a:t>
                      </a:r>
                      <a:r>
                        <a:rPr lang="es-ES" sz="1800" b="0" dirty="0" err="1"/>
                        <a:t>left</a:t>
                      </a:r>
                      <a:r>
                        <a:rPr lang="es-ES" sz="1800" b="0" dirty="0"/>
                        <a:t> </a:t>
                      </a:r>
                      <a:r>
                        <a:rPr lang="es-ES" sz="1800" b="0" dirty="0" err="1"/>
                        <a:t>side</a:t>
                      </a:r>
                      <a:endParaRPr lang="es-ES" sz="1800" b="0" dirty="0"/>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8-12</a:t>
                      </a:r>
                    </a:p>
                  </a:txBody>
                  <a:tcPr anchor="ctr">
                    <a:solidFill>
                      <a:schemeClr val="tx2">
                        <a:lumMod val="10000"/>
                        <a:lumOff val="90000"/>
                      </a:schemeClr>
                    </a:solidFill>
                  </a:tcPr>
                </a:tc>
                <a:tc>
                  <a:txBody>
                    <a:bodyPr/>
                    <a:lstStyle/>
                    <a:p>
                      <a:pPr algn="ctr"/>
                      <a:r>
                        <a:rPr lang="es-ES" sz="1800" b="0" dirty="0"/>
                        <a:t>5-5-5</a:t>
                      </a:r>
                    </a:p>
                  </a:txBody>
                  <a:tcPr anchor="ctr">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b="0" dirty="0"/>
                        <a:t>1’ </a:t>
                      </a:r>
                    </a:p>
                  </a:txBody>
                  <a:tcPr anchor="ctr">
                    <a:solidFill>
                      <a:schemeClr val="tx2">
                        <a:lumMod val="10000"/>
                        <a:lumOff val="90000"/>
                      </a:schemeClr>
                    </a:solidFill>
                  </a:tcPr>
                </a:tc>
                <a:extLst>
                  <a:ext uri="{0D108BD9-81ED-4DB2-BD59-A6C34878D82A}">
                    <a16:rowId xmlns:a16="http://schemas.microsoft.com/office/drawing/2014/main" val="1818200280"/>
                  </a:ext>
                </a:extLst>
              </a:tr>
            </a:tbl>
          </a:graphicData>
        </a:graphic>
      </p:graphicFrame>
      <p:pic>
        <p:nvPicPr>
          <p:cNvPr id="1026" name="Picture 2" descr="Columna vertebral - Iconos gratis de asistencia sanitaria y médica">
            <a:extLst>
              <a:ext uri="{FF2B5EF4-FFF2-40B4-BE49-F238E27FC236}">
                <a16:creationId xmlns:a16="http://schemas.microsoft.com/office/drawing/2014/main" id="{238F6F1C-5B41-BA26-2D19-AEFCABA695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536" y="140111"/>
            <a:ext cx="1125789" cy="11257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olumna vertebral - Iconos gratis de asistencia sanitaria y médica">
            <a:extLst>
              <a:ext uri="{FF2B5EF4-FFF2-40B4-BE49-F238E27FC236}">
                <a16:creationId xmlns:a16="http://schemas.microsoft.com/office/drawing/2014/main" id="{D385362B-C8A9-30C4-EC0C-8C48267427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5694" y="170970"/>
            <a:ext cx="1125789" cy="1125789"/>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9B60EB91-DFEA-A308-C230-387E047BD56D}"/>
              </a:ext>
            </a:extLst>
          </p:cNvPr>
          <p:cNvSpPr txBox="1"/>
          <p:nvPr/>
        </p:nvSpPr>
        <p:spPr>
          <a:xfrm>
            <a:off x="4250580" y="1641987"/>
            <a:ext cx="7290006" cy="2769989"/>
          </a:xfrm>
          <a:prstGeom prst="rect">
            <a:avLst/>
          </a:prstGeom>
          <a:noFill/>
        </p:spPr>
        <p:txBody>
          <a:bodyPr wrap="square" rtlCol="0">
            <a:spAutoFit/>
          </a:bodyPr>
          <a:lstStyle/>
          <a:p>
            <a:r>
              <a:rPr lang="es-ES" sz="2400" b="1" dirty="0">
                <a:solidFill>
                  <a:schemeClr val="accent1"/>
                </a:solidFill>
              </a:rPr>
              <a:t>Position</a:t>
            </a:r>
          </a:p>
          <a:p>
            <a:r>
              <a:rPr lang="es-ES" dirty="0" err="1">
                <a:solidFill>
                  <a:schemeClr val="accent1">
                    <a:lumMod val="60000"/>
                    <a:lumOff val="40000"/>
                  </a:schemeClr>
                </a:solidFill>
              </a:rPr>
              <a:t>Quadruped</a:t>
            </a:r>
            <a:r>
              <a:rPr lang="es-ES" dirty="0">
                <a:solidFill>
                  <a:schemeClr val="accent1">
                    <a:lumMod val="60000"/>
                    <a:lumOff val="40000"/>
                  </a:schemeClr>
                </a:solidFill>
              </a:rPr>
              <a:t> position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hands</a:t>
            </a:r>
            <a:r>
              <a:rPr lang="es-ES" dirty="0">
                <a:solidFill>
                  <a:schemeClr val="accent1">
                    <a:lumMod val="60000"/>
                    <a:lumOff val="40000"/>
                  </a:schemeClr>
                </a:solidFill>
              </a:rPr>
              <a:t> at </a:t>
            </a:r>
            <a:r>
              <a:rPr lang="es-ES" dirty="0" err="1">
                <a:solidFill>
                  <a:schemeClr val="accent1">
                    <a:lumMod val="60000"/>
                    <a:lumOff val="40000"/>
                  </a:schemeClr>
                </a:solidFill>
              </a:rPr>
              <a:t>shoulder</a:t>
            </a:r>
            <a:r>
              <a:rPr lang="es-ES" dirty="0">
                <a:solidFill>
                  <a:schemeClr val="accent1">
                    <a:lumMod val="60000"/>
                    <a:lumOff val="40000"/>
                  </a:schemeClr>
                </a:solidFill>
              </a:rPr>
              <a:t> </a:t>
            </a:r>
            <a:r>
              <a:rPr lang="es-ES" dirty="0" err="1">
                <a:solidFill>
                  <a:schemeClr val="accent1">
                    <a:lumMod val="60000"/>
                    <a:lumOff val="40000"/>
                  </a:schemeClr>
                </a:solidFill>
              </a:rPr>
              <a:t>heigh</a:t>
            </a:r>
            <a:r>
              <a:rPr lang="es-ES" dirty="0">
                <a:solidFill>
                  <a:schemeClr val="accent1">
                    <a:lumMod val="60000"/>
                    <a:lumOff val="40000"/>
                  </a:schemeClr>
                </a:solidFill>
              </a:rPr>
              <a:t>. </a:t>
            </a:r>
            <a:r>
              <a:rPr lang="es-ES" dirty="0" err="1">
                <a:solidFill>
                  <a:schemeClr val="accent1">
                    <a:lumMod val="60000"/>
                    <a:lumOff val="40000"/>
                  </a:schemeClr>
                </a:solidFill>
              </a:rPr>
              <a:t>Grab</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neck</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hand</a:t>
            </a:r>
            <a:r>
              <a:rPr lang="es-ES" dirty="0">
                <a:solidFill>
                  <a:schemeClr val="accent1">
                    <a:lumMod val="60000"/>
                    <a:lumOff val="40000"/>
                  </a:schemeClr>
                </a:solidFill>
              </a:rPr>
              <a:t> and </a:t>
            </a:r>
            <a:r>
              <a:rPr lang="es-ES" dirty="0" err="1">
                <a:solidFill>
                  <a:schemeClr val="accent1">
                    <a:lumMod val="60000"/>
                    <a:lumOff val="40000"/>
                  </a:schemeClr>
                </a:solidFill>
              </a:rPr>
              <a:t>bend</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a:t>
            </a:r>
            <a:r>
              <a:rPr lang="es-ES" dirty="0" err="1">
                <a:solidFill>
                  <a:schemeClr val="accent1">
                    <a:lumMod val="60000"/>
                    <a:lumOff val="40000"/>
                  </a:schemeClr>
                </a:solidFill>
              </a:rPr>
              <a:t>elbow</a:t>
            </a:r>
            <a:r>
              <a:rPr lang="es-ES" dirty="0">
                <a:solidFill>
                  <a:schemeClr val="accent1">
                    <a:lumMod val="60000"/>
                    <a:lumOff val="40000"/>
                  </a:schemeClr>
                </a:solidFill>
              </a:rPr>
              <a:t>. In </a:t>
            </a:r>
            <a:r>
              <a:rPr lang="es-ES" dirty="0" err="1">
                <a:solidFill>
                  <a:schemeClr val="accent1">
                    <a:lumMod val="60000"/>
                    <a:lumOff val="40000"/>
                  </a:schemeClr>
                </a:solidFill>
              </a:rPr>
              <a:t>this</a:t>
            </a:r>
            <a:r>
              <a:rPr lang="es-ES" dirty="0">
                <a:solidFill>
                  <a:schemeClr val="accent1">
                    <a:lumMod val="60000"/>
                    <a:lumOff val="40000"/>
                  </a:schemeClr>
                </a:solidFill>
              </a:rPr>
              <a:t> position </a:t>
            </a:r>
            <a:r>
              <a:rPr lang="es-ES" dirty="0" err="1">
                <a:solidFill>
                  <a:schemeClr val="accent1">
                    <a:lumMod val="60000"/>
                    <a:lumOff val="40000"/>
                  </a:schemeClr>
                </a:solidFill>
              </a:rPr>
              <a:t>rotate</a:t>
            </a:r>
            <a:r>
              <a:rPr lang="es-ES" dirty="0">
                <a:solidFill>
                  <a:schemeClr val="accent1">
                    <a:lumMod val="60000"/>
                    <a:lumOff val="40000"/>
                  </a:schemeClr>
                </a:solidFill>
              </a:rPr>
              <a:t> </a:t>
            </a:r>
            <a:r>
              <a:rPr lang="es-ES" dirty="0" err="1">
                <a:solidFill>
                  <a:schemeClr val="accent1">
                    <a:lumMod val="60000"/>
                    <a:lumOff val="40000"/>
                  </a:schemeClr>
                </a:solidFill>
              </a:rPr>
              <a:t>your</a:t>
            </a:r>
            <a:r>
              <a:rPr lang="es-ES" dirty="0">
                <a:solidFill>
                  <a:schemeClr val="accent1">
                    <a:lumMod val="60000"/>
                    <a:lumOff val="40000"/>
                  </a:schemeClr>
                </a:solidFill>
              </a:rPr>
              <a:t> torso </a:t>
            </a:r>
            <a:r>
              <a:rPr lang="es-ES" dirty="0" err="1">
                <a:solidFill>
                  <a:schemeClr val="accent1">
                    <a:lumMod val="60000"/>
                    <a:lumOff val="40000"/>
                  </a:schemeClr>
                </a:solidFill>
              </a:rPr>
              <a:t>until</a:t>
            </a:r>
            <a:r>
              <a:rPr lang="es-ES" dirty="0">
                <a:solidFill>
                  <a:schemeClr val="accent1">
                    <a:lumMod val="60000"/>
                    <a:lumOff val="40000"/>
                  </a:schemeClr>
                </a:solidFill>
              </a:rPr>
              <a:t> </a:t>
            </a:r>
            <a:r>
              <a:rPr lang="es-ES" dirty="0" err="1">
                <a:solidFill>
                  <a:schemeClr val="accent1">
                    <a:lumMod val="60000"/>
                    <a:lumOff val="40000"/>
                  </a:schemeClr>
                </a:solidFill>
              </a:rPr>
              <a:t>you</a:t>
            </a:r>
            <a:r>
              <a:rPr lang="es-ES" dirty="0">
                <a:solidFill>
                  <a:schemeClr val="accent1">
                    <a:lumMod val="60000"/>
                    <a:lumOff val="40000"/>
                  </a:schemeClr>
                </a:solidFill>
              </a:rPr>
              <a:t> </a:t>
            </a:r>
            <a:r>
              <a:rPr lang="es-ES" dirty="0" err="1">
                <a:solidFill>
                  <a:schemeClr val="accent1">
                    <a:lumMod val="60000"/>
                    <a:lumOff val="40000"/>
                  </a:schemeClr>
                </a:solidFill>
              </a:rPr>
              <a:t>feel</a:t>
            </a:r>
            <a:r>
              <a:rPr lang="es-ES" dirty="0">
                <a:solidFill>
                  <a:schemeClr val="accent1">
                    <a:lumMod val="60000"/>
                    <a:lumOff val="40000"/>
                  </a:schemeClr>
                </a:solidFill>
              </a:rPr>
              <a:t> </a:t>
            </a:r>
            <a:r>
              <a:rPr lang="es-ES" dirty="0" err="1">
                <a:solidFill>
                  <a:schemeClr val="accent1">
                    <a:lumMod val="60000"/>
                    <a:lumOff val="40000"/>
                  </a:schemeClr>
                </a:solidFill>
              </a:rPr>
              <a:t>restriction</a:t>
            </a:r>
            <a:r>
              <a:rPr lang="es-ES" dirty="0">
                <a:solidFill>
                  <a:schemeClr val="accent1">
                    <a:lumMod val="60000"/>
                    <a:lumOff val="40000"/>
                  </a:schemeClr>
                </a:solidFill>
              </a:rPr>
              <a:t> </a:t>
            </a:r>
            <a:r>
              <a:rPr lang="es-ES" dirty="0" err="1">
                <a:solidFill>
                  <a:schemeClr val="accent1">
                    <a:lumMod val="60000"/>
                    <a:lumOff val="40000"/>
                  </a:schemeClr>
                </a:solidFill>
              </a:rPr>
              <a:t>with</a:t>
            </a:r>
            <a:r>
              <a:rPr lang="es-ES" dirty="0">
                <a:solidFill>
                  <a:schemeClr val="accent1">
                    <a:lumMod val="60000"/>
                    <a:lumOff val="40000"/>
                  </a:schemeClr>
                </a:solidFill>
              </a:rPr>
              <a:t>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arm</a:t>
            </a:r>
            <a:r>
              <a:rPr lang="es-ES" dirty="0">
                <a:solidFill>
                  <a:schemeClr val="accent1">
                    <a:lumMod val="60000"/>
                    <a:lumOff val="40000"/>
                  </a:schemeClr>
                </a:solidFill>
              </a:rPr>
              <a:t> extended. </a:t>
            </a:r>
          </a:p>
          <a:p>
            <a:pPr marL="285750" indent="-285750">
              <a:buFont typeface="Arial" panose="020B0604020202020204" pitchFamily="34" charset="0"/>
              <a:buChar char="•"/>
            </a:pPr>
            <a:endParaRPr lang="es-ES" dirty="0"/>
          </a:p>
          <a:p>
            <a:r>
              <a:rPr lang="es-ES" sz="2400" b="1" dirty="0">
                <a:solidFill>
                  <a:schemeClr val="accent1"/>
                </a:solidFill>
              </a:rPr>
              <a:t>Key </a:t>
            </a:r>
            <a:r>
              <a:rPr lang="es-ES" sz="2400" b="1" dirty="0" err="1">
                <a:solidFill>
                  <a:schemeClr val="accent1"/>
                </a:solidFill>
              </a:rPr>
              <a:t>points</a:t>
            </a:r>
            <a:endParaRPr lang="es-ES" sz="2400" b="1" dirty="0">
              <a:solidFill>
                <a:schemeClr val="accent1"/>
              </a:solidFill>
            </a:endParaRPr>
          </a:p>
          <a:p>
            <a:pPr marL="285750" indent="-285750">
              <a:buFont typeface="Arial" panose="020B0604020202020204" pitchFamily="34" charset="0"/>
              <a:buChar char="•"/>
            </a:pPr>
            <a:r>
              <a:rPr lang="es-ES" dirty="0" err="1">
                <a:solidFill>
                  <a:schemeClr val="accent1">
                    <a:lumMod val="60000"/>
                    <a:lumOff val="40000"/>
                  </a:schemeClr>
                </a:solidFill>
              </a:rPr>
              <a:t>Mantain</a:t>
            </a:r>
            <a:r>
              <a:rPr lang="es-ES" dirty="0">
                <a:solidFill>
                  <a:schemeClr val="accent1">
                    <a:lumMod val="60000"/>
                    <a:lumOff val="40000"/>
                  </a:schemeClr>
                </a:solidFill>
              </a:rPr>
              <a:t> </a:t>
            </a:r>
            <a:r>
              <a:rPr lang="es-ES" dirty="0" err="1">
                <a:solidFill>
                  <a:schemeClr val="accent1">
                    <a:lumMod val="60000"/>
                    <a:lumOff val="40000"/>
                  </a:schemeClr>
                </a:solidFill>
              </a:rPr>
              <a:t>double</a:t>
            </a:r>
            <a:r>
              <a:rPr lang="es-ES" dirty="0">
                <a:solidFill>
                  <a:schemeClr val="accent1">
                    <a:lumMod val="60000"/>
                    <a:lumOff val="40000"/>
                  </a:schemeClr>
                </a:solidFill>
              </a:rPr>
              <a:t> chin position </a:t>
            </a:r>
            <a:r>
              <a:rPr lang="es-ES" dirty="0" err="1">
                <a:solidFill>
                  <a:schemeClr val="accent1">
                    <a:lumMod val="60000"/>
                    <a:lumOff val="40000"/>
                  </a:schemeClr>
                </a:solidFill>
              </a:rPr>
              <a:t>to</a:t>
            </a:r>
            <a:r>
              <a:rPr lang="es-ES" dirty="0">
                <a:solidFill>
                  <a:schemeClr val="accent1">
                    <a:lumMod val="60000"/>
                    <a:lumOff val="40000"/>
                  </a:schemeClr>
                </a:solidFill>
              </a:rPr>
              <a:t> relieve cervical stress</a:t>
            </a:r>
          </a:p>
          <a:p>
            <a:pPr marL="285750" indent="-285750">
              <a:buFont typeface="Arial" panose="020B0604020202020204" pitchFamily="34" charset="0"/>
              <a:buChar char="•"/>
            </a:pPr>
            <a:r>
              <a:rPr lang="es-ES" dirty="0" err="1">
                <a:solidFill>
                  <a:schemeClr val="accent1">
                    <a:lumMod val="60000"/>
                    <a:lumOff val="40000"/>
                  </a:schemeClr>
                </a:solidFill>
              </a:rPr>
              <a:t>Mantain</a:t>
            </a:r>
            <a:r>
              <a:rPr lang="es-ES" dirty="0">
                <a:solidFill>
                  <a:schemeClr val="accent1">
                    <a:lumMod val="60000"/>
                    <a:lumOff val="40000"/>
                  </a:schemeClr>
                </a:solidFill>
              </a:rPr>
              <a:t> </a:t>
            </a:r>
            <a:r>
              <a:rPr lang="es-ES" dirty="0" err="1">
                <a:solidFill>
                  <a:schemeClr val="accent1">
                    <a:lumMod val="60000"/>
                    <a:lumOff val="40000"/>
                  </a:schemeClr>
                </a:solidFill>
              </a:rPr>
              <a:t>core</a:t>
            </a:r>
            <a:r>
              <a:rPr lang="es-ES" dirty="0">
                <a:solidFill>
                  <a:schemeClr val="accent1">
                    <a:lumMod val="60000"/>
                    <a:lumOff val="40000"/>
                  </a:schemeClr>
                </a:solidFill>
              </a:rPr>
              <a:t> </a:t>
            </a:r>
            <a:r>
              <a:rPr lang="es-ES" dirty="0" err="1">
                <a:solidFill>
                  <a:schemeClr val="accent1">
                    <a:lumMod val="60000"/>
                    <a:lumOff val="40000"/>
                  </a:schemeClr>
                </a:solidFill>
              </a:rPr>
              <a:t>activation</a:t>
            </a:r>
            <a:r>
              <a:rPr lang="es-ES" dirty="0">
                <a:solidFill>
                  <a:schemeClr val="accent1">
                    <a:lumMod val="60000"/>
                    <a:lumOff val="40000"/>
                  </a:schemeClr>
                </a:solidFill>
              </a:rPr>
              <a:t> </a:t>
            </a:r>
            <a:r>
              <a:rPr lang="es-ES" dirty="0" err="1">
                <a:solidFill>
                  <a:schemeClr val="accent1">
                    <a:lumMod val="60000"/>
                    <a:lumOff val="40000"/>
                  </a:schemeClr>
                </a:solidFill>
              </a:rPr>
              <a:t>for</a:t>
            </a:r>
            <a:r>
              <a:rPr lang="es-ES" dirty="0">
                <a:solidFill>
                  <a:schemeClr val="accent1">
                    <a:lumMod val="60000"/>
                    <a:lumOff val="40000"/>
                  </a:schemeClr>
                </a:solidFill>
              </a:rPr>
              <a:t> </a:t>
            </a:r>
            <a:r>
              <a:rPr lang="es-ES" dirty="0" err="1">
                <a:solidFill>
                  <a:schemeClr val="accent1">
                    <a:lumMod val="60000"/>
                    <a:lumOff val="40000"/>
                  </a:schemeClr>
                </a:solidFill>
              </a:rPr>
              <a:t>good</a:t>
            </a:r>
            <a:r>
              <a:rPr lang="es-ES" dirty="0">
                <a:solidFill>
                  <a:schemeClr val="accent1">
                    <a:lumMod val="60000"/>
                    <a:lumOff val="40000"/>
                  </a:schemeClr>
                </a:solidFill>
              </a:rPr>
              <a:t> </a:t>
            </a:r>
            <a:r>
              <a:rPr lang="es-ES" dirty="0" err="1">
                <a:solidFill>
                  <a:schemeClr val="accent1">
                    <a:lumMod val="60000"/>
                    <a:lumOff val="40000"/>
                  </a:schemeClr>
                </a:solidFill>
              </a:rPr>
              <a:t>lower</a:t>
            </a:r>
            <a:r>
              <a:rPr lang="es-ES" dirty="0">
                <a:solidFill>
                  <a:schemeClr val="accent1">
                    <a:lumMod val="60000"/>
                    <a:lumOff val="40000"/>
                  </a:schemeClr>
                </a:solidFill>
              </a:rPr>
              <a:t> back control</a:t>
            </a:r>
          </a:p>
          <a:p>
            <a:endParaRPr lang="es-ES" dirty="0"/>
          </a:p>
        </p:txBody>
      </p:sp>
      <p:pic>
        <p:nvPicPr>
          <p:cNvPr id="2" name="Imagen 1">
            <a:extLst>
              <a:ext uri="{FF2B5EF4-FFF2-40B4-BE49-F238E27FC236}">
                <a16:creationId xmlns:a16="http://schemas.microsoft.com/office/drawing/2014/main" id="{1DD1E217-621D-E202-4DCD-9B8A15C322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499" y="4206454"/>
            <a:ext cx="1991931" cy="1991931"/>
          </a:xfrm>
          <a:prstGeom prst="rect">
            <a:avLst/>
          </a:prstGeom>
          <a:noFill/>
          <a:ln>
            <a:noFill/>
          </a:ln>
        </p:spPr>
      </p:pic>
      <p:pic>
        <p:nvPicPr>
          <p:cNvPr id="8" name="Picture 4" descr="Bombilla Azul PNG, Dibujos, Vectores Para Descarga Gratuita - Pngtree">
            <a:extLst>
              <a:ext uri="{FF2B5EF4-FFF2-40B4-BE49-F238E27FC236}">
                <a16:creationId xmlns:a16="http://schemas.microsoft.com/office/drawing/2014/main" id="{B34FFA09-7DE0-69C0-CED9-625EB8B34BB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46667" y1="81944" x2="48056" y2="73056"/>
                        <a14:foregroundMark x1="43056" y1="79167" x2="43056" y2="75833"/>
                        <a14:foregroundMark x1="34444" y1="46944" x2="34444" y2="46944"/>
                        <a14:foregroundMark x1="37500" y1="37500" x2="37500" y2="37500"/>
                        <a14:foregroundMark x1="29444" y1="26667" x2="29444" y2="26667"/>
                        <a14:foregroundMark x1="37500" y1="19722" x2="37500" y2="19722"/>
                        <a14:foregroundMark x1="47778" y1="15000" x2="47778" y2="15000"/>
                        <a14:foregroundMark x1="58333" y1="18333" x2="58333" y2="18333"/>
                        <a14:foregroundMark x1="67778" y1="25278" x2="67778" y2="25278"/>
                        <a14:foregroundMark x1="41667" y1="76667" x2="41667" y2="76667"/>
                      </a14:backgroundRemoval>
                    </a14:imgEffect>
                  </a14:imgLayer>
                </a14:imgProps>
              </a:ext>
              <a:ext uri="{28A0092B-C50C-407E-A947-70E740481C1C}">
                <a14:useLocalDpi xmlns:a14="http://schemas.microsoft.com/office/drawing/2010/main" val="0"/>
              </a:ext>
            </a:extLst>
          </a:blip>
          <a:srcRect/>
          <a:stretch>
            <a:fillRect/>
          </a:stretch>
        </p:blipFill>
        <p:spPr bwMode="auto">
          <a:xfrm>
            <a:off x="4982717" y="5898593"/>
            <a:ext cx="862822" cy="862822"/>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4B30D809-8E6A-4150-6079-AADBBCDA3060}"/>
              </a:ext>
            </a:extLst>
          </p:cNvPr>
          <p:cNvSpPr txBox="1"/>
          <p:nvPr/>
        </p:nvSpPr>
        <p:spPr>
          <a:xfrm>
            <a:off x="5977339" y="6145161"/>
            <a:ext cx="4225437" cy="368298"/>
          </a:xfrm>
          <a:prstGeom prst="rect">
            <a:avLst/>
          </a:prstGeom>
          <a:noFill/>
        </p:spPr>
        <p:txBody>
          <a:bodyPr wrap="square">
            <a:spAutoFit/>
          </a:bodyPr>
          <a:lstStyle/>
          <a:p>
            <a:r>
              <a:rPr lang="es-ES" dirty="0" err="1">
                <a:solidFill>
                  <a:schemeClr val="accent1">
                    <a:lumMod val="60000"/>
                    <a:lumOff val="40000"/>
                  </a:schemeClr>
                </a:solidFill>
              </a:rPr>
              <a:t>Increase</a:t>
            </a:r>
            <a:r>
              <a:rPr lang="es-ES" dirty="0">
                <a:solidFill>
                  <a:schemeClr val="accent1">
                    <a:lumMod val="60000"/>
                    <a:lumOff val="40000"/>
                  </a:schemeClr>
                </a:solidFill>
              </a:rPr>
              <a:t> </a:t>
            </a:r>
            <a:r>
              <a:rPr lang="es-ES" dirty="0" err="1">
                <a:solidFill>
                  <a:schemeClr val="accent1">
                    <a:lumMod val="60000"/>
                    <a:lumOff val="40000"/>
                  </a:schemeClr>
                </a:solidFill>
              </a:rPr>
              <a:t>to</a:t>
            </a:r>
            <a:r>
              <a:rPr lang="es-ES" dirty="0">
                <a:solidFill>
                  <a:schemeClr val="accent1">
                    <a:lumMod val="60000"/>
                    <a:lumOff val="40000"/>
                  </a:schemeClr>
                </a:solidFill>
              </a:rPr>
              <a:t> 6 sets in </a:t>
            </a:r>
            <a:r>
              <a:rPr lang="es-ES" dirty="0" err="1">
                <a:solidFill>
                  <a:schemeClr val="accent1">
                    <a:lumMod val="60000"/>
                    <a:lumOff val="40000"/>
                  </a:schemeClr>
                </a:solidFill>
              </a:rPr>
              <a:t>the</a:t>
            </a:r>
            <a:r>
              <a:rPr lang="es-ES" dirty="0">
                <a:solidFill>
                  <a:schemeClr val="accent1">
                    <a:lumMod val="60000"/>
                    <a:lumOff val="40000"/>
                  </a:schemeClr>
                </a:solidFill>
              </a:rPr>
              <a:t> </a:t>
            </a:r>
            <a:r>
              <a:rPr lang="es-ES" dirty="0" err="1">
                <a:solidFill>
                  <a:schemeClr val="accent1">
                    <a:lumMod val="60000"/>
                    <a:lumOff val="40000"/>
                  </a:schemeClr>
                </a:solidFill>
              </a:rPr>
              <a:t>second</a:t>
            </a:r>
            <a:r>
              <a:rPr lang="es-ES" dirty="0">
                <a:solidFill>
                  <a:schemeClr val="accent1">
                    <a:lumMod val="60000"/>
                    <a:lumOff val="40000"/>
                  </a:schemeClr>
                </a:solidFill>
              </a:rPr>
              <a:t> </a:t>
            </a:r>
            <a:r>
              <a:rPr lang="es-ES" dirty="0" err="1">
                <a:solidFill>
                  <a:schemeClr val="accent1">
                    <a:lumMod val="60000"/>
                    <a:lumOff val="40000"/>
                  </a:schemeClr>
                </a:solidFill>
              </a:rPr>
              <a:t>session</a:t>
            </a:r>
            <a:endParaRPr lang="es-ES" dirty="0">
              <a:solidFill>
                <a:schemeClr val="accent1">
                  <a:lumMod val="60000"/>
                  <a:lumOff val="40000"/>
                </a:schemeClr>
              </a:solidFill>
            </a:endParaRPr>
          </a:p>
        </p:txBody>
      </p:sp>
      <p:pic>
        <p:nvPicPr>
          <p:cNvPr id="10" name="Imagen 9">
            <a:extLst>
              <a:ext uri="{FF2B5EF4-FFF2-40B4-BE49-F238E27FC236}">
                <a16:creationId xmlns:a16="http://schemas.microsoft.com/office/drawing/2014/main" id="{111D975D-387A-A6EB-2E4B-576F558E664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6751" y="4345631"/>
            <a:ext cx="1983679" cy="1983679"/>
          </a:xfrm>
          <a:prstGeom prst="rect">
            <a:avLst/>
          </a:prstGeom>
          <a:noFill/>
          <a:ln>
            <a:noFill/>
          </a:ln>
        </p:spPr>
      </p:pic>
      <p:pic>
        <p:nvPicPr>
          <p:cNvPr id="11" name="Imagen 10" descr="Un hombre con los brazos abiertos&#10;&#10;Descripción generada automáticamente con confianza baja">
            <a:extLst>
              <a:ext uri="{FF2B5EF4-FFF2-40B4-BE49-F238E27FC236}">
                <a16:creationId xmlns:a16="http://schemas.microsoft.com/office/drawing/2014/main" id="{801E7471-786E-2D0B-F956-EFAD9774D0EC}"/>
              </a:ext>
            </a:extLst>
          </p:cNvPr>
          <p:cNvPicPr>
            <a:picLocks noChangeAspect="1"/>
          </p:cNvPicPr>
          <p:nvPr/>
        </p:nvPicPr>
        <p:blipFill>
          <a:blip r:embed="rId7" cstate="print">
            <a:extLst>
              <a:ext uri="{28A0092B-C50C-407E-A947-70E740481C1C}">
                <a14:useLocalDpi xmlns:a14="http://schemas.microsoft.com/office/drawing/2010/main" val="0"/>
              </a:ext>
            </a:extLst>
          </a:blip>
          <a:srcRect l="22451" b="14963"/>
          <a:stretch/>
        </p:blipFill>
        <p:spPr bwMode="auto">
          <a:xfrm>
            <a:off x="1888845" y="2001418"/>
            <a:ext cx="1509059" cy="2205036"/>
          </a:xfrm>
          <a:prstGeom prst="rect">
            <a:avLst/>
          </a:prstGeom>
          <a:noFill/>
          <a:ln>
            <a:noFill/>
          </a:ln>
        </p:spPr>
      </p:pic>
      <p:pic>
        <p:nvPicPr>
          <p:cNvPr id="12" name="Imagen 11" descr="Un hombre acostado en el suelo&#10;&#10;Descripción generada automáticamente con confianza media">
            <a:extLst>
              <a:ext uri="{FF2B5EF4-FFF2-40B4-BE49-F238E27FC236}">
                <a16:creationId xmlns:a16="http://schemas.microsoft.com/office/drawing/2014/main" id="{C1918BB7-93D0-D79D-A605-60B8C7885DB3}"/>
              </a:ext>
            </a:extLst>
          </p:cNvPr>
          <p:cNvPicPr>
            <a:picLocks noChangeAspect="1"/>
          </p:cNvPicPr>
          <p:nvPr/>
        </p:nvPicPr>
        <p:blipFill>
          <a:blip r:embed="rId8" cstate="print">
            <a:extLst>
              <a:ext uri="{28A0092B-C50C-407E-A947-70E740481C1C}">
                <a14:useLocalDpi xmlns:a14="http://schemas.microsoft.com/office/drawing/2010/main" val="0"/>
              </a:ext>
            </a:extLst>
          </a:blip>
          <a:srcRect l="13847" b="12014"/>
          <a:stretch/>
        </p:blipFill>
        <p:spPr bwMode="auto">
          <a:xfrm>
            <a:off x="161363" y="2001418"/>
            <a:ext cx="1620288" cy="2205036"/>
          </a:xfrm>
          <a:prstGeom prst="rect">
            <a:avLst/>
          </a:prstGeom>
          <a:noFill/>
          <a:ln>
            <a:noFill/>
          </a:ln>
        </p:spPr>
      </p:pic>
    </p:spTree>
    <p:extLst>
      <p:ext uri="{BB962C8B-B14F-4D97-AF65-F5344CB8AC3E}">
        <p14:creationId xmlns:p14="http://schemas.microsoft.com/office/powerpoint/2010/main" val="83584678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365</TotalTime>
  <Words>2442</Words>
  <Application>Microsoft Office PowerPoint</Application>
  <PresentationFormat>Panorámica</PresentationFormat>
  <Paragraphs>704</Paragraphs>
  <Slides>32</Slides>
  <Notes>16</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32</vt:i4>
      </vt:variant>
    </vt:vector>
  </HeadingPairs>
  <TitlesOfParts>
    <vt:vector size="36" baseType="lpstr">
      <vt:lpstr>Aptos</vt:lpstr>
      <vt:lpstr>Aptos Display</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LUIS CEBALLOS LAITA</dc:creator>
  <cp:lastModifiedBy>LUIS CEBALLOS LAITA</cp:lastModifiedBy>
  <cp:revision>40</cp:revision>
  <dcterms:created xsi:type="dcterms:W3CDTF">2025-04-25T07:24:19Z</dcterms:created>
  <dcterms:modified xsi:type="dcterms:W3CDTF">2025-04-26T09:12:54Z</dcterms:modified>
</cp:coreProperties>
</file>