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0" r:id="rId3"/>
    <p:sldId id="263" r:id="rId4"/>
  </p:sldIdLst>
  <p:sldSz cx="6858000" cy="9902825" type="A4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9" userDrawn="1">
          <p15:clr>
            <a:srgbClr val="A4A3A4"/>
          </p15:clr>
        </p15:guide>
        <p15:guide id="2" pos="22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3119"/>
        <p:guide pos="2201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5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7250" y="1620798"/>
            <a:ext cx="5143500" cy="3447920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57250" y="5201683"/>
            <a:ext cx="5143500" cy="23910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603"/>
            <a:ext cx="1543050" cy="845015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603"/>
            <a:ext cx="4539698" cy="845015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916" y="2469023"/>
            <a:ext cx="5915025" cy="4119622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7916" y="6627618"/>
            <a:ext cx="5915025" cy="2166412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0840"/>
            <a:ext cx="3024378" cy="653591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90722" y="2310840"/>
            <a:ext cx="3024378" cy="653591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527275"/>
            <a:ext cx="5915025" cy="1914238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60" y="2568233"/>
            <a:ext cx="2741385" cy="1189807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7560" y="3849059"/>
            <a:ext cx="2741385" cy="5089399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519528" y="2568233"/>
            <a:ext cx="2754887" cy="1189807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519528" y="3849059"/>
            <a:ext cx="2754887" cy="5089399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3" cy="231084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15543" y="1425935"/>
            <a:ext cx="3471863" cy="703797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57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12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12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3" cy="5504293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343009" cy="231084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915543" y="660241"/>
            <a:ext cx="3471863" cy="780367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343009" cy="5504293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z="112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342900" y="2311400"/>
            <a:ext cx="6172200" cy="65357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342900" y="9018588"/>
            <a:ext cx="1600200" cy="6873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2343150" y="9018588"/>
            <a:ext cx="2171700" cy="6873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4914900" y="9018588"/>
            <a:ext cx="1600200" cy="6873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lvl="0" fontAlgn="base"/>
            <a:fld id="{9A0DB2DC-4C9A-4742-B13C-FB6460FD3503}" type="slidenum">
              <a:rPr lang="zh-CN" altLang="en-US" sz="105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74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3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2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tags" Target="../tags/tag3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图片 3" descr="ML_compare_12month1_train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30238" y="903288"/>
            <a:ext cx="5761037" cy="1920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6" name="图片 4" descr="ML_compare_24month1_train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30238" y="3244850"/>
            <a:ext cx="5761037" cy="19192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7" name="图片 5" descr="ML_compare_36month1_train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30238" y="5657850"/>
            <a:ext cx="5761037" cy="1919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8" name="文本框 8"/>
          <p:cNvSpPr txBox="1"/>
          <p:nvPr>
            <p:custDataLst>
              <p:tags r:id="rId7"/>
            </p:custDataLst>
          </p:nvPr>
        </p:nvSpPr>
        <p:spPr>
          <a:xfrm>
            <a:off x="847725" y="566738"/>
            <a:ext cx="5080000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5-Fold Cross-Validation Model Comparison (12-Month)</a:t>
            </a:r>
            <a:endParaRPr lang="en-US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文本框 9"/>
          <p:cNvSpPr txBox="1"/>
          <p:nvPr>
            <p:custDataLst>
              <p:tags r:id="rId8"/>
            </p:custDataLst>
          </p:nvPr>
        </p:nvSpPr>
        <p:spPr>
          <a:xfrm>
            <a:off x="847725" y="2908300"/>
            <a:ext cx="5080000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5-Fold Cross-Validation Model Comparison (24-Month)</a:t>
            </a:r>
            <a:endParaRPr lang="en-US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文本框 10"/>
          <p:cNvSpPr txBox="1"/>
          <p:nvPr>
            <p:custDataLst>
              <p:tags r:id="rId9"/>
            </p:custDataLst>
          </p:nvPr>
        </p:nvSpPr>
        <p:spPr>
          <a:xfrm>
            <a:off x="774700" y="5321300"/>
            <a:ext cx="5080000" cy="336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1600">
                <a:latin typeface="Arial" panose="020B0604020202020204" pitchFamily="34" charset="0"/>
                <a:ea typeface="宋体" panose="02010600030101010101" pitchFamily="2" charset="-122"/>
              </a:rPr>
              <a:t>5-Fold Cross-Validation Model Comparison (36-Month)</a:t>
            </a:r>
            <a:endParaRPr lang="en-US" altLang="zh-CN" sz="1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1" name="文本框 12"/>
          <p:cNvSpPr txBox="1"/>
          <p:nvPr>
            <p:custDataLst>
              <p:tags r:id="rId10"/>
            </p:custDataLst>
          </p:nvPr>
        </p:nvSpPr>
        <p:spPr>
          <a:xfrm>
            <a:off x="476250" y="415925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2" name="文本框 13"/>
          <p:cNvSpPr txBox="1"/>
          <p:nvPr>
            <p:custDataLst>
              <p:tags r:id="rId11"/>
            </p:custDataLst>
          </p:nvPr>
        </p:nvSpPr>
        <p:spPr>
          <a:xfrm>
            <a:off x="476250" y="2773363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3" name="文本框 14"/>
          <p:cNvSpPr txBox="1"/>
          <p:nvPr>
            <p:custDataLst>
              <p:tags r:id="rId12"/>
            </p:custDataLst>
          </p:nvPr>
        </p:nvSpPr>
        <p:spPr>
          <a:xfrm>
            <a:off x="476250" y="5202238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C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4" name="文本框 15"/>
          <p:cNvSpPr txBox="1"/>
          <p:nvPr/>
        </p:nvSpPr>
        <p:spPr>
          <a:xfrm>
            <a:off x="252413" y="7686675"/>
            <a:ext cx="6597650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Figure S1. Model selection using five-fold cross-validation at different time points.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(A) 12-month prediction.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(B) 24-month prediction.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(C) 36-month prediction.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Models were compared using multiple performance metrics, including ROC AUC, F1 score, and Brier score. Logistic regression was selected as the final model based on overall performance and interpretability.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7" name="图片 3" descr="Bootstrap_AUC_barplo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250" y="271463"/>
            <a:ext cx="2879725" cy="215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8" name="图片 4" descr="ROC_12month_SMOT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900" y="566738"/>
            <a:ext cx="2879725" cy="19224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9" name="图片 5" descr="ROC_24month_SMOT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13" y="2717800"/>
            <a:ext cx="2879725" cy="1922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0" name="图片 6" descr="ROC_36month_SMOT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3463" y="2717800"/>
            <a:ext cx="2879725" cy="19224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文本框 58"/>
          <p:cNvSpPr txBox="1"/>
          <p:nvPr/>
        </p:nvSpPr>
        <p:spPr>
          <a:xfrm>
            <a:off x="260350" y="190500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2" name="文本框 7"/>
          <p:cNvSpPr txBox="1"/>
          <p:nvPr/>
        </p:nvSpPr>
        <p:spPr>
          <a:xfrm>
            <a:off x="3644900" y="198438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3" name="文本框 8"/>
          <p:cNvSpPr txBox="1"/>
          <p:nvPr/>
        </p:nvSpPr>
        <p:spPr>
          <a:xfrm>
            <a:off x="260350" y="2409825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C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4" name="文本框 9"/>
          <p:cNvSpPr txBox="1"/>
          <p:nvPr/>
        </p:nvSpPr>
        <p:spPr>
          <a:xfrm>
            <a:off x="3573463" y="2359025"/>
            <a:ext cx="22860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b="1"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endParaRPr lang="en-US" altLang="zh-CN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5" name="文本框 10"/>
          <p:cNvSpPr txBox="1"/>
          <p:nvPr/>
        </p:nvSpPr>
        <p:spPr>
          <a:xfrm>
            <a:off x="333375" y="5167313"/>
            <a:ext cx="62166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Figure S2. Robustness analysis of the integrated model.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 (A) Bootstrap validation showing AUC performance at 12, 24, and 36 months.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1200">
                <a:latin typeface="Arial" panose="020B0604020202020204" pitchFamily="34" charset="0"/>
                <a:ea typeface="宋体" panose="02010600030101010101" pitchFamily="2" charset="-122"/>
              </a:rPr>
              <a:t> (B–D) ROC curves after SMOTE correction at 12, 24, and 36 months.</a:t>
            </a:r>
            <a:endParaRPr lang="en-US" altLang="zh-CN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2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3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4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5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6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7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8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ags/tag9.xml><?xml version="1.0" encoding="utf-8"?>
<p:tagLst xmlns:p="http://schemas.openxmlformats.org/presentationml/2006/main">
  <p:tag name="KSO_WM_DIAGRAM_VIRTUALLY_FRAME" val="{&quot;height&quot;:581.65,&quot;left&quot;:37.5,&quot;top&quot;:32.7,&quot;width&quot;:465.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WPS 演示</Application>
  <PresentationFormat/>
  <Paragraphs>30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数的羊跑了</cp:lastModifiedBy>
  <cp:revision>9</cp:revision>
  <dcterms:created xsi:type="dcterms:W3CDTF">2026-02-24T05:41:00Z</dcterms:created>
  <dcterms:modified xsi:type="dcterms:W3CDTF">2026-03-13T09:05:09Z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7AFC4A7F7238415BBF90FA1CFD677692_13</vt:lpwstr>
  </property>
</Properties>
</file>