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969"/>
    <a:srgbClr val="65AA00"/>
    <a:srgbClr val="0092F7"/>
    <a:srgbClr val="AA0065"/>
    <a:srgbClr val="960059"/>
    <a:srgbClr val="860050"/>
    <a:srgbClr val="DA0082"/>
    <a:srgbClr val="920057"/>
    <a:srgbClr val="8A0052"/>
    <a:srgbClr val="0042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밝은 스타일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39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450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열1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EA-4103-A762-79134429AD2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EA-4103-A762-79134429AD2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EA-4103-A762-79134429AD2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6EA-4103-A762-79134429AD23}"/>
              </c:ext>
            </c:extLst>
          </c:dPt>
          <c:cat>
            <c:strRef>
              <c:f>Sheet1!$A$2:$A$5</c:f>
              <c:strCache>
                <c:ptCount val="4"/>
                <c:pt idx="0">
                  <c:v>Isolated mHU</c:v>
                </c:pt>
                <c:pt idx="1">
                  <c:v>Isolated mild PU</c:v>
                </c:pt>
                <c:pt idx="2">
                  <c:v>mHU + mild PU</c:v>
                </c:pt>
                <c:pt idx="3">
                  <c:v>mHU + moderate PU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</c:v>
                </c:pt>
                <c:pt idx="1">
                  <c:v>1</c:v>
                </c:pt>
                <c:pt idx="2">
                  <c:v>10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16-41BC-AE1D-B3ED31C5EE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</c:legendEntry>
      <c:layout>
        <c:manualLayout>
          <c:xMode val="edge"/>
          <c:yMode val="edge"/>
          <c:x val="0.53940957535568401"/>
          <c:y val="0.53205832629941219"/>
          <c:w val="0.45690492316982612"/>
          <c:h val="0.363140723498796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열1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15-454A-B8BD-A5E83924678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315-454A-B8BD-A5E83924678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315-454A-B8BD-A5E83924678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315-454A-B8BD-A5E839246782}"/>
              </c:ext>
            </c:extLst>
          </c:dPt>
          <c:cat>
            <c:strRef>
              <c:f>Sheet1!$A$2:$A$5</c:f>
              <c:strCache>
                <c:ptCount val="4"/>
                <c:pt idx="0">
                  <c:v>Isolated HU</c:v>
                </c:pt>
                <c:pt idx="1">
                  <c:v>Isolated mild PU</c:v>
                </c:pt>
                <c:pt idx="2">
                  <c:v>mHU + mild PU</c:v>
                </c:pt>
                <c:pt idx="3">
                  <c:v>mHU + moderate PU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</c:v>
                </c:pt>
                <c:pt idx="1">
                  <c:v>1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9A-4345-ABA9-3E15B70ED7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iginal Artic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lowchart: Stored Data 4">
            <a:extLst>
              <a:ext uri="{FF2B5EF4-FFF2-40B4-BE49-F238E27FC236}">
                <a16:creationId xmlns:a16="http://schemas.microsoft.com/office/drawing/2014/main" id="{6750A1AE-34CF-C798-885B-4AD2785F8297}"/>
              </a:ext>
            </a:extLst>
          </p:cNvPr>
          <p:cNvSpPr/>
          <p:nvPr userDrawn="1"/>
        </p:nvSpPr>
        <p:spPr>
          <a:xfrm rot="5400000">
            <a:off x="5288230" y="-4790379"/>
            <a:ext cx="1614236" cy="12203777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4 h 9996"/>
              <a:gd name="connsiteX1" fmla="*/ 7009 w 10000"/>
              <a:gd name="connsiteY1" fmla="*/ 0 h 9996"/>
              <a:gd name="connsiteX2" fmla="*/ 6949 w 10000"/>
              <a:gd name="connsiteY2" fmla="*/ 9637 h 9996"/>
              <a:gd name="connsiteX3" fmla="*/ 10000 w 10000"/>
              <a:gd name="connsiteY3" fmla="*/ 9996 h 9996"/>
              <a:gd name="connsiteX4" fmla="*/ 128 w 10000"/>
              <a:gd name="connsiteY4" fmla="*/ 9992 h 9996"/>
              <a:gd name="connsiteX5" fmla="*/ 0 w 10000"/>
              <a:gd name="connsiteY5" fmla="*/ 4 h 9996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4"/>
              <a:gd name="connsiteX1" fmla="*/ 7009 w 10000"/>
              <a:gd name="connsiteY1" fmla="*/ 0 h 10004"/>
              <a:gd name="connsiteX2" fmla="*/ 6949 w 10000"/>
              <a:gd name="connsiteY2" fmla="*/ 9641 h 10004"/>
              <a:gd name="connsiteX3" fmla="*/ 10000 w 10000"/>
              <a:gd name="connsiteY3" fmla="*/ 10000 h 10004"/>
              <a:gd name="connsiteX4" fmla="*/ 128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7009" y="0"/>
                </a:lnTo>
                <a:cubicBezTo>
                  <a:pt x="6847" y="1556"/>
                  <a:pt x="6821" y="9283"/>
                  <a:pt x="6949" y="9641"/>
                </a:cubicBezTo>
                <a:cubicBezTo>
                  <a:pt x="6923" y="9843"/>
                  <a:pt x="8314" y="10000"/>
                  <a:pt x="10000" y="10000"/>
                </a:cubicBezTo>
                <a:lnTo>
                  <a:pt x="128" y="10004"/>
                </a:lnTo>
                <a:cubicBezTo>
                  <a:pt x="97" y="8408"/>
                  <a:pt x="98" y="1073"/>
                  <a:pt x="0" y="4"/>
                </a:cubicBezTo>
                <a:close/>
              </a:path>
            </a:pathLst>
          </a:custGeom>
          <a:solidFill>
            <a:srgbClr val="0092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dirty="0"/>
          </a:p>
        </p:txBody>
      </p:sp>
      <p:sp>
        <p:nvSpPr>
          <p:cNvPr id="5" name="Flowchart: Stored Data 4">
            <a:extLst>
              <a:ext uri="{FF2B5EF4-FFF2-40B4-BE49-F238E27FC236}">
                <a16:creationId xmlns:a16="http://schemas.microsoft.com/office/drawing/2014/main" id="{D150C2D2-09E4-F78B-7FA6-F42DD5FA59F4}"/>
              </a:ext>
            </a:extLst>
          </p:cNvPr>
          <p:cNvSpPr/>
          <p:nvPr userDrawn="1"/>
        </p:nvSpPr>
        <p:spPr>
          <a:xfrm rot="5400000">
            <a:off x="5283465" y="-5325515"/>
            <a:ext cx="1614236" cy="12214770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0 h 9996"/>
              <a:gd name="connsiteX1" fmla="*/ 7001 w 10056"/>
              <a:gd name="connsiteY1" fmla="*/ 1 h 9996"/>
              <a:gd name="connsiteX2" fmla="*/ 6988 w 10056"/>
              <a:gd name="connsiteY2" fmla="*/ 9624 h 9996"/>
              <a:gd name="connsiteX3" fmla="*/ 10056 w 10056"/>
              <a:gd name="connsiteY3" fmla="*/ 9983 h 9996"/>
              <a:gd name="connsiteX4" fmla="*/ 62 w 10056"/>
              <a:gd name="connsiteY4" fmla="*/ 9996 h 9996"/>
              <a:gd name="connsiteX5" fmla="*/ 0 w 10056"/>
              <a:gd name="connsiteY5" fmla="*/ 0 h 9996"/>
              <a:gd name="connsiteX0" fmla="*/ 0 w 10000"/>
              <a:gd name="connsiteY0" fmla="*/ 2 h 10002"/>
              <a:gd name="connsiteX1" fmla="*/ 6962 w 10000"/>
              <a:gd name="connsiteY1" fmla="*/ 0 h 10002"/>
              <a:gd name="connsiteX2" fmla="*/ 6949 w 10000"/>
              <a:gd name="connsiteY2" fmla="*/ 9630 h 10002"/>
              <a:gd name="connsiteX3" fmla="*/ 10000 w 10000"/>
              <a:gd name="connsiteY3" fmla="*/ 9989 h 10002"/>
              <a:gd name="connsiteX4" fmla="*/ 62 w 10000"/>
              <a:gd name="connsiteY4" fmla="*/ 10002 h 10002"/>
              <a:gd name="connsiteX5" fmla="*/ 0 w 10000"/>
              <a:gd name="connsiteY5" fmla="*/ 2 h 10002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6927" y="0"/>
                </a:lnTo>
                <a:cubicBezTo>
                  <a:pt x="6894" y="1547"/>
                  <a:pt x="6891" y="9283"/>
                  <a:pt x="6949" y="9632"/>
                </a:cubicBezTo>
                <a:cubicBezTo>
                  <a:pt x="6923" y="9834"/>
                  <a:pt x="8645" y="9997"/>
                  <a:pt x="10000" y="9991"/>
                </a:cubicBezTo>
                <a:lnTo>
                  <a:pt x="62" y="10004"/>
                </a:lnTo>
                <a:cubicBezTo>
                  <a:pt x="31" y="8409"/>
                  <a:pt x="98" y="1072"/>
                  <a:pt x="0" y="4"/>
                </a:cubicBezTo>
                <a:close/>
              </a:path>
            </a:pathLst>
          </a:custGeom>
          <a:solidFill>
            <a:srgbClr val="0039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7489445" y="5672093"/>
            <a:ext cx="4708523" cy="421061"/>
          </a:xfrm>
          <a:prstGeom prst="rect">
            <a:avLst/>
          </a:prstGeom>
          <a:gradFill flip="none" rotWithShape="1">
            <a:gsLst>
              <a:gs pos="0">
                <a:srgbClr val="AA0065">
                  <a:shade val="30000"/>
                  <a:satMod val="115000"/>
                </a:srgbClr>
              </a:gs>
              <a:gs pos="50000">
                <a:srgbClr val="AA0065">
                  <a:shade val="67500"/>
                  <a:satMod val="115000"/>
                </a:srgbClr>
              </a:gs>
              <a:gs pos="100000">
                <a:srgbClr val="AA0065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7637330" y="6112457"/>
            <a:ext cx="4174624" cy="723275"/>
            <a:chOff x="7646796" y="6098813"/>
            <a:chExt cx="4174624" cy="723275"/>
          </a:xfrm>
        </p:grpSpPr>
        <p:pic>
          <p:nvPicPr>
            <p:cNvPr id="14" name="Picture 10" descr="LOGO_IPNA_Blu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46796" y="6186597"/>
              <a:ext cx="581637" cy="581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8208157" y="6098813"/>
              <a:ext cx="3613263" cy="723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b="1" i="0" u="none" strike="noStrike" cap="none" normalizeH="0" baseline="0" dirty="0">
                  <a:ln>
                    <a:noFill/>
                  </a:ln>
                  <a:solidFill>
                    <a:srgbClr val="296DC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Pediatric Nephrology</a:t>
              </a:r>
              <a:endParaRPr kumimoji="0" lang="en-GB" altLang="en-U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Journal of the </a:t>
              </a:r>
              <a:b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kumimoji="0" lang="en-GB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International Pediatric Nephrology Association</a:t>
              </a:r>
              <a:endPara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FB861B61-643E-7D14-D771-2A7BF1205723}"/>
              </a:ext>
            </a:extLst>
          </p:cNvPr>
          <p:cNvSpPr/>
          <p:nvPr userDrawn="1"/>
        </p:nvSpPr>
        <p:spPr>
          <a:xfrm>
            <a:off x="10265756" y="-25248"/>
            <a:ext cx="1935480" cy="1116814"/>
          </a:xfrm>
          <a:prstGeom prst="rect">
            <a:avLst/>
          </a:pr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9043F73-8834-4114-AD27-24C1BD0B05A6}"/>
              </a:ext>
            </a:extLst>
          </p:cNvPr>
          <p:cNvGrpSpPr/>
          <p:nvPr userDrawn="1"/>
        </p:nvGrpSpPr>
        <p:grpSpPr>
          <a:xfrm>
            <a:off x="10507067" y="138710"/>
            <a:ext cx="1613769" cy="780217"/>
            <a:chOff x="10446107" y="176810"/>
            <a:chExt cx="1613769" cy="780217"/>
          </a:xfrm>
        </p:grpSpPr>
        <p:sp>
          <p:nvSpPr>
            <p:cNvPr id="19" name="TextBox 18"/>
            <p:cNvSpPr txBox="1"/>
            <p:nvPr/>
          </p:nvSpPr>
          <p:spPr>
            <a:xfrm>
              <a:off x="10618401" y="433807"/>
              <a:ext cx="14414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solidFill>
                    <a:schemeClr val="bg1"/>
                  </a:solidFill>
                </a:rPr>
                <a:t>Article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0446107" y="176810"/>
              <a:ext cx="15930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solidFill>
                    <a:schemeClr val="bg1"/>
                  </a:solidFill>
                </a:rPr>
                <a:t>Original</a:t>
              </a:r>
            </a:p>
          </p:txBody>
        </p:sp>
      </p:grpSp>
      <p:sp>
        <p:nvSpPr>
          <p:cNvPr id="29" name="Flowchart: Stored Data 4">
            <a:extLst>
              <a:ext uri="{FF2B5EF4-FFF2-40B4-BE49-F238E27FC236}">
                <a16:creationId xmlns:a16="http://schemas.microsoft.com/office/drawing/2014/main" id="{17034CCF-1EDD-D498-AB89-09358AFA3492}"/>
              </a:ext>
            </a:extLst>
          </p:cNvPr>
          <p:cNvSpPr/>
          <p:nvPr userDrawn="1"/>
        </p:nvSpPr>
        <p:spPr>
          <a:xfrm rot="16200000" flipV="1">
            <a:off x="2885446" y="2269341"/>
            <a:ext cx="1695596" cy="7512401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0 h 9996"/>
              <a:gd name="connsiteX1" fmla="*/ 6799 w 10000"/>
              <a:gd name="connsiteY1" fmla="*/ 3842 h 9996"/>
              <a:gd name="connsiteX2" fmla="*/ 6949 w 10000"/>
              <a:gd name="connsiteY2" fmla="*/ 9633 h 9996"/>
              <a:gd name="connsiteX3" fmla="*/ 10000 w 10000"/>
              <a:gd name="connsiteY3" fmla="*/ 9992 h 9996"/>
              <a:gd name="connsiteX4" fmla="*/ 128 w 10000"/>
              <a:gd name="connsiteY4" fmla="*/ 9996 h 9996"/>
              <a:gd name="connsiteX5" fmla="*/ 0 w 10000"/>
              <a:gd name="connsiteY5" fmla="*/ 0 h 9996"/>
              <a:gd name="connsiteX0" fmla="*/ 0 w 9895"/>
              <a:gd name="connsiteY0" fmla="*/ 11 h 6156"/>
              <a:gd name="connsiteX1" fmla="*/ 6694 w 9895"/>
              <a:gd name="connsiteY1" fmla="*/ 0 h 6156"/>
              <a:gd name="connsiteX2" fmla="*/ 6844 w 9895"/>
              <a:gd name="connsiteY2" fmla="*/ 5793 h 6156"/>
              <a:gd name="connsiteX3" fmla="*/ 9895 w 9895"/>
              <a:gd name="connsiteY3" fmla="*/ 6152 h 6156"/>
              <a:gd name="connsiteX4" fmla="*/ 23 w 9895"/>
              <a:gd name="connsiteY4" fmla="*/ 6156 h 6156"/>
              <a:gd name="connsiteX5" fmla="*/ 0 w 9895"/>
              <a:gd name="connsiteY5" fmla="*/ 11 h 6156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1030 w 11007"/>
              <a:gd name="connsiteY4" fmla="*/ 10000 h 10000"/>
              <a:gd name="connsiteX5" fmla="*/ 0 w 11007"/>
              <a:gd name="connsiteY5" fmla="*/ 7 h 10000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23 w 11007"/>
              <a:gd name="connsiteY4" fmla="*/ 10000 h 10000"/>
              <a:gd name="connsiteX5" fmla="*/ 0 w 11007"/>
              <a:gd name="connsiteY5" fmla="*/ 7 h 10000"/>
              <a:gd name="connsiteX0" fmla="*/ 76 w 10988"/>
              <a:gd name="connsiteY0" fmla="*/ 45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76 w 10988"/>
              <a:gd name="connsiteY5" fmla="*/ 45 h 10000"/>
              <a:gd name="connsiteX0" fmla="*/ 16 w 10988"/>
              <a:gd name="connsiteY0" fmla="*/ 20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16 w 10988"/>
              <a:gd name="connsiteY5" fmla="*/ 20 h 10000"/>
              <a:gd name="connsiteX0" fmla="*/ 16 w 10988"/>
              <a:gd name="connsiteY0" fmla="*/ 0 h 9980"/>
              <a:gd name="connsiteX1" fmla="*/ 7753 w 10988"/>
              <a:gd name="connsiteY1" fmla="*/ 0 h 9980"/>
              <a:gd name="connsiteX2" fmla="*/ 7905 w 10988"/>
              <a:gd name="connsiteY2" fmla="*/ 9390 h 9980"/>
              <a:gd name="connsiteX3" fmla="*/ 10988 w 10988"/>
              <a:gd name="connsiteY3" fmla="*/ 9974 h 9980"/>
              <a:gd name="connsiteX4" fmla="*/ 4 w 10988"/>
              <a:gd name="connsiteY4" fmla="*/ 9980 h 9980"/>
              <a:gd name="connsiteX5" fmla="*/ 16 w 10988"/>
              <a:gd name="connsiteY5" fmla="*/ 0 h 9980"/>
              <a:gd name="connsiteX0" fmla="*/ 0 w 9985"/>
              <a:gd name="connsiteY0" fmla="*/ 0 h 9994"/>
              <a:gd name="connsiteX1" fmla="*/ 7041 w 9985"/>
              <a:gd name="connsiteY1" fmla="*/ 0 h 9994"/>
              <a:gd name="connsiteX2" fmla="*/ 7179 w 9985"/>
              <a:gd name="connsiteY2" fmla="*/ 9409 h 9994"/>
              <a:gd name="connsiteX3" fmla="*/ 9985 w 9985"/>
              <a:gd name="connsiteY3" fmla="*/ 9994 h 9994"/>
              <a:gd name="connsiteX4" fmla="*/ 11 w 9985"/>
              <a:gd name="connsiteY4" fmla="*/ 9987 h 9994"/>
              <a:gd name="connsiteX5" fmla="*/ 0 w 9985"/>
              <a:gd name="connsiteY5" fmla="*/ 0 h 9994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11 w 10000"/>
              <a:gd name="connsiteY4" fmla="*/ 9996 h 10000"/>
              <a:gd name="connsiteX5" fmla="*/ 0 w 10000"/>
              <a:gd name="connsiteY5" fmla="*/ 0 h 10000"/>
              <a:gd name="connsiteX0" fmla="*/ 35 w 10035"/>
              <a:gd name="connsiteY0" fmla="*/ 0 h 10009"/>
              <a:gd name="connsiteX1" fmla="*/ 7087 w 10035"/>
              <a:gd name="connsiteY1" fmla="*/ 0 h 10009"/>
              <a:gd name="connsiteX2" fmla="*/ 7225 w 10035"/>
              <a:gd name="connsiteY2" fmla="*/ 9415 h 10009"/>
              <a:gd name="connsiteX3" fmla="*/ 10035 w 10035"/>
              <a:gd name="connsiteY3" fmla="*/ 10000 h 10009"/>
              <a:gd name="connsiteX4" fmla="*/ 3 w 10035"/>
              <a:gd name="connsiteY4" fmla="*/ 10009 h 10009"/>
              <a:gd name="connsiteX5" fmla="*/ 35 w 10035"/>
              <a:gd name="connsiteY5" fmla="*/ 0 h 10009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66 w 10000"/>
              <a:gd name="connsiteY4" fmla="*/ 9989 h 10000"/>
              <a:gd name="connsiteX5" fmla="*/ 0 w 10000"/>
              <a:gd name="connsiteY5" fmla="*/ 0 h 10000"/>
              <a:gd name="connsiteX0" fmla="*/ 0 w 10000"/>
              <a:gd name="connsiteY0" fmla="*/ 0 h 10002"/>
              <a:gd name="connsiteX1" fmla="*/ 7052 w 10000"/>
              <a:gd name="connsiteY1" fmla="*/ 0 h 10002"/>
              <a:gd name="connsiteX2" fmla="*/ 7190 w 10000"/>
              <a:gd name="connsiteY2" fmla="*/ 9415 h 10002"/>
              <a:gd name="connsiteX3" fmla="*/ 10000 w 10000"/>
              <a:gd name="connsiteY3" fmla="*/ 10000 h 10002"/>
              <a:gd name="connsiteX4" fmla="*/ 23 w 10000"/>
              <a:gd name="connsiteY4" fmla="*/ 10002 h 10002"/>
              <a:gd name="connsiteX5" fmla="*/ 0 w 10000"/>
              <a:gd name="connsiteY5" fmla="*/ 0 h 10002"/>
              <a:gd name="connsiteX0" fmla="*/ 164 w 10164"/>
              <a:gd name="connsiteY0" fmla="*/ 0 h 10000"/>
              <a:gd name="connsiteX1" fmla="*/ 7216 w 10164"/>
              <a:gd name="connsiteY1" fmla="*/ 0 h 10000"/>
              <a:gd name="connsiteX2" fmla="*/ 7354 w 10164"/>
              <a:gd name="connsiteY2" fmla="*/ 9415 h 10000"/>
              <a:gd name="connsiteX3" fmla="*/ 10164 w 10164"/>
              <a:gd name="connsiteY3" fmla="*/ 10000 h 10000"/>
              <a:gd name="connsiteX4" fmla="*/ 2 w 10164"/>
              <a:gd name="connsiteY4" fmla="*/ 9999 h 10000"/>
              <a:gd name="connsiteX5" fmla="*/ 164 w 10164"/>
              <a:gd name="connsiteY5" fmla="*/ 0 h 10000"/>
              <a:gd name="connsiteX0" fmla="*/ 163 w 10163"/>
              <a:gd name="connsiteY0" fmla="*/ 0 h 10000"/>
              <a:gd name="connsiteX1" fmla="*/ 7215 w 10163"/>
              <a:gd name="connsiteY1" fmla="*/ 0 h 10000"/>
              <a:gd name="connsiteX2" fmla="*/ 7353 w 10163"/>
              <a:gd name="connsiteY2" fmla="*/ 9415 h 10000"/>
              <a:gd name="connsiteX3" fmla="*/ 10163 w 10163"/>
              <a:gd name="connsiteY3" fmla="*/ 10000 h 10000"/>
              <a:gd name="connsiteX4" fmla="*/ 1 w 10163"/>
              <a:gd name="connsiteY4" fmla="*/ 9999 h 10000"/>
              <a:gd name="connsiteX5" fmla="*/ 163 w 10163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3 h 10003"/>
              <a:gd name="connsiteX1" fmla="*/ 7335 w 10174"/>
              <a:gd name="connsiteY1" fmla="*/ 0 h 10003"/>
              <a:gd name="connsiteX2" fmla="*/ 7364 w 10174"/>
              <a:gd name="connsiteY2" fmla="*/ 9418 h 10003"/>
              <a:gd name="connsiteX3" fmla="*/ 10174 w 10174"/>
              <a:gd name="connsiteY3" fmla="*/ 10003 h 10003"/>
              <a:gd name="connsiteX4" fmla="*/ 12 w 10174"/>
              <a:gd name="connsiteY4" fmla="*/ 10002 h 10003"/>
              <a:gd name="connsiteX5" fmla="*/ 0 w 10174"/>
              <a:gd name="connsiteY5" fmla="*/ 3 h 10003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0 w 9613"/>
              <a:gd name="connsiteY0" fmla="*/ 3 h 10009"/>
              <a:gd name="connsiteX1" fmla="*/ 6785 w 9613"/>
              <a:gd name="connsiteY1" fmla="*/ 0 h 10009"/>
              <a:gd name="connsiteX2" fmla="*/ 6803 w 9613"/>
              <a:gd name="connsiteY2" fmla="*/ 9424 h 10009"/>
              <a:gd name="connsiteX3" fmla="*/ 9613 w 9613"/>
              <a:gd name="connsiteY3" fmla="*/ 10009 h 10009"/>
              <a:gd name="connsiteX4" fmla="*/ 95 w 9613"/>
              <a:gd name="connsiteY4" fmla="*/ 9998 h 10009"/>
              <a:gd name="connsiteX5" fmla="*/ 0 w 9613"/>
              <a:gd name="connsiteY5" fmla="*/ 3 h 10009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51 w 10051"/>
              <a:gd name="connsiteY0" fmla="*/ 3 h 10028"/>
              <a:gd name="connsiteX1" fmla="*/ 7109 w 10051"/>
              <a:gd name="connsiteY1" fmla="*/ 0 h 10028"/>
              <a:gd name="connsiteX2" fmla="*/ 7128 w 10051"/>
              <a:gd name="connsiteY2" fmla="*/ 9416 h 10028"/>
              <a:gd name="connsiteX3" fmla="*/ 10051 w 10051"/>
              <a:gd name="connsiteY3" fmla="*/ 10000 h 10028"/>
              <a:gd name="connsiteX4" fmla="*/ 0 w 10051"/>
              <a:gd name="connsiteY4" fmla="*/ 10028 h 10028"/>
              <a:gd name="connsiteX5" fmla="*/ 51 w 10051"/>
              <a:gd name="connsiteY5" fmla="*/ 3 h 10028"/>
              <a:gd name="connsiteX0" fmla="*/ 0 w 10065"/>
              <a:gd name="connsiteY0" fmla="*/ 3 h 10028"/>
              <a:gd name="connsiteX1" fmla="*/ 7123 w 10065"/>
              <a:gd name="connsiteY1" fmla="*/ 0 h 10028"/>
              <a:gd name="connsiteX2" fmla="*/ 7142 w 10065"/>
              <a:gd name="connsiteY2" fmla="*/ 9416 h 10028"/>
              <a:gd name="connsiteX3" fmla="*/ 10065 w 10065"/>
              <a:gd name="connsiteY3" fmla="*/ 10000 h 10028"/>
              <a:gd name="connsiteX4" fmla="*/ 14 w 10065"/>
              <a:gd name="connsiteY4" fmla="*/ 10028 h 10028"/>
              <a:gd name="connsiteX5" fmla="*/ 0 w 10065"/>
              <a:gd name="connsiteY5" fmla="*/ 3 h 10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65" h="10028">
                <a:moveTo>
                  <a:pt x="0" y="3"/>
                </a:moveTo>
                <a:lnTo>
                  <a:pt x="7123" y="0"/>
                </a:lnTo>
                <a:cubicBezTo>
                  <a:pt x="7114" y="2528"/>
                  <a:pt x="7133" y="8825"/>
                  <a:pt x="7142" y="9416"/>
                </a:cubicBezTo>
                <a:cubicBezTo>
                  <a:pt x="7117" y="9743"/>
                  <a:pt x="8449" y="10000"/>
                  <a:pt x="10065" y="10000"/>
                </a:cubicBezTo>
                <a:lnTo>
                  <a:pt x="14" y="10028"/>
                </a:lnTo>
                <a:cubicBezTo>
                  <a:pt x="7" y="7430"/>
                  <a:pt x="15" y="1749"/>
                  <a:pt x="0" y="3"/>
                </a:cubicBezTo>
                <a:close/>
              </a:path>
            </a:pathLst>
          </a:custGeom>
          <a:solidFill>
            <a:srgbClr val="0092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/>
          </a:p>
        </p:txBody>
      </p:sp>
    </p:spTree>
    <p:extLst>
      <p:ext uri="{BB962C8B-B14F-4D97-AF65-F5344CB8AC3E}">
        <p14:creationId xmlns:p14="http://schemas.microsoft.com/office/powerpoint/2010/main" val="3655088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Stored Data 4">
            <a:extLst>
              <a:ext uri="{FF2B5EF4-FFF2-40B4-BE49-F238E27FC236}">
                <a16:creationId xmlns:a16="http://schemas.microsoft.com/office/drawing/2014/main" id="{D150C2D2-09E4-F78B-7FA6-F42DD5FA59F4}"/>
              </a:ext>
            </a:extLst>
          </p:cNvPr>
          <p:cNvSpPr/>
          <p:nvPr userDrawn="1"/>
        </p:nvSpPr>
        <p:spPr>
          <a:xfrm rot="5400000">
            <a:off x="5283465" y="-5325515"/>
            <a:ext cx="1614236" cy="12214770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0 h 9996"/>
              <a:gd name="connsiteX1" fmla="*/ 7001 w 10056"/>
              <a:gd name="connsiteY1" fmla="*/ 1 h 9996"/>
              <a:gd name="connsiteX2" fmla="*/ 6988 w 10056"/>
              <a:gd name="connsiteY2" fmla="*/ 9624 h 9996"/>
              <a:gd name="connsiteX3" fmla="*/ 10056 w 10056"/>
              <a:gd name="connsiteY3" fmla="*/ 9983 h 9996"/>
              <a:gd name="connsiteX4" fmla="*/ 62 w 10056"/>
              <a:gd name="connsiteY4" fmla="*/ 9996 h 9996"/>
              <a:gd name="connsiteX5" fmla="*/ 0 w 10056"/>
              <a:gd name="connsiteY5" fmla="*/ 0 h 9996"/>
              <a:gd name="connsiteX0" fmla="*/ 0 w 10000"/>
              <a:gd name="connsiteY0" fmla="*/ 2 h 10002"/>
              <a:gd name="connsiteX1" fmla="*/ 6962 w 10000"/>
              <a:gd name="connsiteY1" fmla="*/ 0 h 10002"/>
              <a:gd name="connsiteX2" fmla="*/ 6949 w 10000"/>
              <a:gd name="connsiteY2" fmla="*/ 9630 h 10002"/>
              <a:gd name="connsiteX3" fmla="*/ 10000 w 10000"/>
              <a:gd name="connsiteY3" fmla="*/ 9989 h 10002"/>
              <a:gd name="connsiteX4" fmla="*/ 62 w 10000"/>
              <a:gd name="connsiteY4" fmla="*/ 10002 h 10002"/>
              <a:gd name="connsiteX5" fmla="*/ 0 w 10000"/>
              <a:gd name="connsiteY5" fmla="*/ 2 h 10002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6927" y="0"/>
                </a:lnTo>
                <a:cubicBezTo>
                  <a:pt x="6894" y="1547"/>
                  <a:pt x="6891" y="9283"/>
                  <a:pt x="6949" y="9632"/>
                </a:cubicBezTo>
                <a:cubicBezTo>
                  <a:pt x="6923" y="9834"/>
                  <a:pt x="8645" y="9997"/>
                  <a:pt x="10000" y="9991"/>
                </a:cubicBezTo>
                <a:lnTo>
                  <a:pt x="62" y="10004"/>
                </a:lnTo>
                <a:cubicBezTo>
                  <a:pt x="31" y="8409"/>
                  <a:pt x="98" y="1072"/>
                  <a:pt x="0" y="4"/>
                </a:cubicBezTo>
                <a:close/>
              </a:path>
            </a:pathLst>
          </a:cu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7490690" y="5672093"/>
            <a:ext cx="4702823" cy="421061"/>
          </a:xfrm>
          <a:prstGeom prst="rect">
            <a:avLst/>
          </a:prstGeom>
          <a:solidFill>
            <a:srgbClr val="0092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7637330" y="6112457"/>
            <a:ext cx="4174624" cy="723275"/>
            <a:chOff x="7646796" y="6098813"/>
            <a:chExt cx="4174624" cy="723275"/>
          </a:xfrm>
        </p:grpSpPr>
        <p:pic>
          <p:nvPicPr>
            <p:cNvPr id="14" name="Picture 10" descr="LOGO_IPNA_Blu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46796" y="6186597"/>
              <a:ext cx="581637" cy="581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8208157" y="6098813"/>
              <a:ext cx="3613263" cy="723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b="1" i="0" u="none" strike="noStrike" cap="none" normalizeH="0" baseline="0" dirty="0">
                  <a:ln>
                    <a:noFill/>
                  </a:ln>
                  <a:solidFill>
                    <a:srgbClr val="296DC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Pediatric Nephrology</a:t>
              </a:r>
              <a:endParaRPr kumimoji="0" lang="en-GB" altLang="en-U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Journal of the </a:t>
              </a:r>
              <a:b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kumimoji="0" lang="en-GB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International Pediatric Nephrology Association</a:t>
              </a:r>
              <a:endPara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FB861B61-643E-7D14-D771-2A7BF1205723}"/>
              </a:ext>
            </a:extLst>
          </p:cNvPr>
          <p:cNvSpPr/>
          <p:nvPr userDrawn="1"/>
        </p:nvSpPr>
        <p:spPr>
          <a:xfrm>
            <a:off x="10209747" y="-31269"/>
            <a:ext cx="1992085" cy="1120316"/>
          </a:xfrm>
          <a:prstGeom prst="rect">
            <a:avLst/>
          </a:prstGeom>
          <a:solidFill>
            <a:srgbClr val="0039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10624932" y="241626"/>
            <a:ext cx="1441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Review</a:t>
            </a:r>
          </a:p>
        </p:txBody>
      </p:sp>
      <p:sp>
        <p:nvSpPr>
          <p:cNvPr id="29" name="Flowchart: Stored Data 4">
            <a:extLst>
              <a:ext uri="{FF2B5EF4-FFF2-40B4-BE49-F238E27FC236}">
                <a16:creationId xmlns:a16="http://schemas.microsoft.com/office/drawing/2014/main" id="{17034CCF-1EDD-D498-AB89-09358AFA3492}"/>
              </a:ext>
            </a:extLst>
          </p:cNvPr>
          <p:cNvSpPr/>
          <p:nvPr userDrawn="1"/>
        </p:nvSpPr>
        <p:spPr>
          <a:xfrm rot="16200000" flipV="1">
            <a:off x="2901409" y="2274353"/>
            <a:ext cx="1684645" cy="7491425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0 h 9996"/>
              <a:gd name="connsiteX1" fmla="*/ 6799 w 10000"/>
              <a:gd name="connsiteY1" fmla="*/ 3842 h 9996"/>
              <a:gd name="connsiteX2" fmla="*/ 6949 w 10000"/>
              <a:gd name="connsiteY2" fmla="*/ 9633 h 9996"/>
              <a:gd name="connsiteX3" fmla="*/ 10000 w 10000"/>
              <a:gd name="connsiteY3" fmla="*/ 9992 h 9996"/>
              <a:gd name="connsiteX4" fmla="*/ 128 w 10000"/>
              <a:gd name="connsiteY4" fmla="*/ 9996 h 9996"/>
              <a:gd name="connsiteX5" fmla="*/ 0 w 10000"/>
              <a:gd name="connsiteY5" fmla="*/ 0 h 9996"/>
              <a:gd name="connsiteX0" fmla="*/ 0 w 9895"/>
              <a:gd name="connsiteY0" fmla="*/ 11 h 6156"/>
              <a:gd name="connsiteX1" fmla="*/ 6694 w 9895"/>
              <a:gd name="connsiteY1" fmla="*/ 0 h 6156"/>
              <a:gd name="connsiteX2" fmla="*/ 6844 w 9895"/>
              <a:gd name="connsiteY2" fmla="*/ 5793 h 6156"/>
              <a:gd name="connsiteX3" fmla="*/ 9895 w 9895"/>
              <a:gd name="connsiteY3" fmla="*/ 6152 h 6156"/>
              <a:gd name="connsiteX4" fmla="*/ 23 w 9895"/>
              <a:gd name="connsiteY4" fmla="*/ 6156 h 6156"/>
              <a:gd name="connsiteX5" fmla="*/ 0 w 9895"/>
              <a:gd name="connsiteY5" fmla="*/ 11 h 6156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1030 w 11007"/>
              <a:gd name="connsiteY4" fmla="*/ 10000 h 10000"/>
              <a:gd name="connsiteX5" fmla="*/ 0 w 11007"/>
              <a:gd name="connsiteY5" fmla="*/ 7 h 10000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23 w 11007"/>
              <a:gd name="connsiteY4" fmla="*/ 10000 h 10000"/>
              <a:gd name="connsiteX5" fmla="*/ 0 w 11007"/>
              <a:gd name="connsiteY5" fmla="*/ 7 h 10000"/>
              <a:gd name="connsiteX0" fmla="*/ 76 w 10988"/>
              <a:gd name="connsiteY0" fmla="*/ 45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76 w 10988"/>
              <a:gd name="connsiteY5" fmla="*/ 45 h 10000"/>
              <a:gd name="connsiteX0" fmla="*/ 16 w 10988"/>
              <a:gd name="connsiteY0" fmla="*/ 20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16 w 10988"/>
              <a:gd name="connsiteY5" fmla="*/ 20 h 10000"/>
              <a:gd name="connsiteX0" fmla="*/ 16 w 10988"/>
              <a:gd name="connsiteY0" fmla="*/ 0 h 9980"/>
              <a:gd name="connsiteX1" fmla="*/ 7753 w 10988"/>
              <a:gd name="connsiteY1" fmla="*/ 0 h 9980"/>
              <a:gd name="connsiteX2" fmla="*/ 7905 w 10988"/>
              <a:gd name="connsiteY2" fmla="*/ 9390 h 9980"/>
              <a:gd name="connsiteX3" fmla="*/ 10988 w 10988"/>
              <a:gd name="connsiteY3" fmla="*/ 9974 h 9980"/>
              <a:gd name="connsiteX4" fmla="*/ 4 w 10988"/>
              <a:gd name="connsiteY4" fmla="*/ 9980 h 9980"/>
              <a:gd name="connsiteX5" fmla="*/ 16 w 10988"/>
              <a:gd name="connsiteY5" fmla="*/ 0 h 9980"/>
              <a:gd name="connsiteX0" fmla="*/ 0 w 9985"/>
              <a:gd name="connsiteY0" fmla="*/ 0 h 9994"/>
              <a:gd name="connsiteX1" fmla="*/ 7041 w 9985"/>
              <a:gd name="connsiteY1" fmla="*/ 0 h 9994"/>
              <a:gd name="connsiteX2" fmla="*/ 7179 w 9985"/>
              <a:gd name="connsiteY2" fmla="*/ 9409 h 9994"/>
              <a:gd name="connsiteX3" fmla="*/ 9985 w 9985"/>
              <a:gd name="connsiteY3" fmla="*/ 9994 h 9994"/>
              <a:gd name="connsiteX4" fmla="*/ 11 w 9985"/>
              <a:gd name="connsiteY4" fmla="*/ 9987 h 9994"/>
              <a:gd name="connsiteX5" fmla="*/ 0 w 9985"/>
              <a:gd name="connsiteY5" fmla="*/ 0 h 9994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11 w 10000"/>
              <a:gd name="connsiteY4" fmla="*/ 9996 h 10000"/>
              <a:gd name="connsiteX5" fmla="*/ 0 w 10000"/>
              <a:gd name="connsiteY5" fmla="*/ 0 h 10000"/>
              <a:gd name="connsiteX0" fmla="*/ 35 w 10035"/>
              <a:gd name="connsiteY0" fmla="*/ 0 h 10009"/>
              <a:gd name="connsiteX1" fmla="*/ 7087 w 10035"/>
              <a:gd name="connsiteY1" fmla="*/ 0 h 10009"/>
              <a:gd name="connsiteX2" fmla="*/ 7225 w 10035"/>
              <a:gd name="connsiteY2" fmla="*/ 9415 h 10009"/>
              <a:gd name="connsiteX3" fmla="*/ 10035 w 10035"/>
              <a:gd name="connsiteY3" fmla="*/ 10000 h 10009"/>
              <a:gd name="connsiteX4" fmla="*/ 3 w 10035"/>
              <a:gd name="connsiteY4" fmla="*/ 10009 h 10009"/>
              <a:gd name="connsiteX5" fmla="*/ 35 w 10035"/>
              <a:gd name="connsiteY5" fmla="*/ 0 h 10009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66 w 10000"/>
              <a:gd name="connsiteY4" fmla="*/ 9989 h 10000"/>
              <a:gd name="connsiteX5" fmla="*/ 0 w 10000"/>
              <a:gd name="connsiteY5" fmla="*/ 0 h 10000"/>
              <a:gd name="connsiteX0" fmla="*/ 0 w 10000"/>
              <a:gd name="connsiteY0" fmla="*/ 0 h 10002"/>
              <a:gd name="connsiteX1" fmla="*/ 7052 w 10000"/>
              <a:gd name="connsiteY1" fmla="*/ 0 h 10002"/>
              <a:gd name="connsiteX2" fmla="*/ 7190 w 10000"/>
              <a:gd name="connsiteY2" fmla="*/ 9415 h 10002"/>
              <a:gd name="connsiteX3" fmla="*/ 10000 w 10000"/>
              <a:gd name="connsiteY3" fmla="*/ 10000 h 10002"/>
              <a:gd name="connsiteX4" fmla="*/ 23 w 10000"/>
              <a:gd name="connsiteY4" fmla="*/ 10002 h 10002"/>
              <a:gd name="connsiteX5" fmla="*/ 0 w 10000"/>
              <a:gd name="connsiteY5" fmla="*/ 0 h 10002"/>
              <a:gd name="connsiteX0" fmla="*/ 164 w 10164"/>
              <a:gd name="connsiteY0" fmla="*/ 0 h 10000"/>
              <a:gd name="connsiteX1" fmla="*/ 7216 w 10164"/>
              <a:gd name="connsiteY1" fmla="*/ 0 h 10000"/>
              <a:gd name="connsiteX2" fmla="*/ 7354 w 10164"/>
              <a:gd name="connsiteY2" fmla="*/ 9415 h 10000"/>
              <a:gd name="connsiteX3" fmla="*/ 10164 w 10164"/>
              <a:gd name="connsiteY3" fmla="*/ 10000 h 10000"/>
              <a:gd name="connsiteX4" fmla="*/ 2 w 10164"/>
              <a:gd name="connsiteY4" fmla="*/ 9999 h 10000"/>
              <a:gd name="connsiteX5" fmla="*/ 164 w 10164"/>
              <a:gd name="connsiteY5" fmla="*/ 0 h 10000"/>
              <a:gd name="connsiteX0" fmla="*/ 163 w 10163"/>
              <a:gd name="connsiteY0" fmla="*/ 0 h 10000"/>
              <a:gd name="connsiteX1" fmla="*/ 7215 w 10163"/>
              <a:gd name="connsiteY1" fmla="*/ 0 h 10000"/>
              <a:gd name="connsiteX2" fmla="*/ 7353 w 10163"/>
              <a:gd name="connsiteY2" fmla="*/ 9415 h 10000"/>
              <a:gd name="connsiteX3" fmla="*/ 10163 w 10163"/>
              <a:gd name="connsiteY3" fmla="*/ 10000 h 10000"/>
              <a:gd name="connsiteX4" fmla="*/ 1 w 10163"/>
              <a:gd name="connsiteY4" fmla="*/ 9999 h 10000"/>
              <a:gd name="connsiteX5" fmla="*/ 163 w 10163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3 h 10003"/>
              <a:gd name="connsiteX1" fmla="*/ 7335 w 10174"/>
              <a:gd name="connsiteY1" fmla="*/ 0 h 10003"/>
              <a:gd name="connsiteX2" fmla="*/ 7364 w 10174"/>
              <a:gd name="connsiteY2" fmla="*/ 9418 h 10003"/>
              <a:gd name="connsiteX3" fmla="*/ 10174 w 10174"/>
              <a:gd name="connsiteY3" fmla="*/ 10003 h 10003"/>
              <a:gd name="connsiteX4" fmla="*/ 12 w 10174"/>
              <a:gd name="connsiteY4" fmla="*/ 10002 h 10003"/>
              <a:gd name="connsiteX5" fmla="*/ 0 w 10174"/>
              <a:gd name="connsiteY5" fmla="*/ 3 h 10003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0 w 9613"/>
              <a:gd name="connsiteY0" fmla="*/ 3 h 10009"/>
              <a:gd name="connsiteX1" fmla="*/ 6785 w 9613"/>
              <a:gd name="connsiteY1" fmla="*/ 0 h 10009"/>
              <a:gd name="connsiteX2" fmla="*/ 6803 w 9613"/>
              <a:gd name="connsiteY2" fmla="*/ 9424 h 10009"/>
              <a:gd name="connsiteX3" fmla="*/ 9613 w 9613"/>
              <a:gd name="connsiteY3" fmla="*/ 10009 h 10009"/>
              <a:gd name="connsiteX4" fmla="*/ 95 w 9613"/>
              <a:gd name="connsiteY4" fmla="*/ 9998 h 10009"/>
              <a:gd name="connsiteX5" fmla="*/ 0 w 9613"/>
              <a:gd name="connsiteY5" fmla="*/ 3 h 10009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0" y="3"/>
                </a:moveTo>
                <a:lnTo>
                  <a:pt x="7058" y="0"/>
                </a:lnTo>
                <a:cubicBezTo>
                  <a:pt x="7049" y="2528"/>
                  <a:pt x="7068" y="8825"/>
                  <a:pt x="7077" y="9416"/>
                </a:cubicBezTo>
                <a:cubicBezTo>
                  <a:pt x="7052" y="9743"/>
                  <a:pt x="8384" y="10000"/>
                  <a:pt x="10000" y="10000"/>
                </a:cubicBezTo>
                <a:lnTo>
                  <a:pt x="14" y="9999"/>
                </a:lnTo>
                <a:cubicBezTo>
                  <a:pt x="7" y="7401"/>
                  <a:pt x="15" y="1749"/>
                  <a:pt x="0" y="3"/>
                </a:cubicBezTo>
                <a:close/>
              </a:path>
            </a:pathLst>
          </a:cu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0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cational Re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Stored Data 4">
            <a:extLst>
              <a:ext uri="{FF2B5EF4-FFF2-40B4-BE49-F238E27FC236}">
                <a16:creationId xmlns:a16="http://schemas.microsoft.com/office/drawing/2014/main" id="{D150C2D2-09E4-F78B-7FA6-F42DD5FA59F4}"/>
              </a:ext>
            </a:extLst>
          </p:cNvPr>
          <p:cNvSpPr/>
          <p:nvPr userDrawn="1"/>
        </p:nvSpPr>
        <p:spPr>
          <a:xfrm rot="5400000">
            <a:off x="5283465" y="-5325515"/>
            <a:ext cx="1614236" cy="12214770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0 h 9996"/>
              <a:gd name="connsiteX1" fmla="*/ 7001 w 10056"/>
              <a:gd name="connsiteY1" fmla="*/ 1 h 9996"/>
              <a:gd name="connsiteX2" fmla="*/ 6988 w 10056"/>
              <a:gd name="connsiteY2" fmla="*/ 9624 h 9996"/>
              <a:gd name="connsiteX3" fmla="*/ 10056 w 10056"/>
              <a:gd name="connsiteY3" fmla="*/ 9983 h 9996"/>
              <a:gd name="connsiteX4" fmla="*/ 62 w 10056"/>
              <a:gd name="connsiteY4" fmla="*/ 9996 h 9996"/>
              <a:gd name="connsiteX5" fmla="*/ 0 w 10056"/>
              <a:gd name="connsiteY5" fmla="*/ 0 h 9996"/>
              <a:gd name="connsiteX0" fmla="*/ 0 w 10000"/>
              <a:gd name="connsiteY0" fmla="*/ 2 h 10002"/>
              <a:gd name="connsiteX1" fmla="*/ 6962 w 10000"/>
              <a:gd name="connsiteY1" fmla="*/ 0 h 10002"/>
              <a:gd name="connsiteX2" fmla="*/ 6949 w 10000"/>
              <a:gd name="connsiteY2" fmla="*/ 9630 h 10002"/>
              <a:gd name="connsiteX3" fmla="*/ 10000 w 10000"/>
              <a:gd name="connsiteY3" fmla="*/ 9989 h 10002"/>
              <a:gd name="connsiteX4" fmla="*/ 62 w 10000"/>
              <a:gd name="connsiteY4" fmla="*/ 10002 h 10002"/>
              <a:gd name="connsiteX5" fmla="*/ 0 w 10000"/>
              <a:gd name="connsiteY5" fmla="*/ 2 h 10002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6927" y="0"/>
                </a:lnTo>
                <a:cubicBezTo>
                  <a:pt x="6894" y="1547"/>
                  <a:pt x="6891" y="9283"/>
                  <a:pt x="6949" y="9632"/>
                </a:cubicBezTo>
                <a:cubicBezTo>
                  <a:pt x="6923" y="9834"/>
                  <a:pt x="8645" y="9997"/>
                  <a:pt x="10000" y="9991"/>
                </a:cubicBezTo>
                <a:lnTo>
                  <a:pt x="62" y="10004"/>
                </a:lnTo>
                <a:cubicBezTo>
                  <a:pt x="31" y="8409"/>
                  <a:pt x="98" y="1072"/>
                  <a:pt x="0" y="4"/>
                </a:cubicBezTo>
                <a:close/>
              </a:path>
            </a:pathLst>
          </a:cu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7490690" y="5672093"/>
            <a:ext cx="4702823" cy="421061"/>
          </a:xfrm>
          <a:prstGeom prst="rect">
            <a:avLst/>
          </a:prstGeom>
          <a:solidFill>
            <a:srgbClr val="003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7637330" y="6112457"/>
            <a:ext cx="4174624" cy="723275"/>
            <a:chOff x="7646796" y="6098813"/>
            <a:chExt cx="4174624" cy="723275"/>
          </a:xfrm>
        </p:grpSpPr>
        <p:pic>
          <p:nvPicPr>
            <p:cNvPr id="14" name="Picture 10" descr="LOGO_IPNA_Blu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46796" y="6186597"/>
              <a:ext cx="581637" cy="581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8208157" y="6098813"/>
              <a:ext cx="3613263" cy="723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b="1" i="0" u="none" strike="noStrike" cap="none" normalizeH="0" baseline="0" dirty="0">
                  <a:ln>
                    <a:noFill/>
                  </a:ln>
                  <a:solidFill>
                    <a:srgbClr val="296DC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Pediatric Nephrology</a:t>
              </a:r>
              <a:endParaRPr kumimoji="0" lang="en-GB" altLang="en-U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Journal of the </a:t>
              </a:r>
              <a:b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kumimoji="0" lang="en-GB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International Pediatric Nephrology Association</a:t>
              </a:r>
              <a:endPara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FB861B61-643E-7D14-D771-2A7BF1205723}"/>
              </a:ext>
            </a:extLst>
          </p:cNvPr>
          <p:cNvSpPr/>
          <p:nvPr userDrawn="1"/>
        </p:nvSpPr>
        <p:spPr>
          <a:xfrm>
            <a:off x="10199915" y="-25248"/>
            <a:ext cx="2002971" cy="1115452"/>
          </a:xfrm>
          <a:prstGeom prst="rect">
            <a:avLst/>
          </a:prstGeom>
          <a:solidFill>
            <a:srgbClr val="AA006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9043F73-8834-4114-AD27-24C1BD0B05A6}"/>
              </a:ext>
            </a:extLst>
          </p:cNvPr>
          <p:cNvGrpSpPr/>
          <p:nvPr userDrawn="1"/>
        </p:nvGrpSpPr>
        <p:grpSpPr>
          <a:xfrm>
            <a:off x="10273494" y="138710"/>
            <a:ext cx="1935480" cy="780217"/>
            <a:chOff x="10212534" y="176810"/>
            <a:chExt cx="1935480" cy="780217"/>
          </a:xfrm>
        </p:grpSpPr>
        <p:sp>
          <p:nvSpPr>
            <p:cNvPr id="19" name="TextBox 18"/>
            <p:cNvSpPr txBox="1"/>
            <p:nvPr/>
          </p:nvSpPr>
          <p:spPr>
            <a:xfrm>
              <a:off x="10618401" y="433807"/>
              <a:ext cx="14414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solidFill>
                    <a:schemeClr val="bg1"/>
                  </a:solidFill>
                </a:rPr>
                <a:t>Review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0212534" y="176810"/>
              <a:ext cx="19354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solidFill>
                    <a:schemeClr val="bg1"/>
                  </a:solidFill>
                </a:rPr>
                <a:t>Educational</a:t>
              </a:r>
            </a:p>
          </p:txBody>
        </p:sp>
      </p:grpSp>
      <p:sp>
        <p:nvSpPr>
          <p:cNvPr id="29" name="Flowchart: Stored Data 4">
            <a:extLst>
              <a:ext uri="{FF2B5EF4-FFF2-40B4-BE49-F238E27FC236}">
                <a16:creationId xmlns:a16="http://schemas.microsoft.com/office/drawing/2014/main" id="{17034CCF-1EDD-D498-AB89-09358AFA3492}"/>
              </a:ext>
            </a:extLst>
          </p:cNvPr>
          <p:cNvSpPr/>
          <p:nvPr userDrawn="1"/>
        </p:nvSpPr>
        <p:spPr>
          <a:xfrm rot="16200000" flipV="1">
            <a:off x="2895934" y="2279828"/>
            <a:ext cx="1695595" cy="7491425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0 h 9996"/>
              <a:gd name="connsiteX1" fmla="*/ 6799 w 10000"/>
              <a:gd name="connsiteY1" fmla="*/ 3842 h 9996"/>
              <a:gd name="connsiteX2" fmla="*/ 6949 w 10000"/>
              <a:gd name="connsiteY2" fmla="*/ 9633 h 9996"/>
              <a:gd name="connsiteX3" fmla="*/ 10000 w 10000"/>
              <a:gd name="connsiteY3" fmla="*/ 9992 h 9996"/>
              <a:gd name="connsiteX4" fmla="*/ 128 w 10000"/>
              <a:gd name="connsiteY4" fmla="*/ 9996 h 9996"/>
              <a:gd name="connsiteX5" fmla="*/ 0 w 10000"/>
              <a:gd name="connsiteY5" fmla="*/ 0 h 9996"/>
              <a:gd name="connsiteX0" fmla="*/ 0 w 9895"/>
              <a:gd name="connsiteY0" fmla="*/ 11 h 6156"/>
              <a:gd name="connsiteX1" fmla="*/ 6694 w 9895"/>
              <a:gd name="connsiteY1" fmla="*/ 0 h 6156"/>
              <a:gd name="connsiteX2" fmla="*/ 6844 w 9895"/>
              <a:gd name="connsiteY2" fmla="*/ 5793 h 6156"/>
              <a:gd name="connsiteX3" fmla="*/ 9895 w 9895"/>
              <a:gd name="connsiteY3" fmla="*/ 6152 h 6156"/>
              <a:gd name="connsiteX4" fmla="*/ 23 w 9895"/>
              <a:gd name="connsiteY4" fmla="*/ 6156 h 6156"/>
              <a:gd name="connsiteX5" fmla="*/ 0 w 9895"/>
              <a:gd name="connsiteY5" fmla="*/ 11 h 6156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1030 w 11007"/>
              <a:gd name="connsiteY4" fmla="*/ 10000 h 10000"/>
              <a:gd name="connsiteX5" fmla="*/ 0 w 11007"/>
              <a:gd name="connsiteY5" fmla="*/ 7 h 10000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23 w 11007"/>
              <a:gd name="connsiteY4" fmla="*/ 10000 h 10000"/>
              <a:gd name="connsiteX5" fmla="*/ 0 w 11007"/>
              <a:gd name="connsiteY5" fmla="*/ 7 h 10000"/>
              <a:gd name="connsiteX0" fmla="*/ 76 w 10988"/>
              <a:gd name="connsiteY0" fmla="*/ 45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76 w 10988"/>
              <a:gd name="connsiteY5" fmla="*/ 45 h 10000"/>
              <a:gd name="connsiteX0" fmla="*/ 16 w 10988"/>
              <a:gd name="connsiteY0" fmla="*/ 20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16 w 10988"/>
              <a:gd name="connsiteY5" fmla="*/ 20 h 10000"/>
              <a:gd name="connsiteX0" fmla="*/ 16 w 10988"/>
              <a:gd name="connsiteY0" fmla="*/ 0 h 9980"/>
              <a:gd name="connsiteX1" fmla="*/ 7753 w 10988"/>
              <a:gd name="connsiteY1" fmla="*/ 0 h 9980"/>
              <a:gd name="connsiteX2" fmla="*/ 7905 w 10988"/>
              <a:gd name="connsiteY2" fmla="*/ 9390 h 9980"/>
              <a:gd name="connsiteX3" fmla="*/ 10988 w 10988"/>
              <a:gd name="connsiteY3" fmla="*/ 9974 h 9980"/>
              <a:gd name="connsiteX4" fmla="*/ 4 w 10988"/>
              <a:gd name="connsiteY4" fmla="*/ 9980 h 9980"/>
              <a:gd name="connsiteX5" fmla="*/ 16 w 10988"/>
              <a:gd name="connsiteY5" fmla="*/ 0 h 9980"/>
              <a:gd name="connsiteX0" fmla="*/ 0 w 9985"/>
              <a:gd name="connsiteY0" fmla="*/ 0 h 9994"/>
              <a:gd name="connsiteX1" fmla="*/ 7041 w 9985"/>
              <a:gd name="connsiteY1" fmla="*/ 0 h 9994"/>
              <a:gd name="connsiteX2" fmla="*/ 7179 w 9985"/>
              <a:gd name="connsiteY2" fmla="*/ 9409 h 9994"/>
              <a:gd name="connsiteX3" fmla="*/ 9985 w 9985"/>
              <a:gd name="connsiteY3" fmla="*/ 9994 h 9994"/>
              <a:gd name="connsiteX4" fmla="*/ 11 w 9985"/>
              <a:gd name="connsiteY4" fmla="*/ 9987 h 9994"/>
              <a:gd name="connsiteX5" fmla="*/ 0 w 9985"/>
              <a:gd name="connsiteY5" fmla="*/ 0 h 9994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11 w 10000"/>
              <a:gd name="connsiteY4" fmla="*/ 9996 h 10000"/>
              <a:gd name="connsiteX5" fmla="*/ 0 w 10000"/>
              <a:gd name="connsiteY5" fmla="*/ 0 h 10000"/>
              <a:gd name="connsiteX0" fmla="*/ 35 w 10035"/>
              <a:gd name="connsiteY0" fmla="*/ 0 h 10009"/>
              <a:gd name="connsiteX1" fmla="*/ 7087 w 10035"/>
              <a:gd name="connsiteY1" fmla="*/ 0 h 10009"/>
              <a:gd name="connsiteX2" fmla="*/ 7225 w 10035"/>
              <a:gd name="connsiteY2" fmla="*/ 9415 h 10009"/>
              <a:gd name="connsiteX3" fmla="*/ 10035 w 10035"/>
              <a:gd name="connsiteY3" fmla="*/ 10000 h 10009"/>
              <a:gd name="connsiteX4" fmla="*/ 3 w 10035"/>
              <a:gd name="connsiteY4" fmla="*/ 10009 h 10009"/>
              <a:gd name="connsiteX5" fmla="*/ 35 w 10035"/>
              <a:gd name="connsiteY5" fmla="*/ 0 h 10009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66 w 10000"/>
              <a:gd name="connsiteY4" fmla="*/ 9989 h 10000"/>
              <a:gd name="connsiteX5" fmla="*/ 0 w 10000"/>
              <a:gd name="connsiteY5" fmla="*/ 0 h 10000"/>
              <a:gd name="connsiteX0" fmla="*/ 0 w 10000"/>
              <a:gd name="connsiteY0" fmla="*/ 0 h 10002"/>
              <a:gd name="connsiteX1" fmla="*/ 7052 w 10000"/>
              <a:gd name="connsiteY1" fmla="*/ 0 h 10002"/>
              <a:gd name="connsiteX2" fmla="*/ 7190 w 10000"/>
              <a:gd name="connsiteY2" fmla="*/ 9415 h 10002"/>
              <a:gd name="connsiteX3" fmla="*/ 10000 w 10000"/>
              <a:gd name="connsiteY3" fmla="*/ 10000 h 10002"/>
              <a:gd name="connsiteX4" fmla="*/ 23 w 10000"/>
              <a:gd name="connsiteY4" fmla="*/ 10002 h 10002"/>
              <a:gd name="connsiteX5" fmla="*/ 0 w 10000"/>
              <a:gd name="connsiteY5" fmla="*/ 0 h 10002"/>
              <a:gd name="connsiteX0" fmla="*/ 164 w 10164"/>
              <a:gd name="connsiteY0" fmla="*/ 0 h 10000"/>
              <a:gd name="connsiteX1" fmla="*/ 7216 w 10164"/>
              <a:gd name="connsiteY1" fmla="*/ 0 h 10000"/>
              <a:gd name="connsiteX2" fmla="*/ 7354 w 10164"/>
              <a:gd name="connsiteY2" fmla="*/ 9415 h 10000"/>
              <a:gd name="connsiteX3" fmla="*/ 10164 w 10164"/>
              <a:gd name="connsiteY3" fmla="*/ 10000 h 10000"/>
              <a:gd name="connsiteX4" fmla="*/ 2 w 10164"/>
              <a:gd name="connsiteY4" fmla="*/ 9999 h 10000"/>
              <a:gd name="connsiteX5" fmla="*/ 164 w 10164"/>
              <a:gd name="connsiteY5" fmla="*/ 0 h 10000"/>
              <a:gd name="connsiteX0" fmla="*/ 163 w 10163"/>
              <a:gd name="connsiteY0" fmla="*/ 0 h 10000"/>
              <a:gd name="connsiteX1" fmla="*/ 7215 w 10163"/>
              <a:gd name="connsiteY1" fmla="*/ 0 h 10000"/>
              <a:gd name="connsiteX2" fmla="*/ 7353 w 10163"/>
              <a:gd name="connsiteY2" fmla="*/ 9415 h 10000"/>
              <a:gd name="connsiteX3" fmla="*/ 10163 w 10163"/>
              <a:gd name="connsiteY3" fmla="*/ 10000 h 10000"/>
              <a:gd name="connsiteX4" fmla="*/ 1 w 10163"/>
              <a:gd name="connsiteY4" fmla="*/ 9999 h 10000"/>
              <a:gd name="connsiteX5" fmla="*/ 163 w 10163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3 h 10003"/>
              <a:gd name="connsiteX1" fmla="*/ 7335 w 10174"/>
              <a:gd name="connsiteY1" fmla="*/ 0 h 10003"/>
              <a:gd name="connsiteX2" fmla="*/ 7364 w 10174"/>
              <a:gd name="connsiteY2" fmla="*/ 9418 h 10003"/>
              <a:gd name="connsiteX3" fmla="*/ 10174 w 10174"/>
              <a:gd name="connsiteY3" fmla="*/ 10003 h 10003"/>
              <a:gd name="connsiteX4" fmla="*/ 12 w 10174"/>
              <a:gd name="connsiteY4" fmla="*/ 10002 h 10003"/>
              <a:gd name="connsiteX5" fmla="*/ 0 w 10174"/>
              <a:gd name="connsiteY5" fmla="*/ 3 h 10003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0 w 9613"/>
              <a:gd name="connsiteY0" fmla="*/ 3 h 10009"/>
              <a:gd name="connsiteX1" fmla="*/ 6785 w 9613"/>
              <a:gd name="connsiteY1" fmla="*/ 0 h 10009"/>
              <a:gd name="connsiteX2" fmla="*/ 6803 w 9613"/>
              <a:gd name="connsiteY2" fmla="*/ 9424 h 10009"/>
              <a:gd name="connsiteX3" fmla="*/ 9613 w 9613"/>
              <a:gd name="connsiteY3" fmla="*/ 10009 h 10009"/>
              <a:gd name="connsiteX4" fmla="*/ 95 w 9613"/>
              <a:gd name="connsiteY4" fmla="*/ 9998 h 10009"/>
              <a:gd name="connsiteX5" fmla="*/ 0 w 9613"/>
              <a:gd name="connsiteY5" fmla="*/ 3 h 10009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18 w 10018"/>
              <a:gd name="connsiteY0" fmla="*/ 3 h 10000"/>
              <a:gd name="connsiteX1" fmla="*/ 7076 w 10018"/>
              <a:gd name="connsiteY1" fmla="*/ 0 h 10000"/>
              <a:gd name="connsiteX2" fmla="*/ 7095 w 10018"/>
              <a:gd name="connsiteY2" fmla="*/ 9416 h 10000"/>
              <a:gd name="connsiteX3" fmla="*/ 10018 w 10018"/>
              <a:gd name="connsiteY3" fmla="*/ 10000 h 10000"/>
              <a:gd name="connsiteX4" fmla="*/ 32 w 10018"/>
              <a:gd name="connsiteY4" fmla="*/ 9999 h 10000"/>
              <a:gd name="connsiteX5" fmla="*/ 18 w 10018"/>
              <a:gd name="connsiteY5" fmla="*/ 3 h 10000"/>
              <a:gd name="connsiteX0" fmla="*/ 0 w 10065"/>
              <a:gd name="connsiteY0" fmla="*/ 3 h 10000"/>
              <a:gd name="connsiteX1" fmla="*/ 7123 w 10065"/>
              <a:gd name="connsiteY1" fmla="*/ 0 h 10000"/>
              <a:gd name="connsiteX2" fmla="*/ 7142 w 10065"/>
              <a:gd name="connsiteY2" fmla="*/ 9416 h 10000"/>
              <a:gd name="connsiteX3" fmla="*/ 10065 w 10065"/>
              <a:gd name="connsiteY3" fmla="*/ 10000 h 10000"/>
              <a:gd name="connsiteX4" fmla="*/ 79 w 10065"/>
              <a:gd name="connsiteY4" fmla="*/ 9999 h 10000"/>
              <a:gd name="connsiteX5" fmla="*/ 0 w 10065"/>
              <a:gd name="connsiteY5" fmla="*/ 3 h 10000"/>
              <a:gd name="connsiteX0" fmla="*/ 0 w 10065"/>
              <a:gd name="connsiteY0" fmla="*/ 3 h 10000"/>
              <a:gd name="connsiteX1" fmla="*/ 7123 w 10065"/>
              <a:gd name="connsiteY1" fmla="*/ 0 h 10000"/>
              <a:gd name="connsiteX2" fmla="*/ 7142 w 10065"/>
              <a:gd name="connsiteY2" fmla="*/ 9416 h 10000"/>
              <a:gd name="connsiteX3" fmla="*/ 10065 w 10065"/>
              <a:gd name="connsiteY3" fmla="*/ 10000 h 10000"/>
              <a:gd name="connsiteX4" fmla="*/ 79 w 10065"/>
              <a:gd name="connsiteY4" fmla="*/ 9999 h 10000"/>
              <a:gd name="connsiteX5" fmla="*/ 0 w 10065"/>
              <a:gd name="connsiteY5" fmla="*/ 3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65" h="10000">
                <a:moveTo>
                  <a:pt x="0" y="3"/>
                </a:moveTo>
                <a:lnTo>
                  <a:pt x="7123" y="0"/>
                </a:lnTo>
                <a:cubicBezTo>
                  <a:pt x="7114" y="2528"/>
                  <a:pt x="7133" y="8825"/>
                  <a:pt x="7142" y="9416"/>
                </a:cubicBezTo>
                <a:cubicBezTo>
                  <a:pt x="7117" y="9743"/>
                  <a:pt x="8449" y="10000"/>
                  <a:pt x="10065" y="10000"/>
                </a:cubicBezTo>
                <a:lnTo>
                  <a:pt x="79" y="9999"/>
                </a:lnTo>
                <a:cubicBezTo>
                  <a:pt x="7" y="7401"/>
                  <a:pt x="15" y="1749"/>
                  <a:pt x="0" y="3"/>
                </a:cubicBezTo>
                <a:close/>
              </a:path>
            </a:pathLst>
          </a:cu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/>
          </a:p>
        </p:txBody>
      </p:sp>
    </p:spTree>
    <p:extLst>
      <p:ext uri="{BB962C8B-B14F-4D97-AF65-F5344CB8AC3E}">
        <p14:creationId xmlns:p14="http://schemas.microsoft.com/office/powerpoint/2010/main" val="175225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ystematic Review / Meta-analys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lowchart: Stored Data 4">
            <a:extLst>
              <a:ext uri="{FF2B5EF4-FFF2-40B4-BE49-F238E27FC236}">
                <a16:creationId xmlns:a16="http://schemas.microsoft.com/office/drawing/2014/main" id="{6750A1AE-34CF-C798-885B-4AD2785F8297}"/>
              </a:ext>
            </a:extLst>
          </p:cNvPr>
          <p:cNvSpPr/>
          <p:nvPr userDrawn="1"/>
        </p:nvSpPr>
        <p:spPr>
          <a:xfrm rot="5400000">
            <a:off x="5284491" y="-4795876"/>
            <a:ext cx="1614236" cy="12214771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4 h 9996"/>
              <a:gd name="connsiteX1" fmla="*/ 7009 w 10000"/>
              <a:gd name="connsiteY1" fmla="*/ 0 h 9996"/>
              <a:gd name="connsiteX2" fmla="*/ 6949 w 10000"/>
              <a:gd name="connsiteY2" fmla="*/ 9637 h 9996"/>
              <a:gd name="connsiteX3" fmla="*/ 10000 w 10000"/>
              <a:gd name="connsiteY3" fmla="*/ 9996 h 9996"/>
              <a:gd name="connsiteX4" fmla="*/ 128 w 10000"/>
              <a:gd name="connsiteY4" fmla="*/ 9992 h 9996"/>
              <a:gd name="connsiteX5" fmla="*/ 0 w 10000"/>
              <a:gd name="connsiteY5" fmla="*/ 4 h 9996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4"/>
              <a:gd name="connsiteX1" fmla="*/ 7009 w 10000"/>
              <a:gd name="connsiteY1" fmla="*/ 0 h 10004"/>
              <a:gd name="connsiteX2" fmla="*/ 6949 w 10000"/>
              <a:gd name="connsiteY2" fmla="*/ 9641 h 10004"/>
              <a:gd name="connsiteX3" fmla="*/ 10000 w 10000"/>
              <a:gd name="connsiteY3" fmla="*/ 10000 h 10004"/>
              <a:gd name="connsiteX4" fmla="*/ 128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7009" y="0"/>
                </a:lnTo>
                <a:cubicBezTo>
                  <a:pt x="6847" y="1556"/>
                  <a:pt x="6821" y="9283"/>
                  <a:pt x="6949" y="9641"/>
                </a:cubicBezTo>
                <a:cubicBezTo>
                  <a:pt x="6923" y="9843"/>
                  <a:pt x="8314" y="10000"/>
                  <a:pt x="10000" y="10000"/>
                </a:cubicBezTo>
                <a:lnTo>
                  <a:pt x="128" y="10004"/>
                </a:lnTo>
                <a:cubicBezTo>
                  <a:pt x="97" y="8408"/>
                  <a:pt x="98" y="1073"/>
                  <a:pt x="0" y="4"/>
                </a:cubicBezTo>
                <a:close/>
              </a:path>
            </a:pathLst>
          </a:custGeom>
          <a:solidFill>
            <a:srgbClr val="860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dirty="0"/>
          </a:p>
        </p:txBody>
      </p:sp>
      <p:sp>
        <p:nvSpPr>
          <p:cNvPr id="5" name="Flowchart: Stored Data 4">
            <a:extLst>
              <a:ext uri="{FF2B5EF4-FFF2-40B4-BE49-F238E27FC236}">
                <a16:creationId xmlns:a16="http://schemas.microsoft.com/office/drawing/2014/main" id="{D150C2D2-09E4-F78B-7FA6-F42DD5FA59F4}"/>
              </a:ext>
            </a:extLst>
          </p:cNvPr>
          <p:cNvSpPr/>
          <p:nvPr userDrawn="1"/>
        </p:nvSpPr>
        <p:spPr>
          <a:xfrm rot="5400000">
            <a:off x="5283465" y="-5325515"/>
            <a:ext cx="1614236" cy="12214770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0 h 9996"/>
              <a:gd name="connsiteX1" fmla="*/ 7001 w 10056"/>
              <a:gd name="connsiteY1" fmla="*/ 1 h 9996"/>
              <a:gd name="connsiteX2" fmla="*/ 6988 w 10056"/>
              <a:gd name="connsiteY2" fmla="*/ 9624 h 9996"/>
              <a:gd name="connsiteX3" fmla="*/ 10056 w 10056"/>
              <a:gd name="connsiteY3" fmla="*/ 9983 h 9996"/>
              <a:gd name="connsiteX4" fmla="*/ 62 w 10056"/>
              <a:gd name="connsiteY4" fmla="*/ 9996 h 9996"/>
              <a:gd name="connsiteX5" fmla="*/ 0 w 10056"/>
              <a:gd name="connsiteY5" fmla="*/ 0 h 9996"/>
              <a:gd name="connsiteX0" fmla="*/ 0 w 10000"/>
              <a:gd name="connsiteY0" fmla="*/ 2 h 10002"/>
              <a:gd name="connsiteX1" fmla="*/ 6962 w 10000"/>
              <a:gd name="connsiteY1" fmla="*/ 0 h 10002"/>
              <a:gd name="connsiteX2" fmla="*/ 6949 w 10000"/>
              <a:gd name="connsiteY2" fmla="*/ 9630 h 10002"/>
              <a:gd name="connsiteX3" fmla="*/ 10000 w 10000"/>
              <a:gd name="connsiteY3" fmla="*/ 9989 h 10002"/>
              <a:gd name="connsiteX4" fmla="*/ 62 w 10000"/>
              <a:gd name="connsiteY4" fmla="*/ 10002 h 10002"/>
              <a:gd name="connsiteX5" fmla="*/ 0 w 10000"/>
              <a:gd name="connsiteY5" fmla="*/ 2 h 10002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6927" y="0"/>
                </a:lnTo>
                <a:cubicBezTo>
                  <a:pt x="6894" y="1547"/>
                  <a:pt x="6891" y="9283"/>
                  <a:pt x="6949" y="9632"/>
                </a:cubicBezTo>
                <a:cubicBezTo>
                  <a:pt x="6923" y="9834"/>
                  <a:pt x="8645" y="9997"/>
                  <a:pt x="10000" y="9991"/>
                </a:cubicBezTo>
                <a:lnTo>
                  <a:pt x="62" y="10004"/>
                </a:lnTo>
                <a:cubicBezTo>
                  <a:pt x="31" y="8409"/>
                  <a:pt x="98" y="1072"/>
                  <a:pt x="0" y="4"/>
                </a:cubicBezTo>
                <a:close/>
              </a:path>
            </a:pathLst>
          </a:custGeom>
          <a:solidFill>
            <a:srgbClr val="AA006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7490690" y="5672093"/>
            <a:ext cx="4702823" cy="421061"/>
          </a:xfrm>
          <a:prstGeom prst="rect">
            <a:avLst/>
          </a:pr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7637330" y="6112457"/>
            <a:ext cx="4174624" cy="723275"/>
            <a:chOff x="7646796" y="6098813"/>
            <a:chExt cx="4174624" cy="723275"/>
          </a:xfrm>
        </p:grpSpPr>
        <p:pic>
          <p:nvPicPr>
            <p:cNvPr id="14" name="Picture 10" descr="LOGO_IPNA_Blu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46796" y="6186597"/>
              <a:ext cx="581637" cy="581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8208157" y="6098813"/>
              <a:ext cx="3613263" cy="723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b="1" i="0" u="none" strike="noStrike" cap="none" normalizeH="0" baseline="0" dirty="0">
                  <a:ln>
                    <a:noFill/>
                  </a:ln>
                  <a:solidFill>
                    <a:srgbClr val="296DC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Pediatric Nephrology</a:t>
              </a:r>
              <a:endParaRPr kumimoji="0" lang="en-GB" altLang="en-U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Journal of the </a:t>
              </a:r>
              <a:b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kumimoji="0" lang="en-GB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International Pediatric Nephrology Association</a:t>
              </a:r>
              <a:endPara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FB861B61-643E-7D14-D771-2A7BF1205723}"/>
              </a:ext>
            </a:extLst>
          </p:cNvPr>
          <p:cNvSpPr/>
          <p:nvPr userDrawn="1"/>
        </p:nvSpPr>
        <p:spPr>
          <a:xfrm>
            <a:off x="10134600" y="-28393"/>
            <a:ext cx="2068286" cy="1119323"/>
          </a:xfrm>
          <a:prstGeom prst="rect">
            <a:avLst/>
          </a:prstGeom>
          <a:solidFill>
            <a:srgbClr val="0039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10626853" y="297104"/>
            <a:ext cx="1441475" cy="419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Review/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61243" y="16591"/>
            <a:ext cx="1747805" cy="419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Systematic</a:t>
            </a:r>
          </a:p>
        </p:txBody>
      </p:sp>
      <p:sp>
        <p:nvSpPr>
          <p:cNvPr id="29" name="Flowchart: Stored Data 4">
            <a:extLst>
              <a:ext uri="{FF2B5EF4-FFF2-40B4-BE49-F238E27FC236}">
                <a16:creationId xmlns:a16="http://schemas.microsoft.com/office/drawing/2014/main" id="{17034CCF-1EDD-D498-AB89-09358AFA3492}"/>
              </a:ext>
            </a:extLst>
          </p:cNvPr>
          <p:cNvSpPr/>
          <p:nvPr userDrawn="1"/>
        </p:nvSpPr>
        <p:spPr>
          <a:xfrm rot="16200000" flipV="1">
            <a:off x="2901409" y="2274353"/>
            <a:ext cx="1684645" cy="7491425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0 h 9996"/>
              <a:gd name="connsiteX1" fmla="*/ 6799 w 10000"/>
              <a:gd name="connsiteY1" fmla="*/ 3842 h 9996"/>
              <a:gd name="connsiteX2" fmla="*/ 6949 w 10000"/>
              <a:gd name="connsiteY2" fmla="*/ 9633 h 9996"/>
              <a:gd name="connsiteX3" fmla="*/ 10000 w 10000"/>
              <a:gd name="connsiteY3" fmla="*/ 9992 h 9996"/>
              <a:gd name="connsiteX4" fmla="*/ 128 w 10000"/>
              <a:gd name="connsiteY4" fmla="*/ 9996 h 9996"/>
              <a:gd name="connsiteX5" fmla="*/ 0 w 10000"/>
              <a:gd name="connsiteY5" fmla="*/ 0 h 9996"/>
              <a:gd name="connsiteX0" fmla="*/ 0 w 9895"/>
              <a:gd name="connsiteY0" fmla="*/ 11 h 6156"/>
              <a:gd name="connsiteX1" fmla="*/ 6694 w 9895"/>
              <a:gd name="connsiteY1" fmla="*/ 0 h 6156"/>
              <a:gd name="connsiteX2" fmla="*/ 6844 w 9895"/>
              <a:gd name="connsiteY2" fmla="*/ 5793 h 6156"/>
              <a:gd name="connsiteX3" fmla="*/ 9895 w 9895"/>
              <a:gd name="connsiteY3" fmla="*/ 6152 h 6156"/>
              <a:gd name="connsiteX4" fmla="*/ 23 w 9895"/>
              <a:gd name="connsiteY4" fmla="*/ 6156 h 6156"/>
              <a:gd name="connsiteX5" fmla="*/ 0 w 9895"/>
              <a:gd name="connsiteY5" fmla="*/ 11 h 6156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1030 w 11007"/>
              <a:gd name="connsiteY4" fmla="*/ 10000 h 10000"/>
              <a:gd name="connsiteX5" fmla="*/ 0 w 11007"/>
              <a:gd name="connsiteY5" fmla="*/ 7 h 10000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23 w 11007"/>
              <a:gd name="connsiteY4" fmla="*/ 10000 h 10000"/>
              <a:gd name="connsiteX5" fmla="*/ 0 w 11007"/>
              <a:gd name="connsiteY5" fmla="*/ 7 h 10000"/>
              <a:gd name="connsiteX0" fmla="*/ 76 w 10988"/>
              <a:gd name="connsiteY0" fmla="*/ 45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76 w 10988"/>
              <a:gd name="connsiteY5" fmla="*/ 45 h 10000"/>
              <a:gd name="connsiteX0" fmla="*/ 16 w 10988"/>
              <a:gd name="connsiteY0" fmla="*/ 20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16 w 10988"/>
              <a:gd name="connsiteY5" fmla="*/ 20 h 10000"/>
              <a:gd name="connsiteX0" fmla="*/ 16 w 10988"/>
              <a:gd name="connsiteY0" fmla="*/ 0 h 9980"/>
              <a:gd name="connsiteX1" fmla="*/ 7753 w 10988"/>
              <a:gd name="connsiteY1" fmla="*/ 0 h 9980"/>
              <a:gd name="connsiteX2" fmla="*/ 7905 w 10988"/>
              <a:gd name="connsiteY2" fmla="*/ 9390 h 9980"/>
              <a:gd name="connsiteX3" fmla="*/ 10988 w 10988"/>
              <a:gd name="connsiteY3" fmla="*/ 9974 h 9980"/>
              <a:gd name="connsiteX4" fmla="*/ 4 w 10988"/>
              <a:gd name="connsiteY4" fmla="*/ 9980 h 9980"/>
              <a:gd name="connsiteX5" fmla="*/ 16 w 10988"/>
              <a:gd name="connsiteY5" fmla="*/ 0 h 9980"/>
              <a:gd name="connsiteX0" fmla="*/ 0 w 9985"/>
              <a:gd name="connsiteY0" fmla="*/ 0 h 9994"/>
              <a:gd name="connsiteX1" fmla="*/ 7041 w 9985"/>
              <a:gd name="connsiteY1" fmla="*/ 0 h 9994"/>
              <a:gd name="connsiteX2" fmla="*/ 7179 w 9985"/>
              <a:gd name="connsiteY2" fmla="*/ 9409 h 9994"/>
              <a:gd name="connsiteX3" fmla="*/ 9985 w 9985"/>
              <a:gd name="connsiteY3" fmla="*/ 9994 h 9994"/>
              <a:gd name="connsiteX4" fmla="*/ 11 w 9985"/>
              <a:gd name="connsiteY4" fmla="*/ 9987 h 9994"/>
              <a:gd name="connsiteX5" fmla="*/ 0 w 9985"/>
              <a:gd name="connsiteY5" fmla="*/ 0 h 9994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11 w 10000"/>
              <a:gd name="connsiteY4" fmla="*/ 9996 h 10000"/>
              <a:gd name="connsiteX5" fmla="*/ 0 w 10000"/>
              <a:gd name="connsiteY5" fmla="*/ 0 h 10000"/>
              <a:gd name="connsiteX0" fmla="*/ 35 w 10035"/>
              <a:gd name="connsiteY0" fmla="*/ 0 h 10009"/>
              <a:gd name="connsiteX1" fmla="*/ 7087 w 10035"/>
              <a:gd name="connsiteY1" fmla="*/ 0 h 10009"/>
              <a:gd name="connsiteX2" fmla="*/ 7225 w 10035"/>
              <a:gd name="connsiteY2" fmla="*/ 9415 h 10009"/>
              <a:gd name="connsiteX3" fmla="*/ 10035 w 10035"/>
              <a:gd name="connsiteY3" fmla="*/ 10000 h 10009"/>
              <a:gd name="connsiteX4" fmla="*/ 3 w 10035"/>
              <a:gd name="connsiteY4" fmla="*/ 10009 h 10009"/>
              <a:gd name="connsiteX5" fmla="*/ 35 w 10035"/>
              <a:gd name="connsiteY5" fmla="*/ 0 h 10009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66 w 10000"/>
              <a:gd name="connsiteY4" fmla="*/ 9989 h 10000"/>
              <a:gd name="connsiteX5" fmla="*/ 0 w 10000"/>
              <a:gd name="connsiteY5" fmla="*/ 0 h 10000"/>
              <a:gd name="connsiteX0" fmla="*/ 0 w 10000"/>
              <a:gd name="connsiteY0" fmla="*/ 0 h 10002"/>
              <a:gd name="connsiteX1" fmla="*/ 7052 w 10000"/>
              <a:gd name="connsiteY1" fmla="*/ 0 h 10002"/>
              <a:gd name="connsiteX2" fmla="*/ 7190 w 10000"/>
              <a:gd name="connsiteY2" fmla="*/ 9415 h 10002"/>
              <a:gd name="connsiteX3" fmla="*/ 10000 w 10000"/>
              <a:gd name="connsiteY3" fmla="*/ 10000 h 10002"/>
              <a:gd name="connsiteX4" fmla="*/ 23 w 10000"/>
              <a:gd name="connsiteY4" fmla="*/ 10002 h 10002"/>
              <a:gd name="connsiteX5" fmla="*/ 0 w 10000"/>
              <a:gd name="connsiteY5" fmla="*/ 0 h 10002"/>
              <a:gd name="connsiteX0" fmla="*/ 164 w 10164"/>
              <a:gd name="connsiteY0" fmla="*/ 0 h 10000"/>
              <a:gd name="connsiteX1" fmla="*/ 7216 w 10164"/>
              <a:gd name="connsiteY1" fmla="*/ 0 h 10000"/>
              <a:gd name="connsiteX2" fmla="*/ 7354 w 10164"/>
              <a:gd name="connsiteY2" fmla="*/ 9415 h 10000"/>
              <a:gd name="connsiteX3" fmla="*/ 10164 w 10164"/>
              <a:gd name="connsiteY3" fmla="*/ 10000 h 10000"/>
              <a:gd name="connsiteX4" fmla="*/ 2 w 10164"/>
              <a:gd name="connsiteY4" fmla="*/ 9999 h 10000"/>
              <a:gd name="connsiteX5" fmla="*/ 164 w 10164"/>
              <a:gd name="connsiteY5" fmla="*/ 0 h 10000"/>
              <a:gd name="connsiteX0" fmla="*/ 163 w 10163"/>
              <a:gd name="connsiteY0" fmla="*/ 0 h 10000"/>
              <a:gd name="connsiteX1" fmla="*/ 7215 w 10163"/>
              <a:gd name="connsiteY1" fmla="*/ 0 h 10000"/>
              <a:gd name="connsiteX2" fmla="*/ 7353 w 10163"/>
              <a:gd name="connsiteY2" fmla="*/ 9415 h 10000"/>
              <a:gd name="connsiteX3" fmla="*/ 10163 w 10163"/>
              <a:gd name="connsiteY3" fmla="*/ 10000 h 10000"/>
              <a:gd name="connsiteX4" fmla="*/ 1 w 10163"/>
              <a:gd name="connsiteY4" fmla="*/ 9999 h 10000"/>
              <a:gd name="connsiteX5" fmla="*/ 163 w 10163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3 h 10003"/>
              <a:gd name="connsiteX1" fmla="*/ 7335 w 10174"/>
              <a:gd name="connsiteY1" fmla="*/ 0 h 10003"/>
              <a:gd name="connsiteX2" fmla="*/ 7364 w 10174"/>
              <a:gd name="connsiteY2" fmla="*/ 9418 h 10003"/>
              <a:gd name="connsiteX3" fmla="*/ 10174 w 10174"/>
              <a:gd name="connsiteY3" fmla="*/ 10003 h 10003"/>
              <a:gd name="connsiteX4" fmla="*/ 12 w 10174"/>
              <a:gd name="connsiteY4" fmla="*/ 10002 h 10003"/>
              <a:gd name="connsiteX5" fmla="*/ 0 w 10174"/>
              <a:gd name="connsiteY5" fmla="*/ 3 h 10003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0 w 9613"/>
              <a:gd name="connsiteY0" fmla="*/ 3 h 10009"/>
              <a:gd name="connsiteX1" fmla="*/ 6785 w 9613"/>
              <a:gd name="connsiteY1" fmla="*/ 0 h 10009"/>
              <a:gd name="connsiteX2" fmla="*/ 6803 w 9613"/>
              <a:gd name="connsiteY2" fmla="*/ 9424 h 10009"/>
              <a:gd name="connsiteX3" fmla="*/ 9613 w 9613"/>
              <a:gd name="connsiteY3" fmla="*/ 10009 h 10009"/>
              <a:gd name="connsiteX4" fmla="*/ 95 w 9613"/>
              <a:gd name="connsiteY4" fmla="*/ 9998 h 10009"/>
              <a:gd name="connsiteX5" fmla="*/ 0 w 9613"/>
              <a:gd name="connsiteY5" fmla="*/ 3 h 10009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0" y="3"/>
                </a:moveTo>
                <a:lnTo>
                  <a:pt x="7058" y="0"/>
                </a:lnTo>
                <a:cubicBezTo>
                  <a:pt x="7049" y="2528"/>
                  <a:pt x="7068" y="8825"/>
                  <a:pt x="7077" y="9416"/>
                </a:cubicBezTo>
                <a:cubicBezTo>
                  <a:pt x="7052" y="9743"/>
                  <a:pt x="8384" y="10000"/>
                  <a:pt x="10000" y="10000"/>
                </a:cubicBezTo>
                <a:lnTo>
                  <a:pt x="14" y="9999"/>
                </a:lnTo>
                <a:cubicBezTo>
                  <a:pt x="7" y="7401"/>
                  <a:pt x="15" y="1749"/>
                  <a:pt x="0" y="3"/>
                </a:cubicBezTo>
                <a:close/>
              </a:path>
            </a:pathLst>
          </a:custGeom>
          <a:solidFill>
            <a:srgbClr val="AA006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AD86AC-4C87-1793-B8DA-143F6DFB4B75}"/>
              </a:ext>
            </a:extLst>
          </p:cNvPr>
          <p:cNvSpPr txBox="1"/>
          <p:nvPr userDrawn="1"/>
        </p:nvSpPr>
        <p:spPr>
          <a:xfrm>
            <a:off x="10246589" y="585744"/>
            <a:ext cx="2225725" cy="419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Meta-analysis</a:t>
            </a:r>
          </a:p>
        </p:txBody>
      </p:sp>
    </p:spTree>
    <p:extLst>
      <p:ext uri="{BB962C8B-B14F-4D97-AF65-F5344CB8AC3E}">
        <p14:creationId xmlns:p14="http://schemas.microsoft.com/office/powerpoint/2010/main" val="2059782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4BA06-560F-4272-BD1D-D3D251BC0A82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DF36B-8F18-4F81-92A8-26E2BC6295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031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2" r:id="rId3"/>
    <p:sldLayoutId id="214748365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/>
          <p:cNvSpPr txBox="1">
            <a:spLocks/>
          </p:cNvSpPr>
          <p:nvPr/>
        </p:nvSpPr>
        <p:spPr>
          <a:xfrm>
            <a:off x="0" y="0"/>
            <a:ext cx="10233660" cy="108567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16000" algn="l"/>
            <a:r>
              <a:rPr lang="en-GB" sz="2800" b="1" dirty="0">
                <a:solidFill>
                  <a:schemeClr val="bg1"/>
                </a:solidFill>
              </a:rPr>
              <a:t>Patterns of kidney involvement after corticosteroid treatment for </a:t>
            </a:r>
          </a:p>
          <a:p>
            <a:pPr marL="216000" algn="l"/>
            <a:r>
              <a:rPr lang="en-GB" sz="2800" b="1" dirty="0">
                <a:solidFill>
                  <a:schemeClr val="bg1"/>
                </a:solidFill>
              </a:rPr>
              <a:t>Extrarenal symptoms in </a:t>
            </a:r>
            <a:r>
              <a:rPr lang="en-GB" sz="2800" b="1" dirty="0" err="1">
                <a:solidFill>
                  <a:schemeClr val="bg1"/>
                </a:solidFill>
              </a:rPr>
              <a:t>Pediatric</a:t>
            </a:r>
            <a:r>
              <a:rPr lang="en-GB" sz="2800" b="1" dirty="0">
                <a:solidFill>
                  <a:schemeClr val="bg1"/>
                </a:solidFill>
              </a:rPr>
              <a:t> </a:t>
            </a:r>
            <a:r>
              <a:rPr lang="en-GB" altLang="ko-KR" sz="2800" b="1" dirty="0">
                <a:solidFill>
                  <a:schemeClr val="bg1"/>
                </a:solidFill>
              </a:rPr>
              <a:t>IgA Vasculitis </a:t>
            </a:r>
            <a:r>
              <a:rPr lang="en-GB" sz="2800" b="1" dirty="0">
                <a:solidFill>
                  <a:schemeClr val="bg1"/>
                </a:solidFill>
              </a:rPr>
              <a:t>: Phenotype, and Outcomes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0182" y="1189759"/>
            <a:ext cx="11949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AIM</a:t>
            </a:r>
            <a:r>
              <a:rPr lang="en-GB" dirty="0">
                <a:solidFill>
                  <a:schemeClr val="bg1"/>
                </a:solidFill>
              </a:rPr>
              <a:t>: Evaluate if </a:t>
            </a:r>
            <a:r>
              <a:rPr lang="en-GB" b="1" dirty="0">
                <a:solidFill>
                  <a:schemeClr val="bg1"/>
                </a:solidFill>
              </a:rPr>
              <a:t>corticosteroids for Extrarenal Symptoms </a:t>
            </a:r>
            <a:r>
              <a:rPr lang="en-GB" dirty="0">
                <a:solidFill>
                  <a:schemeClr val="bg1"/>
                </a:solidFill>
              </a:rPr>
              <a:t>delay, </a:t>
            </a:r>
            <a:r>
              <a:rPr lang="en-GB" altLang="ko-KR" dirty="0">
                <a:solidFill>
                  <a:schemeClr val="bg1"/>
                </a:solidFill>
              </a:rPr>
              <a:t>prevent, </a:t>
            </a:r>
            <a:r>
              <a:rPr lang="en-GB" dirty="0">
                <a:solidFill>
                  <a:schemeClr val="bg1"/>
                </a:solidFill>
              </a:rPr>
              <a:t>or modify </a:t>
            </a:r>
            <a:r>
              <a:rPr lang="en-GB" b="1" dirty="0">
                <a:solidFill>
                  <a:schemeClr val="bg1"/>
                </a:solidFill>
              </a:rPr>
              <a:t>later kidney involvement </a:t>
            </a:r>
            <a:r>
              <a:rPr lang="en-GB" dirty="0">
                <a:solidFill>
                  <a:schemeClr val="bg1"/>
                </a:solidFill>
              </a:rPr>
              <a:t>patterns in </a:t>
            </a:r>
            <a:r>
              <a:rPr lang="en-GB" dirty="0" err="1">
                <a:solidFill>
                  <a:schemeClr val="bg1"/>
                </a:solidFill>
              </a:rPr>
              <a:t>IgAV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3448" y="1758951"/>
            <a:ext cx="11505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65AA"/>
                </a:solidFill>
              </a:rPr>
              <a:t>DESIGN &amp; OUTCOMES</a:t>
            </a:r>
            <a:r>
              <a:rPr lang="en-GB" dirty="0">
                <a:solidFill>
                  <a:srgbClr val="0065AA"/>
                </a:solidFill>
              </a:rPr>
              <a:t>: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679856" y="5678917"/>
            <a:ext cx="410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+mj-lt"/>
              </a:rPr>
              <a:t>Kim et al. 2026</a:t>
            </a:r>
            <a:endParaRPr lang="en-GB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3447" y="5710783"/>
            <a:ext cx="7259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bg1"/>
                </a:solidFill>
              </a:rPr>
              <a:t>CONCLUSION</a:t>
            </a:r>
            <a:r>
              <a:rPr lang="en-GB" dirty="0">
                <a:solidFill>
                  <a:schemeClr val="bg1"/>
                </a:solidFill>
              </a:rPr>
              <a:t>:</a:t>
            </a:r>
            <a:r>
              <a:rPr lang="en-US" dirty="0">
                <a:solidFill>
                  <a:schemeClr val="bg1"/>
                </a:solidFill>
              </a:rPr>
              <a:t> Prior steroid use in </a:t>
            </a:r>
            <a:r>
              <a:rPr lang="en-US" dirty="0" err="1">
                <a:solidFill>
                  <a:schemeClr val="bg1"/>
                </a:solidFill>
              </a:rPr>
              <a:t>IgAV</a:t>
            </a:r>
            <a:r>
              <a:rPr lang="en-US" dirty="0">
                <a:solidFill>
                  <a:schemeClr val="bg1"/>
                </a:solidFill>
              </a:rPr>
              <a:t> shift </a:t>
            </a:r>
            <a:r>
              <a:rPr lang="en-GB" dirty="0">
                <a:solidFill>
                  <a:schemeClr val="bg1"/>
                </a:solidFill>
              </a:rPr>
              <a:t> kidney involvement toward milder proteinuria, but it may not aid in recovery when moderate proteinuria develops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10352" y="1732973"/>
            <a:ext cx="2310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Retrospective study</a:t>
            </a:r>
          </a:p>
        </p:txBody>
      </p:sp>
      <p:cxnSp>
        <p:nvCxnSpPr>
          <p:cNvPr id="14" name="Straight Arrow Connector 40"/>
          <p:cNvCxnSpPr/>
          <p:nvPr/>
        </p:nvCxnSpPr>
        <p:spPr>
          <a:xfrm>
            <a:off x="2033901" y="4233295"/>
            <a:ext cx="526240" cy="1"/>
          </a:xfrm>
          <a:prstGeom prst="straightConnector1">
            <a:avLst/>
          </a:prstGeom>
          <a:ln w="31750">
            <a:solidFill>
              <a:srgbClr val="00437A"/>
            </a:solidFill>
            <a:headEnd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42"/>
          <p:cNvCxnSpPr/>
          <p:nvPr/>
        </p:nvCxnSpPr>
        <p:spPr>
          <a:xfrm flipV="1">
            <a:off x="2033902" y="2824060"/>
            <a:ext cx="526239" cy="5761"/>
          </a:xfrm>
          <a:prstGeom prst="straightConnector1">
            <a:avLst/>
          </a:prstGeom>
          <a:ln w="31750">
            <a:solidFill>
              <a:srgbClr val="00437A"/>
            </a:solidFill>
            <a:headEnd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3"/>
          <p:cNvSpPr/>
          <p:nvPr/>
        </p:nvSpPr>
        <p:spPr>
          <a:xfrm>
            <a:off x="544040" y="2526155"/>
            <a:ext cx="1363750" cy="622841"/>
          </a:xfrm>
          <a:prstGeom prst="rect">
            <a:avLst/>
          </a:prstGeom>
          <a:solidFill>
            <a:srgbClr val="00385E"/>
          </a:solidFill>
          <a:ln w="41275">
            <a:solidFill>
              <a:srgbClr val="00385E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Steroid</a:t>
            </a:r>
          </a:p>
          <a:p>
            <a:pPr algn="ctr"/>
            <a:r>
              <a:rPr lang="en-GB" dirty="0"/>
              <a:t>(N=92)</a:t>
            </a:r>
          </a:p>
        </p:txBody>
      </p:sp>
      <p:sp>
        <p:nvSpPr>
          <p:cNvPr id="17" name="Rectangle 38"/>
          <p:cNvSpPr/>
          <p:nvPr/>
        </p:nvSpPr>
        <p:spPr>
          <a:xfrm>
            <a:off x="541438" y="3921875"/>
            <a:ext cx="1363750" cy="622841"/>
          </a:xfrm>
          <a:prstGeom prst="rect">
            <a:avLst/>
          </a:prstGeom>
          <a:noFill/>
          <a:ln w="41275">
            <a:solidFill>
              <a:srgbClr val="00437A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437A"/>
                </a:solidFill>
              </a:rPr>
              <a:t>Non-steroid</a:t>
            </a:r>
          </a:p>
          <a:p>
            <a:pPr algn="ctr"/>
            <a:r>
              <a:rPr lang="en-GB" dirty="0">
                <a:solidFill>
                  <a:srgbClr val="00437A"/>
                </a:solidFill>
              </a:rPr>
              <a:t>(N=119)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403727" y="4904116"/>
            <a:ext cx="27530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00437A"/>
                </a:solidFill>
              </a:rPr>
              <a:t>Kidney involvement (%)</a:t>
            </a:r>
          </a:p>
        </p:txBody>
      </p:sp>
      <p:sp>
        <p:nvSpPr>
          <p:cNvPr id="31" name="Rectangle 3"/>
          <p:cNvSpPr/>
          <p:nvPr/>
        </p:nvSpPr>
        <p:spPr>
          <a:xfrm>
            <a:off x="2635433" y="2367141"/>
            <a:ext cx="1865092" cy="861215"/>
          </a:xfrm>
          <a:prstGeom prst="rect">
            <a:avLst/>
          </a:prstGeom>
          <a:solidFill>
            <a:srgbClr val="00385E"/>
          </a:solidFill>
          <a:ln w="41275">
            <a:solidFill>
              <a:srgbClr val="00385E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Steroid-group</a:t>
            </a:r>
          </a:p>
          <a:p>
            <a:pPr algn="ctr"/>
            <a:r>
              <a:rPr lang="en-GB" dirty="0"/>
              <a:t>(N=20, 21.7%)</a:t>
            </a:r>
          </a:p>
          <a:p>
            <a:pPr algn="ctr"/>
            <a:r>
              <a:rPr lang="en-GB" dirty="0"/>
              <a:t>after 1.03 month</a:t>
            </a:r>
          </a:p>
        </p:txBody>
      </p:sp>
      <p:sp>
        <p:nvSpPr>
          <p:cNvPr id="32" name="Rectangle 38"/>
          <p:cNvSpPr/>
          <p:nvPr/>
        </p:nvSpPr>
        <p:spPr>
          <a:xfrm>
            <a:off x="2635433" y="3822658"/>
            <a:ext cx="1928820" cy="861215"/>
          </a:xfrm>
          <a:prstGeom prst="rect">
            <a:avLst/>
          </a:prstGeom>
          <a:noFill/>
          <a:ln w="41275">
            <a:solidFill>
              <a:srgbClr val="00437A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437A"/>
                </a:solidFill>
              </a:rPr>
              <a:t>Non-steroid group</a:t>
            </a:r>
          </a:p>
          <a:p>
            <a:pPr algn="ctr"/>
            <a:r>
              <a:rPr lang="en-GB" dirty="0">
                <a:solidFill>
                  <a:srgbClr val="00437A"/>
                </a:solidFill>
              </a:rPr>
              <a:t>(N=14, 11.8%)</a:t>
            </a:r>
          </a:p>
          <a:p>
            <a:pPr algn="ctr"/>
            <a:r>
              <a:rPr lang="en-GB" dirty="0">
                <a:solidFill>
                  <a:srgbClr val="00437A"/>
                </a:solidFill>
              </a:rPr>
              <a:t>after 0.72 month</a:t>
            </a:r>
          </a:p>
        </p:txBody>
      </p:sp>
      <p:cxnSp>
        <p:nvCxnSpPr>
          <p:cNvPr id="33" name="Straight Arrow Connector 13"/>
          <p:cNvCxnSpPr/>
          <p:nvPr/>
        </p:nvCxnSpPr>
        <p:spPr>
          <a:xfrm flipV="1">
            <a:off x="4643982" y="2788998"/>
            <a:ext cx="589784" cy="4653"/>
          </a:xfrm>
          <a:prstGeom prst="straightConnector1">
            <a:avLst/>
          </a:prstGeom>
          <a:ln w="31750">
            <a:solidFill>
              <a:srgbClr val="00437A"/>
            </a:solidFill>
            <a:headEnd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13"/>
          <p:cNvCxnSpPr/>
          <p:nvPr/>
        </p:nvCxnSpPr>
        <p:spPr>
          <a:xfrm flipV="1">
            <a:off x="4720053" y="4233296"/>
            <a:ext cx="513713" cy="10651"/>
          </a:xfrm>
          <a:prstGeom prst="straightConnector1">
            <a:avLst/>
          </a:prstGeom>
          <a:ln w="31750">
            <a:solidFill>
              <a:srgbClr val="00437A"/>
            </a:solidFill>
            <a:headEnd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156781" y="4912382"/>
            <a:ext cx="3281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00437A"/>
                </a:solidFill>
              </a:rPr>
              <a:t>Kidney involvement Patterns</a:t>
            </a:r>
          </a:p>
        </p:txBody>
      </p:sp>
      <p:graphicFrame>
        <p:nvGraphicFramePr>
          <p:cNvPr id="41" name="차트 40"/>
          <p:cNvGraphicFramePr/>
          <p:nvPr>
            <p:extLst>
              <p:ext uri="{D42A27DB-BD31-4B8C-83A1-F6EECF244321}">
                <p14:modId xmlns:p14="http://schemas.microsoft.com/office/powerpoint/2010/main" val="65062545"/>
              </p:ext>
            </p:extLst>
          </p:nvPr>
        </p:nvGraphicFramePr>
        <p:xfrm>
          <a:off x="4397626" y="1950307"/>
          <a:ext cx="3445825" cy="20484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4" name="차트 43"/>
          <p:cNvGraphicFramePr/>
          <p:nvPr>
            <p:extLst>
              <p:ext uri="{D42A27DB-BD31-4B8C-83A1-F6EECF244321}">
                <p14:modId xmlns:p14="http://schemas.microsoft.com/office/powerpoint/2010/main" val="4164593619"/>
              </p:ext>
            </p:extLst>
          </p:nvPr>
        </p:nvGraphicFramePr>
        <p:xfrm>
          <a:off x="4574431" y="3516048"/>
          <a:ext cx="3145872" cy="1563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36" name="Straight Arrow Connector 13"/>
          <p:cNvCxnSpPr/>
          <p:nvPr/>
        </p:nvCxnSpPr>
        <p:spPr>
          <a:xfrm flipV="1">
            <a:off x="7127618" y="2783933"/>
            <a:ext cx="715833" cy="1"/>
          </a:xfrm>
          <a:prstGeom prst="straightConnector1">
            <a:avLst/>
          </a:prstGeom>
          <a:ln w="31750">
            <a:solidFill>
              <a:srgbClr val="00437A"/>
            </a:solidFill>
            <a:headEnd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13"/>
          <p:cNvCxnSpPr/>
          <p:nvPr/>
        </p:nvCxnSpPr>
        <p:spPr>
          <a:xfrm flipV="1">
            <a:off x="7127618" y="4297885"/>
            <a:ext cx="715833" cy="1"/>
          </a:xfrm>
          <a:prstGeom prst="straightConnector1">
            <a:avLst/>
          </a:prstGeom>
          <a:ln w="31750">
            <a:solidFill>
              <a:srgbClr val="00437A"/>
            </a:solidFill>
            <a:headEnd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8302653" y="4909219"/>
            <a:ext cx="37913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00437A"/>
                </a:solidFill>
              </a:rPr>
              <a:t>Urinary normalization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103040" y="2344422"/>
            <a:ext cx="42566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Full normalization : 7/20 (35.0 %)</a:t>
            </a:r>
          </a:p>
          <a:p>
            <a:r>
              <a:rPr lang="en-GB" b="1" dirty="0" err="1"/>
              <a:t>mHU</a:t>
            </a:r>
            <a:r>
              <a:rPr lang="en-GB" b="1" dirty="0"/>
              <a:t> + moderate PU </a:t>
            </a:r>
            <a:r>
              <a:rPr lang="en-GB" dirty="0"/>
              <a:t>: 0/4 (0% recovery)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107650" y="3983572"/>
            <a:ext cx="42520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Full normalization : 8/14 (57.1%)</a:t>
            </a:r>
          </a:p>
          <a:p>
            <a:r>
              <a:rPr lang="en-GB" b="1" dirty="0" err="1"/>
              <a:t>mHU</a:t>
            </a:r>
            <a:r>
              <a:rPr lang="en-GB" b="1" dirty="0"/>
              <a:t> + moderate PU </a:t>
            </a:r>
            <a:r>
              <a:rPr lang="en-GB" dirty="0"/>
              <a:t>: ¾ (75% recovery)</a:t>
            </a:r>
          </a:p>
        </p:txBody>
      </p:sp>
      <p:sp>
        <p:nvSpPr>
          <p:cNvPr id="46" name="Rectangle 58"/>
          <p:cNvSpPr/>
          <p:nvPr/>
        </p:nvSpPr>
        <p:spPr>
          <a:xfrm>
            <a:off x="8211077" y="3148996"/>
            <a:ext cx="3709823" cy="622841"/>
          </a:xfrm>
          <a:prstGeom prst="rect">
            <a:avLst/>
          </a:prstGeom>
          <a:noFill/>
          <a:ln w="41275">
            <a:solidFill>
              <a:srgbClr val="AA0065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AA0065"/>
                </a:solidFill>
              </a:rPr>
              <a:t>Fails to aid in recovery </a:t>
            </a:r>
          </a:p>
          <a:p>
            <a:pPr algn="ctr"/>
            <a:r>
              <a:rPr lang="en-GB" dirty="0">
                <a:solidFill>
                  <a:srgbClr val="AA0065"/>
                </a:solidFill>
              </a:rPr>
              <a:t>among moderate PU subgroup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84369" y="4917485"/>
            <a:ext cx="16778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00437A"/>
                </a:solidFill>
              </a:rPr>
              <a:t>IgA Vasculitis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FA249A2-B901-0299-D25B-A552AC371490}"/>
              </a:ext>
            </a:extLst>
          </p:cNvPr>
          <p:cNvSpPr txBox="1"/>
          <p:nvPr/>
        </p:nvSpPr>
        <p:spPr>
          <a:xfrm>
            <a:off x="5598487" y="2698366"/>
            <a:ext cx="10441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altLang="ko-KR" sz="1600" dirty="0"/>
              <a:t>n=10 (10.9%)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5EE518-18AA-41CE-7CC8-7D02A931D3E8}"/>
              </a:ext>
            </a:extLst>
          </p:cNvPr>
          <p:cNvSpPr txBox="1"/>
          <p:nvPr/>
        </p:nvSpPr>
        <p:spPr>
          <a:xfrm>
            <a:off x="5348617" y="4332710"/>
            <a:ext cx="10441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altLang="ko-KR" sz="1600" dirty="0"/>
              <a:t>n=3 </a:t>
            </a:r>
          </a:p>
          <a:p>
            <a:pPr algn="ctr"/>
            <a:r>
              <a:rPr lang="en-GB" altLang="ko-KR" sz="1600" dirty="0"/>
              <a:t>(2.5%)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14379A-BB7D-A8DA-7956-701EF351B342}"/>
              </a:ext>
            </a:extLst>
          </p:cNvPr>
          <p:cNvSpPr txBox="1"/>
          <p:nvPr/>
        </p:nvSpPr>
        <p:spPr>
          <a:xfrm>
            <a:off x="173447" y="3252400"/>
            <a:ext cx="22949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b="1" dirty="0"/>
              <a:t>Extrarenal symptoms</a:t>
            </a:r>
          </a:p>
          <a:p>
            <a:pPr algn="ctr"/>
            <a:r>
              <a:rPr lang="en-US" altLang="ko-KR" sz="1400" b="1" dirty="0"/>
              <a:t>without kidney involvement</a:t>
            </a:r>
            <a:endParaRPr lang="ko-KR" altLang="en-US" sz="1400" b="1" dirty="0"/>
          </a:p>
        </p:txBody>
      </p:sp>
      <p:cxnSp>
        <p:nvCxnSpPr>
          <p:cNvPr id="5" name="Straight Arrow Connector 40">
            <a:extLst>
              <a:ext uri="{FF2B5EF4-FFF2-40B4-BE49-F238E27FC236}">
                <a16:creationId xmlns:a16="http://schemas.microsoft.com/office/drawing/2014/main" id="{36064D58-8B0E-18B0-2B00-CFA5C8880C9A}"/>
              </a:ext>
            </a:extLst>
          </p:cNvPr>
          <p:cNvCxnSpPr>
            <a:cxnSpLocks/>
            <a:endCxn id="30" idx="1"/>
          </p:cNvCxnSpPr>
          <p:nvPr/>
        </p:nvCxnSpPr>
        <p:spPr>
          <a:xfrm flipV="1">
            <a:off x="2031059" y="5104171"/>
            <a:ext cx="372668" cy="8266"/>
          </a:xfrm>
          <a:prstGeom prst="straightConnector1">
            <a:avLst/>
          </a:prstGeom>
          <a:ln w="31750">
            <a:solidFill>
              <a:srgbClr val="00437A"/>
            </a:solidFill>
            <a:headEnd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7377D28-7ED9-801E-6F45-BE1F8F334118}"/>
              </a:ext>
            </a:extLst>
          </p:cNvPr>
          <p:cNvSpPr txBox="1"/>
          <p:nvPr/>
        </p:nvSpPr>
        <p:spPr>
          <a:xfrm>
            <a:off x="3195675" y="3392760"/>
            <a:ext cx="777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i="1" dirty="0"/>
              <a:t>P</a:t>
            </a:r>
            <a:r>
              <a:rPr lang="en-US" altLang="ko-KR" sz="1400" dirty="0"/>
              <a:t>=0.054</a:t>
            </a:r>
            <a:endParaRPr lang="ko-KR" alt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C2A65E-604E-C5FA-6A0D-CB99F752FF44}"/>
              </a:ext>
            </a:extLst>
          </p:cNvPr>
          <p:cNvSpPr txBox="1"/>
          <p:nvPr/>
        </p:nvSpPr>
        <p:spPr>
          <a:xfrm>
            <a:off x="5768507" y="3357359"/>
            <a:ext cx="777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i="1" dirty="0"/>
              <a:t>P</a:t>
            </a:r>
            <a:r>
              <a:rPr lang="en-US" altLang="ko-KR" sz="1400" dirty="0"/>
              <a:t>=0.021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867428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dNeph_VisualAbstract_Template_NoText.potx" id="{B1C48F58-D1E0-4C98-814B-D3979964E517}" vid="{3276ECFE-687C-499A-B544-1DE21692DD6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3601</TotalTime>
  <Words>188</Words>
  <Application>Microsoft Office PowerPoint</Application>
  <PresentationFormat>와이드스크린</PresentationFormat>
  <Paragraphs>34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프레젠테이션</vt:lpstr>
    </vt:vector>
  </TitlesOfParts>
  <Company>University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 IDEAS  initially using a combination of    monochromatic and triadic colours</dc:title>
  <dc:creator>Joseph Laycock</dc:creator>
  <cp:lastModifiedBy>Jung Jiwon</cp:lastModifiedBy>
  <cp:revision>78</cp:revision>
  <dcterms:created xsi:type="dcterms:W3CDTF">2019-06-13T12:30:18Z</dcterms:created>
  <dcterms:modified xsi:type="dcterms:W3CDTF">2026-03-25T02:04:31Z</dcterms:modified>
</cp:coreProperties>
</file>