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87" r:id="rId3"/>
    <p:sldId id="294" r:id="rId4"/>
    <p:sldId id="299" r:id="rId5"/>
    <p:sldId id="300" r:id="rId6"/>
    <p:sldId id="296" r:id="rId7"/>
    <p:sldId id="297" r:id="rId8"/>
    <p:sldId id="298" r:id="rId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/>
    <p:restoredTop sz="96301"/>
  </p:normalViewPr>
  <p:slideViewPr>
    <p:cSldViewPr snapToGrid="0">
      <p:cViewPr varScale="1">
        <p:scale>
          <a:sx n="71" d="100"/>
          <a:sy n="71" d="100"/>
        </p:scale>
        <p:origin x="3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8AE75-1A6D-424E-BBDE-67361400C49D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A33A-E86D-4847-9D33-6E10615FB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morning, everyone. I’m Galvin, an affiliate Clinical Research Fellow at the University of Glasgow. Today, I’m pleased to present our initial analysis of the </a:t>
            </a:r>
            <a:r>
              <a:rPr lang="en-GB" dirty="0" err="1"/>
              <a:t>GlasVEGAS</a:t>
            </a:r>
            <a:r>
              <a:rPr lang="en-GB" dirty="0"/>
              <a:t> glucocorticoid sub-study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A33A-E86D-4847-9D33-6E10615FB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996B-DB86-0EBA-BC26-584DBE47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24156-3AB6-E47A-C7C4-C2A7EE926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39692-8569-A8B7-2EC5-6B49C701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33A6-D540-52FB-66AB-37CF307C5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A33A-E86D-4847-9D33-6E10615FB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A33A-E86D-4847-9D33-6E10615FB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1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9E6FD-AD39-A845-BEBB-37722458E92C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A627F-D534-674A-96E6-C5A635BD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81CE-6640-E98B-EE90-DE9B4537E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5117770"/>
            <a:ext cx="5143500" cy="1343025"/>
          </a:xfrm>
        </p:spPr>
        <p:txBody>
          <a:bodyPr>
            <a:normAutofit/>
          </a:bodyPr>
          <a:lstStyle/>
          <a:p>
            <a:r>
              <a:rPr lang="en-US" sz="1800" dirty="0"/>
              <a:t>Subcutaneous adipocyte glucocorticoid </a:t>
            </a:r>
            <a:r>
              <a:rPr lang="en-US" sz="1800" dirty="0" err="1"/>
              <a:t>signalling</a:t>
            </a:r>
            <a:r>
              <a:rPr lang="en-US" sz="1800" dirty="0"/>
              <a:t> and insulin dynamics after modest weight gain in South Asian and White European men</a:t>
            </a:r>
            <a:r>
              <a:rPr lang="zh-CN" altLang="en-US" sz="1800" dirty="0"/>
              <a:t> </a:t>
            </a:r>
            <a:r>
              <a:rPr lang="en-US" altLang="zh-CN" sz="1800" dirty="0"/>
              <a:t>-</a:t>
            </a:r>
            <a:r>
              <a:rPr lang="zh-CN" altLang="en-US" sz="1800" dirty="0"/>
              <a:t> </a:t>
            </a:r>
            <a:r>
              <a:rPr lang="en-GB" sz="1800" dirty="0"/>
              <a:t>electronic supplementary material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80206-8292-1820-93A3-C74F6AB57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608547"/>
            <a:ext cx="5143500" cy="931366"/>
          </a:xfrm>
        </p:spPr>
        <p:txBody>
          <a:bodyPr/>
          <a:lstStyle/>
          <a:p>
            <a:r>
              <a:rPr lang="en-US" dirty="0"/>
              <a:t>Xuan Gao, Robin </a:t>
            </a:r>
            <a:r>
              <a:rPr lang="en-US" dirty="0" err="1"/>
              <a:t>Lengton</a:t>
            </a:r>
            <a:r>
              <a:rPr lang="en-US" dirty="0"/>
              <a:t>, Jenny A. Visser, James McLaren, Naveed Sattar, Dilys J. Freeman, Mariëtte R. Boon, Jason M.R. Gill</a:t>
            </a:r>
          </a:p>
        </p:txBody>
      </p:sp>
    </p:spTree>
    <p:extLst>
      <p:ext uri="{BB962C8B-B14F-4D97-AF65-F5344CB8AC3E}">
        <p14:creationId xmlns:p14="http://schemas.microsoft.com/office/powerpoint/2010/main" val="111723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7D88-8FD3-E372-68B2-86D0E4388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F8B7-39C9-0C7F-2E6D-EDCFF2A1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79604"/>
            <a:ext cx="5915025" cy="745629"/>
          </a:xfrm>
        </p:spPr>
        <p:txBody>
          <a:bodyPr>
            <a:noAutofit/>
          </a:bodyPr>
          <a:lstStyle/>
          <a:p>
            <a:r>
              <a:rPr lang="en-GB" altLang="zh-CN" sz="1125" b="1" dirty="0"/>
              <a:t>ESM Table 1 </a:t>
            </a:r>
            <a:br>
              <a:rPr lang="en-GB" altLang="zh-CN" sz="1125" dirty="0"/>
            </a:br>
            <a:r>
              <a:rPr lang="en-GB" altLang="zh-CN" sz="1125" dirty="0"/>
              <a:t>Pairwise correlations between baseline expression and absolute change (</a:t>
            </a:r>
            <a:r>
              <a:rPr lang="el-GR" altLang="zh-CN" sz="1125" dirty="0"/>
              <a:t>Δ = </a:t>
            </a:r>
            <a:r>
              <a:rPr lang="en-GB" altLang="zh-CN" sz="1125" dirty="0"/>
              <a:t>WG − BL) in relative gene expression normalised to PPIA. Pearson correlation coefficients (r) with 95% confidence intervals and two-tailed p values are shown. Superscripts denote sample sizes: ᵃn = 20 WE, 14 SA; ᵇn = 21 WE, 14 SA.</a:t>
            </a:r>
            <a:endParaRPr lang="en-US" sz="1013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F492134-0603-B94D-CCB0-8B2E476C6516}"/>
              </a:ext>
            </a:extLst>
          </p:cNvPr>
          <p:cNvGraphicFramePr>
            <a:graphicFrameLocks noGrp="1"/>
          </p:cNvGraphicFramePr>
          <p:nvPr/>
        </p:nvGraphicFramePr>
        <p:xfrm>
          <a:off x="2211449" y="2454624"/>
          <a:ext cx="1960091" cy="2935500"/>
        </p:xfrm>
        <a:graphic>
          <a:graphicData uri="http://schemas.openxmlformats.org/drawingml/2006/table">
            <a:tbl>
              <a:tblPr/>
              <a:tblGrid>
                <a:gridCol w="521301">
                  <a:extLst>
                    <a:ext uri="{9D8B030D-6E8A-4147-A177-3AD203B41FA5}">
                      <a16:colId xmlns:a16="http://schemas.microsoft.com/office/drawing/2014/main" val="1421580838"/>
                    </a:ext>
                  </a:extLst>
                </a:gridCol>
                <a:gridCol w="180717">
                  <a:extLst>
                    <a:ext uri="{9D8B030D-6E8A-4147-A177-3AD203B41FA5}">
                      <a16:colId xmlns:a16="http://schemas.microsoft.com/office/drawing/2014/main" val="1448870943"/>
                    </a:ext>
                  </a:extLst>
                </a:gridCol>
                <a:gridCol w="222422">
                  <a:extLst>
                    <a:ext uri="{9D8B030D-6E8A-4147-A177-3AD203B41FA5}">
                      <a16:colId xmlns:a16="http://schemas.microsoft.com/office/drawing/2014/main" val="3531801245"/>
                    </a:ext>
                  </a:extLst>
                </a:gridCol>
                <a:gridCol w="576906">
                  <a:extLst>
                    <a:ext uri="{9D8B030D-6E8A-4147-A177-3AD203B41FA5}">
                      <a16:colId xmlns:a16="http://schemas.microsoft.com/office/drawing/2014/main" val="492423127"/>
                    </a:ext>
                  </a:extLst>
                </a:gridCol>
                <a:gridCol w="458745">
                  <a:extLst>
                    <a:ext uri="{9D8B030D-6E8A-4147-A177-3AD203B41FA5}">
                      <a16:colId xmlns:a16="http://schemas.microsoft.com/office/drawing/2014/main" val="3334713358"/>
                    </a:ext>
                  </a:extLst>
                </a:gridCol>
              </a:tblGrid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BL vs delta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95% CI for </a:t>
                      </a: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ρ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18819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SREBF1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-0.48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(-0.702, -0.165)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4943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HIF1A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-0.53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(-0.739, -0.239)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725382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LDLR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-0.77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(-0.882, -0.591)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874513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INSR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-0.60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(-0.779, -0.326)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6433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ADIPOQ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(-0.710, -0.182)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053642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LPL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(-0.678, -0.121)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928801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LEP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(-0.163, 0.493)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590087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TNF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-0.08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(-0.408, 0.264)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44932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BSCL2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-0.84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(-0.920, -0.708)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425360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CASP1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-0.79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(-0.889, -0.611)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52020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EPAS1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-0.43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(-0.671, -0.109)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50962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HOXC13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-0.54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(-0.741, -0.243)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025695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KLF14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(-0.205, 0.459)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350000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PPARG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(-0.805, -0.386)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222624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SIRT1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-0.68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(-0.827, -0.441)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435658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TCF7L2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-0.57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(-0.763, -0.290)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28869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TGFB1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-0.19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(-0.496, 0.159)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6187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TLR2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-0.78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(-0.886, -0.602)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000050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APOE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-0.86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(-0.925, -0.727)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900640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CIDEA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-0.54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(-0.740, -0.241)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282511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ESR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-0.57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(-0.764, -0.293)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157385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GHR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-0.67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(-0.823, -0.431)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556914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PIK3R1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-0.44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(-0.680, -0.124)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68493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PLIN2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-0.77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(-0.877, -0.576)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407297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FKBP5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-0.66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(-0.815, -0.420)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809996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TSC22D3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(-0.789, -0.359)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644499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HSD11B1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-0.49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(-0.706, -0.184)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004287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HSD11B2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-0.60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(-0.779, -0.337)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372655"/>
                  </a:ext>
                </a:extLst>
              </a:tr>
              <a:tr h="978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IL6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(-0.785, -0.349)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824" marR="3824" marT="3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80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7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3983A-17BA-4AF9-889F-EBFE06CF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1013" b="1" dirty="0"/>
              <a:t>ESM Table 2.</a:t>
            </a:r>
            <a:br>
              <a:rPr lang="en-GB" altLang="zh-CN" sz="1013" b="1" dirty="0"/>
            </a:br>
            <a:r>
              <a:rPr lang="en-GB" altLang="zh-CN" sz="1013" dirty="0"/>
              <a:t>Oldham’s method analysis of the association between the baseline–weight gain mean (M = (BL + WG)/2) and within-person change (</a:t>
            </a:r>
            <a:r>
              <a:rPr lang="el-GR" altLang="zh-CN" sz="1013" dirty="0"/>
              <a:t>Δ = </a:t>
            </a:r>
            <a:r>
              <a:rPr lang="en-GB" altLang="zh-CN" sz="1013" dirty="0"/>
              <a:t>WG − BL) in gene expression. Values are Spearman correlation coefficients (</a:t>
            </a:r>
            <a:r>
              <a:rPr lang="el-GR" altLang="zh-CN" sz="1013" dirty="0"/>
              <a:t>ρ) </a:t>
            </a:r>
            <a:r>
              <a:rPr lang="en-GB" altLang="zh-CN" sz="1013" dirty="0"/>
              <a:t>with 95% confidence intervals, two-tailed p values and sample sizes. Superscripts denote sample sizes: ᵃn = 20 WE, 14 SA; ᵇn = 21 WE, 14 SA.</a:t>
            </a:r>
            <a:endParaRPr kumimoji="1"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ABEBDE1-4FD5-56C7-BA7A-9BC76EC581BA}"/>
              </a:ext>
            </a:extLst>
          </p:cNvPr>
          <p:cNvGraphicFramePr>
            <a:graphicFrameLocks noGrp="1"/>
          </p:cNvGraphicFramePr>
          <p:nvPr/>
        </p:nvGraphicFramePr>
        <p:xfrm>
          <a:off x="2476758" y="3257880"/>
          <a:ext cx="1904484" cy="2838120"/>
        </p:xfrm>
        <a:graphic>
          <a:graphicData uri="http://schemas.openxmlformats.org/drawingml/2006/table">
            <a:tbl>
              <a:tblPr/>
              <a:tblGrid>
                <a:gridCol w="604709">
                  <a:extLst>
                    <a:ext uri="{9D8B030D-6E8A-4147-A177-3AD203B41FA5}">
                      <a16:colId xmlns:a16="http://schemas.microsoft.com/office/drawing/2014/main" val="786727856"/>
                    </a:ext>
                  </a:extLst>
                </a:gridCol>
                <a:gridCol w="159865">
                  <a:extLst>
                    <a:ext uri="{9D8B030D-6E8A-4147-A177-3AD203B41FA5}">
                      <a16:colId xmlns:a16="http://schemas.microsoft.com/office/drawing/2014/main" val="4185377107"/>
                    </a:ext>
                  </a:extLst>
                </a:gridCol>
                <a:gridCol w="264125">
                  <a:extLst>
                    <a:ext uri="{9D8B030D-6E8A-4147-A177-3AD203B41FA5}">
                      <a16:colId xmlns:a16="http://schemas.microsoft.com/office/drawing/2014/main" val="3331824988"/>
                    </a:ext>
                  </a:extLst>
                </a:gridCol>
                <a:gridCol w="542153">
                  <a:extLst>
                    <a:ext uri="{9D8B030D-6E8A-4147-A177-3AD203B41FA5}">
                      <a16:colId xmlns:a16="http://schemas.microsoft.com/office/drawing/2014/main" val="3547887407"/>
                    </a:ext>
                  </a:extLst>
                </a:gridCol>
                <a:gridCol w="333632">
                  <a:extLst>
                    <a:ext uri="{9D8B030D-6E8A-4147-A177-3AD203B41FA5}">
                      <a16:colId xmlns:a16="http://schemas.microsoft.com/office/drawing/2014/main" val="1663427524"/>
                    </a:ext>
                  </a:extLst>
                </a:gridCol>
              </a:tblGrid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Mean vs delta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95% CI for </a:t>
                      </a: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ρ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148283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SREBF1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(0.019, 0.619)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20416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HIF1A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(-0.118, 0.527)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748038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LDLR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-0.38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(-0.635, -0.045)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778749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INSR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-0.06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(-0.393, 0.281)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26790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ADIPOQ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(-0.153, 0.501)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49693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LPL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(-0.155, 0.499)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798763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LEP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(0.194, 0.717)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240393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TNF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(-0.072, 0.560)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593121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BSCL2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-0.28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(-0.561, 0.069)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022358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CASP1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-0.35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(-0.618, -0.018)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959969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EPAS1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(-0.088, 0.548)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52171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HOXC13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(0.225, 0.732)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86184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KLF14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(0.197, 0.718)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250034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PPARG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(-0.333, 0.343)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49004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SIRT1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-0.22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(-0.518, 0.130)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1118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TCF7L2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-0.05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(-0.380, 0.295)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046688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TGFB1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(0.210, 0.725)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88943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TLR2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-0.43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(-0.672, -0.109)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567558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APOE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-0.68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(-0.826, -0.441)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73036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CIDEA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-0.12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(-0.438, 0.231)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445640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ESR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(-0.170, 0.487)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757964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GHR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-0.26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(-0.547, 0.089)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33874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PIK3R1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(-0.209, 0.456)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78728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PLIN2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-0.40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(-0.652, -0.074)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27141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FKBP5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-0.21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(-0.509, 0.131)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6083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TSC22D3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-0.12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(-0.433, 0.225)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735108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HSD11B1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-0.16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(-0.464, 0.188)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39185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HSD11B2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-0.09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(-0.408, 0.254)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75631"/>
                  </a:ext>
                </a:extLst>
              </a:tr>
              <a:tr h="94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IL6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-0.04</a:t>
                      </a: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(-0.366, 0.300)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2071" marR="2071" marT="20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09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08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13D071-4FBF-A85C-5BA7-5F5E9FAD3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96266"/>
              </p:ext>
            </p:extLst>
          </p:nvPr>
        </p:nvGraphicFramePr>
        <p:xfrm>
          <a:off x="348853" y="2043054"/>
          <a:ext cx="6160294" cy="8530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886">
                  <a:extLst>
                    <a:ext uri="{9D8B030D-6E8A-4147-A177-3AD203B41FA5}">
                      <a16:colId xmlns:a16="http://schemas.microsoft.com/office/drawing/2014/main" val="1093345288"/>
                    </a:ext>
                  </a:extLst>
                </a:gridCol>
                <a:gridCol w="2561623">
                  <a:extLst>
                    <a:ext uri="{9D8B030D-6E8A-4147-A177-3AD203B41FA5}">
                      <a16:colId xmlns:a16="http://schemas.microsoft.com/office/drawing/2014/main" val="1130751128"/>
                    </a:ext>
                  </a:extLst>
                </a:gridCol>
                <a:gridCol w="367905">
                  <a:extLst>
                    <a:ext uri="{9D8B030D-6E8A-4147-A177-3AD203B41FA5}">
                      <a16:colId xmlns:a16="http://schemas.microsoft.com/office/drawing/2014/main" val="4084364839"/>
                    </a:ext>
                  </a:extLst>
                </a:gridCol>
                <a:gridCol w="359351">
                  <a:extLst>
                    <a:ext uri="{9D8B030D-6E8A-4147-A177-3AD203B41FA5}">
                      <a16:colId xmlns:a16="http://schemas.microsoft.com/office/drawing/2014/main" val="4172552755"/>
                    </a:ext>
                  </a:extLst>
                </a:gridCol>
                <a:gridCol w="312113">
                  <a:extLst>
                    <a:ext uri="{9D8B030D-6E8A-4147-A177-3AD203B41FA5}">
                      <a16:colId xmlns:a16="http://schemas.microsoft.com/office/drawing/2014/main" val="1608288581"/>
                    </a:ext>
                  </a:extLst>
                </a:gridCol>
                <a:gridCol w="783051">
                  <a:extLst>
                    <a:ext uri="{9D8B030D-6E8A-4147-A177-3AD203B41FA5}">
                      <a16:colId xmlns:a16="http://schemas.microsoft.com/office/drawing/2014/main" val="3850715858"/>
                    </a:ext>
                  </a:extLst>
                </a:gridCol>
                <a:gridCol w="667365">
                  <a:extLst>
                    <a:ext uri="{9D8B030D-6E8A-4147-A177-3AD203B41FA5}">
                      <a16:colId xmlns:a16="http://schemas.microsoft.com/office/drawing/2014/main" val="3668585828"/>
                    </a:ext>
                  </a:extLst>
                </a:gridCol>
              </a:tblGrid>
              <a:tr h="1180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Univariable correlate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 for r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78068"/>
                  </a:ext>
                </a:extLst>
              </a:tr>
              <a:tr h="118054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and anthropometric/body</a:t>
                      </a:r>
                      <a:b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data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(-0.220, 0.438)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51135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(kg.m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(-0.176, 0.474)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82544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 (cm)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(-0.265, 0.398)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80049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Systolic blood pressure (mmHg)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(-0.040, 0.574)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031418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Diastolic blood pressure (mmHg)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(-0.052, 0.565)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0264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body lean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(-0.055, 0.579)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30824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body adipose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-0.301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(-0.584, 0.048)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82369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body adipose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(-0.547, 0.101)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40294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body adipose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(-0.603, 0.018)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103570"/>
                  </a:ext>
                </a:extLst>
              </a:tr>
              <a:tr h="125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subcutaneous adipose tissue (ASAT)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-0.348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(-0.618, -0.006)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8324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 adipose tissue (VAT) (l)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-0.241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(-0.540, 0.112)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10931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fat fraction (%)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-0.351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(-0.623, -0.003)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57774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 fat fraction (%)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(-0.352, 0.437)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788997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VAT/ASAT  ratio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(-0.351, 0.335)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45761"/>
                  </a:ext>
                </a:extLst>
              </a:tr>
              <a:tr h="118054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 data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Glucose (mmol.l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(-0.561, 0.059)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446645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glucose (mmol.l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-0.219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(-0.515, 0.123)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4458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insulin (µU.ml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(-0.367, 0.299)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0001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insulin (µU.ml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-0.266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(-0.550, 0.074)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297645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C-peptide (nmol·l-1)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(-0.415, 0.247)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414797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C-peptide (nmol·l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-0.303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(-0.578, 0.033)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714625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HOMA</a:t>
                      </a:r>
                      <a:r>
                        <a:rPr lang="en-GB" sz="8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endParaRPr lang="en-GB" sz="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(-0.453, 0.212)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60061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Matsuda Insulin Sensitivity Index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(-0.194, 0.460)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64018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secretion-sensitivity index-2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-0.056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(-0.382, 0.282)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577264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triglycerides (mmol.l-1)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-0.149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(-0.460, 0.194)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25328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triglycerides (mmol.l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(-0.541, 0.087)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1204"/>
                  </a:ext>
                </a:extLst>
              </a:tr>
              <a:tr h="118054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Subcutaneous abdominal adipocyte size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adipocyte diameter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-0.423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(-0.680, -0.074)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160101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very small adipocytes (%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(-0.280, 0.436)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43801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small adipocytes (%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(0.069, 0.677)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  <a:endParaRPr lang="en-GB" sz="8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431701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medium adipocytes (%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-0.265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(-0.571, 0.106)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425641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large adipocytes (%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-0.357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(-0.635, 0.004)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03400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very small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(-0.201, 0.501)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165596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small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(-0.036, 0.616)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59698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medium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(-0.584, 0.086)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166466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large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(-0.606, 0.051)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200626"/>
                  </a:ext>
                </a:extLst>
              </a:tr>
              <a:tr h="118054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and anthropometric/body</a:t>
                      </a:r>
                      <a:b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data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(-0.376, 0.289)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0063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(kg.m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(0.031, 0.619)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9289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 (cm)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(-0.158, 0.489)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55701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Systolic blood pressure (mmHg)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(-0.014, 0.591)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316748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Diastolic blood pressure (mmHg)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(-0.286, 0.379)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0777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body lean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(0.071, 0.657)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6875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body adipose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-0.291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(-0.577, 0.058)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390976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body adipose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(-0.548, 0.099)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67366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body adipose tissue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-0.304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(-0.586, 0.043)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189867"/>
                  </a:ext>
                </a:extLst>
              </a:tr>
              <a:tr h="125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subcutaneous adipose tissue (ASAT) (l)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-0.244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(-0.542, 0.108)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16571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 adipose tissue (VAT) (l)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(-0.594, 0.031)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76108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fat fraction (%)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-0.384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(-0.646, -0.041)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840757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 fat fraction (%)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(-0.575, 0.178)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0639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VAT/ASAT  ratio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-0.206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(-0.513, 0.148)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54785"/>
                  </a:ext>
                </a:extLst>
              </a:tr>
              <a:tr h="118054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 data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Glucose (mmol.l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(-0.451, 0.204)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2531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glucose (mmol.l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-0.269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(-0.552, 0.071)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275336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insulin (µU.ml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(-0.328, 0.338)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473787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insulin (µU.ml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-0.237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(-0.529, 0.104)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22827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C-peptide (nmol·l-1)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(-0.368, 0.298)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75806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C-peptide (nmol·l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-0.337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(-0.603, -0.004)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46238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HOMA</a:t>
                      </a:r>
                      <a:r>
                        <a:rPr lang="en-GB" sz="8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endParaRPr lang="en-GB" sz="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(-0.406, 0.267)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173318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Matsuda Insulin Sensitivity Index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(-0.271, 0.392)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33967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secretion-sensitivity index-2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(-0.445, 0.212)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4215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triglycerides (mmol.l-1)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-0.383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(-0.635, -0.057)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029338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Postprandial triglycerides (mmol.l</a:t>
                      </a:r>
                      <a:r>
                        <a:rPr lang="en-GB" sz="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(-0.640, -0.066)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602359"/>
                  </a:ext>
                </a:extLst>
              </a:tr>
              <a:tr h="118054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Subcutaneous abdominal adipocyte size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adipocyte diameter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-0.341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(-0.625, 0.022)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20816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very small adipocytes (% cells)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(-0.384, 0.336)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8800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small adipocytes (%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(0.017, 0.648)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  <a:endParaRPr lang="en-GB" sz="8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57877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medium adipocytes (% cells)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(-0.564, 0.116)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666919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large adipocytes (%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(-0.585, 0.084)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20438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very small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(-0.307, 0.412)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149732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small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(-0.066, 0.597)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89820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medium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-0.279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(-0.581, 0.090)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136333"/>
                  </a:ext>
                </a:extLst>
              </a:tr>
              <a:tr h="1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large adipocytes (</a:t>
                      </a:r>
                      <a:r>
                        <a:rPr lang="en-GB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endParaRPr lang="en-GB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(-0.562, 0.118)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60" marR="1660" marT="16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240631"/>
                  </a:ext>
                </a:extLst>
              </a:tr>
            </a:tbl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366E5353-D097-5250-72B3-5A116095E040}"/>
              </a:ext>
            </a:extLst>
          </p:cNvPr>
          <p:cNvSpPr txBox="1">
            <a:spLocks/>
          </p:cNvSpPr>
          <p:nvPr/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1125" b="1" dirty="0"/>
              <a:t>ESM Table 3. Extended version of Table 2.</a:t>
            </a:r>
            <a:br>
              <a:rPr lang="en-GB" altLang="zh-CN" sz="1125" dirty="0"/>
            </a:br>
            <a:r>
              <a:rPr lang="en-GB" altLang="zh-CN" sz="1125" dirty="0"/>
              <a:t>Pairwise Pearson correlations between baseline </a:t>
            </a:r>
            <a:r>
              <a:rPr lang="en-GB" altLang="zh-CN" sz="1125" i="1" dirty="0"/>
              <a:t>FKBP5</a:t>
            </a:r>
            <a:r>
              <a:rPr lang="en-GB" altLang="zh-CN" sz="1125" dirty="0"/>
              <a:t> and </a:t>
            </a:r>
            <a:r>
              <a:rPr lang="en-GB" altLang="zh-CN" sz="1125" i="1" dirty="0"/>
              <a:t>GILZ</a:t>
            </a:r>
            <a:r>
              <a:rPr lang="en-GB" altLang="zh-CN" sz="1125" dirty="0"/>
              <a:t> expression in subcutaneous adipose tissue and indices of body composition, adipocyte morphology and metabolic function. Correlation coefficients (r) with 95% confidence intervals and two-tailed p values are shown for all tested associations (significant and non-significant). Results are pooled across ethnicities unless otherwise stated. Abbreviations: WE, White European; SA, South Asian.</a:t>
            </a:r>
            <a:endParaRPr kumimoji="1" lang="zh-CN" altLang="en-US" sz="1125" dirty="0"/>
          </a:p>
        </p:txBody>
      </p:sp>
    </p:spTree>
    <p:extLst>
      <p:ext uri="{BB962C8B-B14F-4D97-AF65-F5344CB8AC3E}">
        <p14:creationId xmlns:p14="http://schemas.microsoft.com/office/powerpoint/2010/main" val="349962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BF61B1-BA63-B39D-208E-551D477AC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23275"/>
              </p:ext>
            </p:extLst>
          </p:nvPr>
        </p:nvGraphicFramePr>
        <p:xfrm>
          <a:off x="304800" y="3352799"/>
          <a:ext cx="6427305" cy="8309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174">
                  <a:extLst>
                    <a:ext uri="{9D8B030D-6E8A-4147-A177-3AD203B41FA5}">
                      <a16:colId xmlns:a16="http://schemas.microsoft.com/office/drawing/2014/main" val="1292172579"/>
                    </a:ext>
                  </a:extLst>
                </a:gridCol>
                <a:gridCol w="2669911">
                  <a:extLst>
                    <a:ext uri="{9D8B030D-6E8A-4147-A177-3AD203B41FA5}">
                      <a16:colId xmlns:a16="http://schemas.microsoft.com/office/drawing/2014/main" val="2760932857"/>
                    </a:ext>
                  </a:extLst>
                </a:gridCol>
                <a:gridCol w="1166654">
                  <a:extLst>
                    <a:ext uri="{9D8B030D-6E8A-4147-A177-3AD203B41FA5}">
                      <a16:colId xmlns:a16="http://schemas.microsoft.com/office/drawing/2014/main" val="4055347275"/>
                    </a:ext>
                  </a:extLst>
                </a:gridCol>
                <a:gridCol w="219417">
                  <a:extLst>
                    <a:ext uri="{9D8B030D-6E8A-4147-A177-3AD203B41FA5}">
                      <a16:colId xmlns:a16="http://schemas.microsoft.com/office/drawing/2014/main" val="1178054879"/>
                    </a:ext>
                  </a:extLst>
                </a:gridCol>
                <a:gridCol w="315747">
                  <a:extLst>
                    <a:ext uri="{9D8B030D-6E8A-4147-A177-3AD203B41FA5}">
                      <a16:colId xmlns:a16="http://schemas.microsoft.com/office/drawing/2014/main" val="3723849255"/>
                    </a:ext>
                  </a:extLst>
                </a:gridCol>
                <a:gridCol w="663600">
                  <a:extLst>
                    <a:ext uri="{9D8B030D-6E8A-4147-A177-3AD203B41FA5}">
                      <a16:colId xmlns:a16="http://schemas.microsoft.com/office/drawing/2014/main" val="3149029072"/>
                    </a:ext>
                  </a:extLst>
                </a:gridCol>
                <a:gridCol w="331802">
                  <a:extLst>
                    <a:ext uri="{9D8B030D-6E8A-4147-A177-3AD203B41FA5}">
                      <a16:colId xmlns:a16="http://schemas.microsoft.com/office/drawing/2014/main" val="1935269214"/>
                    </a:ext>
                  </a:extLst>
                </a:gridCol>
              </a:tblGrid>
              <a:tr h="1240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Univariable correlate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 for r</a:t>
                      </a:r>
                      <a:endParaRPr lang="el-G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59347"/>
                  </a:ext>
                </a:extLst>
              </a:tr>
              <a:tr h="124017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age and anthropometric/body</a:t>
                      </a:r>
                      <a:b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data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BMI (kg.m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7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FKBP5</a:t>
                      </a:r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expression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(-0.331, 0.336)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39728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waist (cm)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(-0.446, 0.210)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456013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systolic blood pressure (mmHg)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(-0.370, 0.295)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08675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diastolic blood pressure (mmHg)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(-0.111, 0.524)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581111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whole body lean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(-0.477, 0.194)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97577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whole body adipose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(-0.230, 0.447)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42647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upper body adipose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(-0.188, 0.482)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01194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lower body adipose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(-0.294, 0.390)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429922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abdominal subcutaneous adipose tissue (ASAT)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(-0.253, 0.428)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86015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visceral adipose tissue (VAT)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(-0.269, 0.413)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02148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liver fat fraction (%)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(-0.197, 0.484)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297143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muscle fat fraction (%)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(-0.412, 0.378)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93182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VAT/ASAT  ratio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-0.059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(-0.394, 0.290)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49990"/>
                  </a:ext>
                </a:extLst>
              </a:tr>
              <a:tr h="124017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metabolic data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Glucose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(-0.591, 0.013)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746378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glucose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(-0.252, 0.410)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216238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insulin (µU.ml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(-0.295, 0.371)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962974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insulin (µU.ml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(0.144, 0.685)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GB" sz="7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01894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C-peptide (nmol·l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(-0.230, 0.429)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515393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C-peptide (nmol·l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(0.002, 0.601)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GB" sz="7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74338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HOMA</a:t>
                      </a:r>
                      <a:r>
                        <a:rPr lang="en-GB" sz="700" u="none" strike="noStrike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(-0.274, 0.399)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690526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Matsuda Insulin Sensitivity Index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(-0.488, 0.159)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77389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insulin secretion-sensitivity index-2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(-0.317, 0.349)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10854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triglycerides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(-0.252, 0.410)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231936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triglycerides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(-0.339, 0.328)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735843"/>
                  </a:ext>
                </a:extLst>
              </a:tr>
              <a:tr h="124017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subcutaneous abdominal adipocyte size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mean adipocyte diameter (μm)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(-0.472, 0.237)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598421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very small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(-0.179, 0.518)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2213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small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(-0.364, 0.357)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66965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medium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(-0.430, 0.286)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70329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large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(-0.334, 0.386)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142634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very small adipocytes (nl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(-0.137, 0.549)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868024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small adipocytes (nl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(-0.507, 0.193)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545587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medium adipocytes (nl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(-0.419, 0.299)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949885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large adipocytes (</a:t>
                      </a:r>
                      <a:r>
                        <a:rPr lang="en-GB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FKBP5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(-0.432, 0.284)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36421"/>
                  </a:ext>
                </a:extLst>
              </a:tr>
              <a:tr h="124017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age and anthropometric/body</a:t>
                      </a:r>
                      <a:b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data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BMI (kg.m</a:t>
                      </a:r>
                      <a:r>
                        <a:rPr lang="en-GB" sz="7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7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GILZ</a:t>
                      </a:r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expression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(-0.488, 0.158)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50191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waist (cm)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-0.296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(-0.573, 0.041)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775806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systolic blood pressure (mmHg)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(-0.414, 0.248)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431418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diastolic blood pressure (mmHg)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(-0.269, 0.395)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990574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whole body lean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(-0.604, 0.016)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97601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whole body adipose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(-0.257, 0.424)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781697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upper body adipose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(-0.281, 0.403)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821307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lower body adipose tissue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(-0.247, 0.433)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9180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abdominal subcutaneous adipose tissue (ASAT)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(-0.267, 0.416)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69582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visceral adipose tissue (VAT) (l)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(-0.204, 0.469)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86896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liver fat fraction (%)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(-0.392, 0.304)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8249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muscle fat fraction (%)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(-0.211, 0.553)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66799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VAT/ASAT  ratio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(-0.409, 0.274)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817970"/>
                  </a:ext>
                </a:extLst>
              </a:tr>
              <a:tr h="124017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metabolic data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Glucose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(-0.647, -0.077)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GB" sz="7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95248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glucose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(-0.350, 0.317)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58657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insulin (µU.ml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(-0.268, 0.395)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495511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insulin (µU.ml</a:t>
                      </a:r>
                      <a:r>
                        <a:rPr lang="en-GB" sz="7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(0.001, 0.601)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GB" sz="7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5311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C-peptide (nmol·l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(-0.222, 0.436)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57278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C-peptide (nmol·l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(-0.152, 0.493)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275788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HOMA</a:t>
                      </a:r>
                      <a:r>
                        <a:rPr lang="en-GB" sz="700" u="none" strike="noStrike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(-0.239, 0.430)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2532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Matsuda Insulin Sensitivity Index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(-0.261, 0.401)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00385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insulin secretion-sensitivity index-2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(-0.269, 0.394)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53312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fasting triglycerides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(-0.409, 0.253)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11088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postprandial triglycerides (mmol.l</a:t>
                      </a:r>
                      <a:r>
                        <a:rPr lang="en-GB" sz="7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(-0.500, 0.143)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153517"/>
                  </a:ext>
                </a:extLst>
              </a:tr>
              <a:tr h="12401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subcutaneous abdominal adipocyte size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mean adipocyte diameter (μm)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(-0.415, 0.303)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68842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very small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(-0.331, 0.388)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590889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small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(-0.323, 0.396)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724002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medium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(-0.448, 0.265)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84674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proportion of large adipocytes (%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(-0.322, 0.398)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94640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very small adipocytes (nl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(-0.310, 0.408)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001913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small adipocytes (nl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(-0.459, 0.252)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841823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medium adipocytes (nl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(-0.453, 0.260)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985481"/>
                  </a:ext>
                </a:extLst>
              </a:tr>
              <a:tr h="124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volume of large adipocytes (</a:t>
                      </a:r>
                      <a:r>
                        <a:rPr lang="en-GB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total cells)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GILZ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expression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(-0.361, 0.360)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7" marR="1157" marT="11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742731"/>
                  </a:ext>
                </a:extLst>
              </a:tr>
            </a:tbl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5F9E105F-95A1-BEB6-374F-88940752F843}"/>
              </a:ext>
            </a:extLst>
          </p:cNvPr>
          <p:cNvSpPr txBox="1">
            <a:spLocks/>
          </p:cNvSpPr>
          <p:nvPr/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1125" b="1" dirty="0"/>
              <a:t>ESM Table 4. Extended version of Table 3.</a:t>
            </a:r>
            <a:br>
              <a:rPr lang="en-GB" altLang="zh-CN" sz="1125" dirty="0"/>
            </a:br>
            <a:r>
              <a:rPr lang="en-GB" altLang="zh-CN" sz="1125" dirty="0"/>
              <a:t>Pairwise Pearson correlations between within-person change in gene expression with weight gain (</a:t>
            </a:r>
            <a:r>
              <a:rPr lang="el-GR" altLang="zh-CN" sz="1125" dirty="0"/>
              <a:t>Δ = </a:t>
            </a:r>
            <a:r>
              <a:rPr lang="en-GB" altLang="zh-CN" sz="1125" dirty="0"/>
              <a:t>WG − BL) and within-person changes in metabolic variables. Correlation coefficients (r) with 95% confidence intervals and two-tailed p values are shown for all tested associations (significant and non-significant). Results are pooled across ethnicities unless otherwise stated. Abbreviations: WE, White European; SA, South Asian.</a:t>
            </a:r>
            <a:endParaRPr kumimoji="1" lang="zh-CN" altLang="en-US" sz="1125" dirty="0"/>
          </a:p>
        </p:txBody>
      </p:sp>
    </p:spTree>
    <p:extLst>
      <p:ext uri="{BB962C8B-B14F-4D97-AF65-F5344CB8AC3E}">
        <p14:creationId xmlns:p14="http://schemas.microsoft.com/office/powerpoint/2010/main" val="341355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057CD-EF05-3BC9-0B67-8964B115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567AB-57E3-8503-F23E-FB51192B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CN" sz="1125" b="1" dirty="0"/>
              <a:t>ESM Fig. 1 (Appendix Fig. 1).</a:t>
            </a:r>
            <a:br>
              <a:rPr lang="en-GB" altLang="zh-CN" sz="1125" dirty="0"/>
            </a:br>
            <a:r>
              <a:rPr lang="en-GB" altLang="zh-CN" sz="1125" dirty="0"/>
              <a:t>Scatterplots of baseline </a:t>
            </a:r>
            <a:r>
              <a:rPr lang="en-GB" altLang="zh-CN" sz="1125" i="1" dirty="0"/>
              <a:t>FKBP5</a:t>
            </a:r>
            <a:r>
              <a:rPr lang="en-GB" altLang="zh-CN" sz="1125" dirty="0"/>
              <a:t> and </a:t>
            </a:r>
            <a:r>
              <a:rPr lang="en-GB" altLang="zh-CN" sz="1125" i="1" dirty="0"/>
              <a:t>GILZ</a:t>
            </a:r>
            <a:r>
              <a:rPr lang="en-GB" altLang="zh-CN" sz="1125" dirty="0"/>
              <a:t>(</a:t>
            </a:r>
            <a:r>
              <a:rPr lang="en-GB" altLang="zh-CN" sz="1125" i="1" dirty="0"/>
              <a:t>TSC22D3</a:t>
            </a:r>
            <a:r>
              <a:rPr lang="en-GB" altLang="zh-CN" sz="1125" dirty="0"/>
              <a:t>) expression in subcutaneous adipose tissue versus body composition and adipocyte size measures. Baseline gene expression (y-axis) is plotted against BMI, ASAT volume, mean adipocyte diameter and percentage of large adipocytes (x-axis). Solid lines show fitted linear regressions; shaded areas indicate 95% confidence bands. Panel annotations report Pearson correlation coefficients (r) and two-tailed p values. Sample size is pooled across WE and SA, with group sizes indicated in the figure (WE = 21/20; SA = 14).</a:t>
            </a:r>
            <a:endParaRPr kumimoji="1" lang="zh-CN" altLang="en-US" sz="1125" dirty="0"/>
          </a:p>
        </p:txBody>
      </p:sp>
      <p:pic>
        <p:nvPicPr>
          <p:cNvPr id="5" name="图片 4" descr="形状&#10;&#10;AI 生成的内容可能不正确。">
            <a:extLst>
              <a:ext uri="{FF2B5EF4-FFF2-40B4-BE49-F238E27FC236}">
                <a16:creationId xmlns:a16="http://schemas.microsoft.com/office/drawing/2014/main" id="{1EBAC38C-3323-AF0B-E296-F247CCB6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08" y="3005670"/>
            <a:ext cx="5219444" cy="3323963"/>
          </a:xfrm>
          <a:prstGeom prst="rect">
            <a:avLst/>
          </a:prstGeom>
        </p:spPr>
      </p:pic>
      <p:pic>
        <p:nvPicPr>
          <p:cNvPr id="7" name="图片 6" descr="形状&#10;&#10;AI 生成的内容可能不正确。">
            <a:extLst>
              <a:ext uri="{FF2B5EF4-FFF2-40B4-BE49-F238E27FC236}">
                <a16:creationId xmlns:a16="http://schemas.microsoft.com/office/drawing/2014/main" id="{FC7D5092-5455-4194-6155-842917B3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08" y="6967580"/>
            <a:ext cx="5363183" cy="34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7BC83-8AEA-B21B-9FAA-544095041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C7A98-44F2-CE5F-4281-B7C084EA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CN" sz="1125" b="1" dirty="0"/>
              <a:t>ESM Fig. 2 (Appendix Fig. 2).</a:t>
            </a:r>
            <a:br>
              <a:rPr lang="en-GB" altLang="zh-CN" sz="1125" b="1" dirty="0"/>
            </a:br>
            <a:r>
              <a:rPr lang="en-GB" altLang="zh-CN" sz="1125" dirty="0"/>
              <a:t>Scatterplots of baseline </a:t>
            </a:r>
            <a:r>
              <a:rPr lang="en-GB" altLang="zh-CN" sz="1125" i="1" dirty="0"/>
              <a:t>GILZ</a:t>
            </a:r>
            <a:r>
              <a:rPr lang="en-GB" altLang="zh-CN" sz="1125" dirty="0"/>
              <a:t> (</a:t>
            </a:r>
            <a:r>
              <a:rPr lang="en-GB" altLang="zh-CN" sz="1125" i="1" dirty="0"/>
              <a:t>TSC22D3</a:t>
            </a:r>
            <a:r>
              <a:rPr lang="en-GB" altLang="zh-CN" sz="1125" dirty="0"/>
              <a:t>) expression versus metabolic parameters. Baseline gene expression (y-axis) is plotted against fasting glucose, postprandial C-peptide AUC, triglycerides at 0 min and triglyceride AUC (x-axis). Solid lines show fitted linear regressions; shaded areas indicate 95% confidence bands. Panel annotations report Pearson correlation coefficients (r) and two-tailed p values. Sample size is pooled across WE and SA, with group sizes indicated in the figure (WE = 21/20; SA = 14).</a:t>
            </a:r>
            <a:endParaRPr kumimoji="1" lang="zh-CN" altLang="en-US" sz="1125" dirty="0"/>
          </a:p>
        </p:txBody>
      </p:sp>
      <p:pic>
        <p:nvPicPr>
          <p:cNvPr id="4" name="图片 3" descr="形状&#10;&#10;AI 生成的内容可能不正确。">
            <a:extLst>
              <a:ext uri="{FF2B5EF4-FFF2-40B4-BE49-F238E27FC236}">
                <a16:creationId xmlns:a16="http://schemas.microsoft.com/office/drawing/2014/main" id="{3C0628BB-3F6F-B417-15F4-720AF07A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5051850"/>
            <a:ext cx="4371975" cy="27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9294-3945-CD26-A9FB-30B97F22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94CBD8-DC19-0AF2-9155-5F0E02BD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CN" sz="1125" b="1" dirty="0"/>
              <a:t>ESM Fig. 3 (Appendix Fig. 3).</a:t>
            </a:r>
            <a:br>
              <a:rPr lang="en-GB" altLang="zh-CN" sz="1125" b="1" dirty="0"/>
            </a:br>
            <a:r>
              <a:rPr lang="en-GB" altLang="zh-CN" sz="1125" dirty="0"/>
              <a:t>Scatterplots of within-person changes in </a:t>
            </a:r>
            <a:r>
              <a:rPr lang="en-GB" altLang="zh-CN" sz="1125" i="1" dirty="0"/>
              <a:t>FKBP5</a:t>
            </a:r>
            <a:r>
              <a:rPr lang="en-GB" altLang="zh-CN" sz="1125" dirty="0"/>
              <a:t> and </a:t>
            </a:r>
            <a:r>
              <a:rPr lang="en-GB" altLang="zh-CN" sz="1125" i="1" dirty="0"/>
              <a:t>GILZ</a:t>
            </a:r>
            <a:r>
              <a:rPr lang="en-GB" altLang="zh-CN" sz="1125" dirty="0"/>
              <a:t> expression with weight gain versus changes in metabolic measures. Weight gain–induced changes in gene expression (</a:t>
            </a:r>
            <a:r>
              <a:rPr lang="el-GR" altLang="zh-CN" sz="1125" dirty="0"/>
              <a:t>Δ = </a:t>
            </a:r>
            <a:r>
              <a:rPr lang="en-GB" altLang="zh-CN" sz="1125" dirty="0"/>
              <a:t>WG − BL; y-axis) are plotted against concurrent changes in metabolic measures (x-axis), including </a:t>
            </a:r>
            <a:r>
              <a:rPr lang="el-GR" altLang="zh-CN" sz="1125" dirty="0"/>
              <a:t>Δ</a:t>
            </a:r>
            <a:r>
              <a:rPr lang="en-GB" altLang="zh-CN" sz="1125" dirty="0"/>
              <a:t>postprandial C-peptide AUC, </a:t>
            </a:r>
            <a:r>
              <a:rPr lang="el-GR" altLang="zh-CN" sz="1125" dirty="0"/>
              <a:t>Δ</a:t>
            </a:r>
            <a:r>
              <a:rPr lang="en-GB" altLang="zh-CN" sz="1125" dirty="0"/>
              <a:t>postprandial insulin AUC, </a:t>
            </a:r>
            <a:r>
              <a:rPr lang="el-GR" altLang="zh-CN" sz="1125" dirty="0"/>
              <a:t>Δ</a:t>
            </a:r>
            <a:r>
              <a:rPr lang="en-GB" altLang="zh-CN" sz="1125" dirty="0"/>
              <a:t>fasting glucose and </a:t>
            </a:r>
            <a:r>
              <a:rPr lang="el-GR" altLang="zh-CN" sz="1125" dirty="0"/>
              <a:t>Δ</a:t>
            </a:r>
            <a:r>
              <a:rPr lang="en-GB" altLang="zh-CN" sz="1125" dirty="0"/>
              <a:t>triglyceride AUC. Solid lines show fitted linear regressions; shaded areas indicate 95% confidence bands. Panel annotations report Pearson correlation coefficients (r) and two-tailed p values. Sample size is pooled across WE and SA, with group sizes indicated in the figure (WE = 21/20; SA = 14).</a:t>
            </a:r>
            <a:endParaRPr kumimoji="1" lang="zh-CN" altLang="en-US" sz="1125" dirty="0"/>
          </a:p>
        </p:txBody>
      </p:sp>
      <p:pic>
        <p:nvPicPr>
          <p:cNvPr id="5" name="图片 4" descr="形状&#10;&#10;AI 生成的内容可能不正确。">
            <a:extLst>
              <a:ext uri="{FF2B5EF4-FFF2-40B4-BE49-F238E27FC236}">
                <a16:creationId xmlns:a16="http://schemas.microsoft.com/office/drawing/2014/main" id="{010D1977-1F72-1EC5-CCC1-75E489BE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6551293"/>
            <a:ext cx="4371975" cy="1635852"/>
          </a:xfrm>
          <a:prstGeom prst="rect">
            <a:avLst/>
          </a:prstGeom>
        </p:spPr>
      </p:pic>
      <p:pic>
        <p:nvPicPr>
          <p:cNvPr id="7" name="图片 6" descr="形状&#10;&#10;AI 生成的内容可能不正确。">
            <a:extLst>
              <a:ext uri="{FF2B5EF4-FFF2-40B4-BE49-F238E27FC236}">
                <a16:creationId xmlns:a16="http://schemas.microsoft.com/office/drawing/2014/main" id="{46BD995B-3714-12BE-0094-31153D23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5118199"/>
            <a:ext cx="4371975" cy="15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8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3769</TotalTime>
  <Words>4005</Words>
  <Application>Microsoft Macintosh PowerPoint</Application>
  <PresentationFormat>Widescreen</PresentationFormat>
  <Paragraphs>1143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Subcutaneous adipocyte glucocorticoid signalling and insulin dynamics after modest weight gain in South Asian and White European men - electronic supplementary material</vt:lpstr>
      <vt:lpstr>ESM Table 1  Pairwise correlations between baseline expression and absolute change (Δ = WG − BL) in relative gene expression normalised to PPIA. Pearson correlation coefficients (r) with 95% confidence intervals and two-tailed p values are shown. Superscripts denote sample sizes: ᵃn = 20 WE, 14 SA; ᵇn = 21 WE, 14 SA.</vt:lpstr>
      <vt:lpstr>ESM Table 2. Oldham’s method analysis of the association between the baseline–weight gain mean (M = (BL + WG)/2) and within-person change (Δ = WG − BL) in gene expression. Values are Spearman correlation coefficients (ρ) with 95% confidence intervals, two-tailed p values and sample sizes. Superscripts denote sample sizes: ᵃn = 20 WE, 14 SA; ᵇn = 21 WE, 14 SA.</vt:lpstr>
      <vt:lpstr>PowerPoint Presentation</vt:lpstr>
      <vt:lpstr>PowerPoint Presentation</vt:lpstr>
      <vt:lpstr>ESM Fig. 1 (Appendix Fig. 1). Scatterplots of baseline FKBP5 and GILZ(TSC22D3) expression in subcutaneous adipose tissue versus body composition and adipocyte size measures. Baseline gene expression (y-axis) is plotted against BMI, ASAT volume, mean adipocyte diameter and percentage of large adipocytes (x-axis). Solid lines show fitted linear regressions; shaded areas indicate 95% confidence bands. Panel annotations report Pearson correlation coefficients (r) and two-tailed p values. Sample size is pooled across WE and SA, with group sizes indicated in the figure (WE = 21/20; SA = 14).</vt:lpstr>
      <vt:lpstr>ESM Fig. 2 (Appendix Fig. 2). Scatterplots of baseline GILZ (TSC22D3) expression versus metabolic parameters. Baseline gene expression (y-axis) is plotted against fasting glucose, postprandial C-peptide AUC, triglycerides at 0 min and triglyceride AUC (x-axis). Solid lines show fitted linear regressions; shaded areas indicate 95% confidence bands. Panel annotations report Pearson correlation coefficients (r) and two-tailed p values. Sample size is pooled across WE and SA, with group sizes indicated in the figure (WE = 21/20; SA = 14).</vt:lpstr>
      <vt:lpstr>ESM Fig. 3 (Appendix Fig. 3). Scatterplots of within-person changes in FKBP5 and GILZ expression with weight gain versus changes in metabolic measures. Weight gain–induced changes in gene expression (Δ = WG − BL; y-axis) are plotted against concurrent changes in metabolic measures (x-axis), including Δpostprandial C-peptide AUC, Δpostprandial insulin AUC, Δfasting glucose and Δtriglyceride AUC. Solid lines show fitted linear regressions; shaded areas indicate 95% confidence bands. Panel annotations report Pearson correlation coefficients (r) and two-tailed p values. Sample size is pooled across WE and SA, with group sizes indicated in the figure (WE = 21/20; SA = 14).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Xuan Gao</dc:creator>
  <cp:lastModifiedBy>Xuan Gao</cp:lastModifiedBy>
  <cp:revision>35</cp:revision>
  <dcterms:created xsi:type="dcterms:W3CDTF">2025-05-28T20:17:12Z</dcterms:created>
  <dcterms:modified xsi:type="dcterms:W3CDTF">2026-01-20T15:14:08Z</dcterms:modified>
</cp:coreProperties>
</file>