
<file path=[Content_Types].xml><?xml version="1.0" encoding="utf-8"?>
<Types xmlns="http://schemas.openxmlformats.org/package/2006/content-types">
  <Default Extension="jpeg" ContentType="image/jpeg"/>
  <Default Extension="JPG" ContentType="image/.jp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Lst>
  <p:sldSz cx="6858000" cy="9906000" type="A4"/>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6" d="100"/>
          <a:sy n="56" d="100"/>
        </p:scale>
        <p:origin x="2621" y="53"/>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7E955-12A1-472E-80EE-DBA3F43EAB8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F687B-27E8-41A3-8473-025CE4262EC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1621191"/>
            <a:ext cx="5143500" cy="3448756"/>
          </a:xfrm>
        </p:spPr>
        <p:txBody>
          <a:bodyPr anchor="b"/>
          <a:lstStyle>
            <a:lvl1pPr algn="ctr">
              <a:defRPr sz="3375"/>
            </a:lvl1pPr>
          </a:lstStyle>
          <a:p>
            <a:r>
              <a:rPr lang="zh-CN" altLang="en-US"/>
              <a:t>单击此处编辑母版标题样式</a:t>
            </a:r>
            <a:endParaRPr lang="zh-CN" altLang="en-US"/>
          </a:p>
        </p:txBody>
      </p:sp>
      <p:sp>
        <p:nvSpPr>
          <p:cNvPr id="3" name="副标题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527403"/>
            <a:ext cx="1478756" cy="839487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71487" y="527403"/>
            <a:ext cx="4350544" cy="839487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2469622"/>
            <a:ext cx="5915025" cy="4120620"/>
          </a:xfrm>
        </p:spPr>
        <p:txBody>
          <a:bodyPr anchor="b"/>
          <a:lstStyle>
            <a:lvl1pPr>
              <a:defRPr sz="3375"/>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71488" y="2637014"/>
            <a:ext cx="2914650" cy="62852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3471863" y="2637014"/>
            <a:ext cx="2914650" cy="62852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527404"/>
            <a:ext cx="5915025" cy="191470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72381" y="3618442"/>
            <a:ext cx="2901255" cy="532218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3471863" y="3618442"/>
            <a:ext cx="2915543" cy="532218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400"/>
            <a:ext cx="2211883" cy="2311400"/>
          </a:xfrm>
        </p:spPr>
        <p:txBody>
          <a:bodyPr anchor="b"/>
          <a:lstStyle>
            <a:lvl1pPr>
              <a:defRPr sz="1800"/>
            </a:lvl1pPr>
          </a:lstStyle>
          <a:p>
            <a:r>
              <a:rPr lang="zh-CN" altLang="en-US"/>
              <a:t>单击此处编辑母版标题样式</a:t>
            </a:r>
            <a:endParaRPr lang="zh-CN" altLang="en-US"/>
          </a:p>
        </p:txBody>
      </p:sp>
      <p:sp>
        <p:nvSpPr>
          <p:cNvPr id="3" name="内容占位符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400"/>
            <a:ext cx="2211883" cy="2311400"/>
          </a:xfrm>
        </p:spPr>
        <p:txBody>
          <a:bodyPr anchor="b"/>
          <a:lstStyle>
            <a:lvl1pPr>
              <a:defRPr sz="18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a:p>
        </p:txBody>
      </p:sp>
      <p:sp>
        <p:nvSpPr>
          <p:cNvPr id="4" name="文本占位符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C5F1E281-E6C6-4C47-82E1-33C0635595D6}" type="datetimeFigureOut">
              <a:rPr lang="zh-CN" altLang="en-US" smtClean="0"/>
            </a:fld>
            <a:endParaRPr lang="zh-CN" altLang="en-US"/>
          </a:p>
        </p:txBody>
      </p:sp>
      <p:sp>
        <p:nvSpPr>
          <p:cNvPr id="5" name="页脚占位符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33E0FF49-0A3B-4FAD-944B-6D3FBB9FD55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905" algn="l" defTabSz="514350" rtl="0" eaLnBrk="1" latinLnBrk="0" hangingPunct="1">
        <a:lnSpc>
          <a:spcPct val="90000"/>
        </a:lnSpc>
        <a:spcBef>
          <a:spcPts val="565"/>
        </a:spcBef>
        <a:buFont typeface="Arial" panose="020B0604020202020204" pitchFamily="34" charset="0"/>
        <a:buChar char="•"/>
        <a:defRPr sz="1575" kern="1200">
          <a:solidFill>
            <a:schemeClr val="tx1"/>
          </a:solidFill>
          <a:latin typeface="+mn-lt"/>
          <a:ea typeface="+mn-ea"/>
          <a:cs typeface="+mn-cs"/>
        </a:defRPr>
      </a:lvl1pPr>
      <a:lvl2pPr marL="386080" indent="-128905"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22800" y="600306"/>
            <a:ext cx="5612400" cy="7480800"/>
            <a:chOff x="369153" y="339046"/>
            <a:chExt cx="6064417" cy="8082308"/>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4430" y="407754"/>
              <a:ext cx="6009140" cy="8013600"/>
            </a:xfrm>
            <a:prstGeom prst="rect">
              <a:avLst/>
            </a:prstGeom>
          </p:spPr>
        </p:pic>
        <p:sp>
          <p:nvSpPr>
            <p:cNvPr id="2" name="文本框 1"/>
            <p:cNvSpPr txBox="1"/>
            <p:nvPr/>
          </p:nvSpPr>
          <p:spPr>
            <a:xfrm>
              <a:off x="369153" y="339046"/>
              <a:ext cx="242219" cy="332524"/>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A</a:t>
              </a:r>
              <a:endParaRPr lang="zh-CN" altLang="en-US" sz="1400" b="1" dirty="0">
                <a:latin typeface="Calibri" panose="020F0502020204030204" pitchFamily="34" charset="0"/>
                <a:cs typeface="Calibri" panose="020F0502020204030204" pitchFamily="34" charset="0"/>
              </a:endParaRPr>
            </a:p>
          </p:txBody>
        </p:sp>
        <p:sp>
          <p:nvSpPr>
            <p:cNvPr id="3" name="文本框 2"/>
            <p:cNvSpPr txBox="1"/>
            <p:nvPr/>
          </p:nvSpPr>
          <p:spPr>
            <a:xfrm>
              <a:off x="3405552" y="339046"/>
              <a:ext cx="242219" cy="332524"/>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B</a:t>
              </a:r>
              <a:endParaRPr lang="zh-CN" altLang="en-US" sz="1400" b="1" dirty="0">
                <a:latin typeface="Calibri" panose="020F0502020204030204" pitchFamily="34" charset="0"/>
                <a:cs typeface="Calibri" panose="020F0502020204030204" pitchFamily="34" charset="0"/>
              </a:endParaRPr>
            </a:p>
          </p:txBody>
        </p:sp>
        <p:sp>
          <p:nvSpPr>
            <p:cNvPr id="5" name="文本框 4"/>
            <p:cNvSpPr txBox="1"/>
            <p:nvPr/>
          </p:nvSpPr>
          <p:spPr>
            <a:xfrm>
              <a:off x="369153" y="2339635"/>
              <a:ext cx="242219" cy="332524"/>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C</a:t>
              </a:r>
              <a:endParaRPr lang="zh-CN" altLang="en-US" sz="1400" b="1" dirty="0">
                <a:latin typeface="Calibri" panose="020F0502020204030204" pitchFamily="34" charset="0"/>
                <a:cs typeface="Calibri" panose="020F0502020204030204" pitchFamily="34" charset="0"/>
              </a:endParaRPr>
            </a:p>
          </p:txBody>
        </p:sp>
        <p:sp>
          <p:nvSpPr>
            <p:cNvPr id="6" name="文本框 5"/>
            <p:cNvSpPr txBox="1"/>
            <p:nvPr/>
          </p:nvSpPr>
          <p:spPr>
            <a:xfrm>
              <a:off x="3405552" y="2339635"/>
              <a:ext cx="242219" cy="332524"/>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D</a:t>
              </a:r>
              <a:endParaRPr lang="zh-CN" altLang="en-US" sz="1400" b="1" dirty="0">
                <a:latin typeface="Calibri" panose="020F0502020204030204" pitchFamily="34" charset="0"/>
                <a:cs typeface="Calibri" panose="020F0502020204030204" pitchFamily="34" charset="0"/>
              </a:endParaRPr>
            </a:p>
          </p:txBody>
        </p:sp>
        <p:sp>
          <p:nvSpPr>
            <p:cNvPr id="7" name="文本框 6"/>
            <p:cNvSpPr txBox="1"/>
            <p:nvPr/>
          </p:nvSpPr>
          <p:spPr>
            <a:xfrm>
              <a:off x="369153" y="4338662"/>
              <a:ext cx="242219" cy="332524"/>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E</a:t>
              </a:r>
              <a:endParaRPr lang="zh-CN" altLang="en-US" sz="1400" b="1" dirty="0">
                <a:latin typeface="Calibri" panose="020F0502020204030204" pitchFamily="34" charset="0"/>
                <a:cs typeface="Calibri" panose="020F0502020204030204" pitchFamily="34" charset="0"/>
              </a:endParaRPr>
            </a:p>
          </p:txBody>
        </p:sp>
        <p:sp>
          <p:nvSpPr>
            <p:cNvPr id="8" name="文本框 7"/>
            <p:cNvSpPr txBox="1"/>
            <p:nvPr/>
          </p:nvSpPr>
          <p:spPr>
            <a:xfrm>
              <a:off x="3405552" y="4338662"/>
              <a:ext cx="242219" cy="332524"/>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F</a:t>
              </a:r>
              <a:endParaRPr lang="zh-CN" altLang="en-US" sz="1400" b="1" dirty="0">
                <a:latin typeface="Calibri" panose="020F0502020204030204" pitchFamily="34" charset="0"/>
                <a:cs typeface="Calibri" panose="020F0502020204030204" pitchFamily="34" charset="0"/>
              </a:endParaRPr>
            </a:p>
          </p:txBody>
        </p:sp>
        <p:sp>
          <p:nvSpPr>
            <p:cNvPr id="9" name="文本框 8"/>
            <p:cNvSpPr txBox="1"/>
            <p:nvPr/>
          </p:nvSpPr>
          <p:spPr>
            <a:xfrm>
              <a:off x="369153" y="6340817"/>
              <a:ext cx="242219" cy="332524"/>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G</a:t>
              </a:r>
              <a:endParaRPr lang="zh-CN" altLang="en-US" sz="1400" b="1" dirty="0">
                <a:latin typeface="Calibri" panose="020F0502020204030204" pitchFamily="34" charset="0"/>
                <a:cs typeface="Calibri" panose="020F0502020204030204" pitchFamily="34" charset="0"/>
              </a:endParaRPr>
            </a:p>
          </p:txBody>
        </p:sp>
        <p:sp>
          <p:nvSpPr>
            <p:cNvPr id="10" name="文本框 9"/>
            <p:cNvSpPr txBox="1"/>
            <p:nvPr/>
          </p:nvSpPr>
          <p:spPr>
            <a:xfrm>
              <a:off x="3405552" y="6340817"/>
              <a:ext cx="242219" cy="332524"/>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H</a:t>
              </a:r>
              <a:endParaRPr lang="zh-CN" altLang="en-US" sz="1400" b="1" dirty="0">
                <a:latin typeface="Calibri" panose="020F0502020204030204" pitchFamily="34" charset="0"/>
                <a:cs typeface="Calibri" panose="020F0502020204030204" pitchFamily="34" charset="0"/>
              </a:endParaRPr>
            </a:p>
          </p:txBody>
        </p:sp>
      </p:grpSp>
      <p:sp>
        <p:nvSpPr>
          <p:cNvPr id="12" name="文本框 11"/>
          <p:cNvSpPr txBox="1"/>
          <p:nvPr/>
        </p:nvSpPr>
        <p:spPr>
          <a:xfrm>
            <a:off x="369000" y="8121294"/>
            <a:ext cx="6120000" cy="1384995"/>
          </a:xfrm>
          <a:prstGeom prst="rect">
            <a:avLst/>
          </a:prstGeom>
          <a:noFill/>
        </p:spPr>
        <p:txBody>
          <a:bodyPr wrap="square" rtlCol="0">
            <a:spAutoFit/>
          </a:bodyPr>
          <a:lstStyle/>
          <a:p>
            <a:pPr algn="just"/>
            <a:r>
              <a:rPr lang="en-US" altLang="zh-CN" sz="1200" b="1" dirty="0">
                <a:latin typeface="Times New Roman" panose="02020603050405020304" pitchFamily="18" charset="0"/>
                <a:cs typeface="Times New Roman" panose="02020603050405020304" pitchFamily="18" charset="0"/>
              </a:rPr>
              <a:t>Supplementary Figure S4 </a:t>
            </a:r>
            <a:r>
              <a:rPr lang="en-US" altLang="zh-CN" sz="1200" dirty="0">
                <a:latin typeface="Times New Roman" panose="02020603050405020304" pitchFamily="18" charset="0"/>
                <a:cs typeface="Times New Roman" panose="02020603050405020304" pitchFamily="18" charset="0"/>
              </a:rPr>
              <a:t>Full multi-metric performance of 32 </a:t>
            </a:r>
            <a:r>
              <a:rPr lang="en-US" altLang="zh-CN" sz="1200" i="1" dirty="0">
                <a:latin typeface="Times New Roman" panose="02020603050405020304" pitchFamily="18" charset="0"/>
                <a:cs typeface="Times New Roman" panose="02020603050405020304" pitchFamily="18" charset="0"/>
              </a:rPr>
              <a:t>in silico </a:t>
            </a:r>
            <a:r>
              <a:rPr lang="en-US" altLang="zh-CN" sz="1200" dirty="0">
                <a:latin typeface="Times New Roman" panose="02020603050405020304" pitchFamily="18" charset="0"/>
                <a:cs typeface="Times New Roman" panose="02020603050405020304" pitchFamily="18" charset="0"/>
              </a:rPr>
              <a:t>prediction tools on the </a:t>
            </a:r>
            <a:r>
              <a:rPr lang="en-US" altLang="zh-CN" sz="1200" i="1" dirty="0" err="1">
                <a:latin typeface="Times New Roman" panose="02020603050405020304" pitchFamily="18" charset="0"/>
                <a:cs typeface="Times New Roman" panose="02020603050405020304" pitchFamily="18" charset="0"/>
              </a:rPr>
              <a:t>Phenotypic_Subset</a:t>
            </a:r>
            <a:r>
              <a:rPr lang="en-US" altLang="zh-CN" sz="1200" i="1"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a:t>
            </a:r>
            <a:r>
              <a:rPr lang="en-US" altLang="zh-CN" sz="1200" b="1" dirty="0">
                <a:latin typeface="Times New Roman" panose="02020603050405020304" pitchFamily="18" charset="0"/>
                <a:cs typeface="Times New Roman" panose="02020603050405020304" pitchFamily="18" charset="0"/>
              </a:rPr>
              <a:t>A</a:t>
            </a:r>
            <a:r>
              <a:rPr lang="en-US" altLang="zh-CN" sz="1200" dirty="0">
                <a:latin typeface="Times New Roman" panose="02020603050405020304" pitchFamily="18" charset="0"/>
                <a:cs typeface="Times New Roman" panose="02020603050405020304" pitchFamily="18" charset="0"/>
              </a:rPr>
              <a:t>) AUC, (</a:t>
            </a:r>
            <a:r>
              <a:rPr lang="en-US" altLang="zh-CN" sz="1200" b="1" dirty="0">
                <a:latin typeface="Times New Roman" panose="02020603050405020304" pitchFamily="18" charset="0"/>
                <a:cs typeface="Times New Roman" panose="02020603050405020304" pitchFamily="18" charset="0"/>
              </a:rPr>
              <a:t>B</a:t>
            </a:r>
            <a:r>
              <a:rPr lang="en-US" altLang="zh-CN" sz="1200" dirty="0">
                <a:latin typeface="Times New Roman" panose="02020603050405020304" pitchFamily="18" charset="0"/>
                <a:cs typeface="Times New Roman" panose="02020603050405020304" pitchFamily="18" charset="0"/>
              </a:rPr>
              <a:t>) ACC, (</a:t>
            </a:r>
            <a:r>
              <a:rPr lang="en-US" altLang="zh-CN" sz="1200" b="1" dirty="0">
                <a:latin typeface="Times New Roman" panose="02020603050405020304" pitchFamily="18" charset="0"/>
                <a:cs typeface="Times New Roman" panose="02020603050405020304" pitchFamily="18" charset="0"/>
              </a:rPr>
              <a:t>C</a:t>
            </a:r>
            <a:r>
              <a:rPr lang="en-US" altLang="zh-CN" sz="1200" dirty="0">
                <a:latin typeface="Times New Roman" panose="02020603050405020304" pitchFamily="18" charset="0"/>
                <a:cs typeface="Times New Roman" panose="02020603050405020304" pitchFamily="18" charset="0"/>
              </a:rPr>
              <a:t>) MCC, (</a:t>
            </a:r>
            <a:r>
              <a:rPr lang="en-US" altLang="zh-CN" sz="1200" b="1" dirty="0">
                <a:latin typeface="Times New Roman" panose="02020603050405020304" pitchFamily="18" charset="0"/>
                <a:cs typeface="Times New Roman" panose="02020603050405020304" pitchFamily="18" charset="0"/>
              </a:rPr>
              <a:t>D</a:t>
            </a:r>
            <a:r>
              <a:rPr lang="en-US" altLang="zh-CN" sz="1200" dirty="0">
                <a:latin typeface="Times New Roman" panose="02020603050405020304" pitchFamily="18" charset="0"/>
                <a:cs typeface="Times New Roman" panose="02020603050405020304" pitchFamily="18" charset="0"/>
              </a:rPr>
              <a:t>) F1 score, (</a:t>
            </a:r>
            <a:r>
              <a:rPr lang="en-US" altLang="zh-CN" sz="1200" b="1" dirty="0">
                <a:latin typeface="Times New Roman" panose="02020603050405020304" pitchFamily="18" charset="0"/>
                <a:cs typeface="Times New Roman" panose="02020603050405020304" pitchFamily="18" charset="0"/>
              </a:rPr>
              <a:t>E</a:t>
            </a:r>
            <a:r>
              <a:rPr lang="en-US" altLang="zh-CN" sz="1200" dirty="0">
                <a:latin typeface="Times New Roman" panose="02020603050405020304" pitchFamily="18" charset="0"/>
                <a:cs typeface="Times New Roman" panose="02020603050405020304" pitchFamily="18" charset="0"/>
              </a:rPr>
              <a:t>) Sen, (</a:t>
            </a:r>
            <a:r>
              <a:rPr lang="en-US" altLang="zh-CN" sz="1200" b="1" dirty="0">
                <a:latin typeface="Times New Roman" panose="02020603050405020304" pitchFamily="18" charset="0"/>
                <a:cs typeface="Times New Roman" panose="02020603050405020304" pitchFamily="18" charset="0"/>
              </a:rPr>
              <a:t>F</a:t>
            </a:r>
            <a:r>
              <a:rPr lang="en-US" altLang="zh-CN" sz="1200" dirty="0">
                <a:latin typeface="Times New Roman" panose="02020603050405020304" pitchFamily="18" charset="0"/>
                <a:cs typeface="Times New Roman" panose="02020603050405020304" pitchFamily="18" charset="0"/>
              </a:rPr>
              <a:t>) Spe, (</a:t>
            </a:r>
            <a:r>
              <a:rPr lang="en-US" altLang="zh-CN" sz="1200" b="1" dirty="0">
                <a:latin typeface="Times New Roman" panose="02020603050405020304" pitchFamily="18" charset="0"/>
                <a:cs typeface="Times New Roman" panose="02020603050405020304" pitchFamily="18" charset="0"/>
              </a:rPr>
              <a:t>G</a:t>
            </a:r>
            <a:r>
              <a:rPr lang="en-US" altLang="zh-CN" sz="1200" dirty="0">
                <a:latin typeface="Times New Roman" panose="02020603050405020304" pitchFamily="18" charset="0"/>
                <a:cs typeface="Times New Roman" panose="02020603050405020304" pitchFamily="18" charset="0"/>
              </a:rPr>
              <a:t>) PPV, and (</a:t>
            </a:r>
            <a:r>
              <a:rPr lang="en-US" altLang="zh-CN" sz="1200" b="1" dirty="0">
                <a:latin typeface="Times New Roman" panose="02020603050405020304" pitchFamily="18" charset="0"/>
                <a:cs typeface="Times New Roman" panose="02020603050405020304" pitchFamily="18" charset="0"/>
              </a:rPr>
              <a:t>H</a:t>
            </a:r>
            <a:r>
              <a:rPr lang="en-US" altLang="zh-CN" sz="1200" dirty="0">
                <a:latin typeface="Times New Roman" panose="02020603050405020304" pitchFamily="18" charset="0"/>
                <a:cs typeface="Times New Roman" panose="02020603050405020304" pitchFamily="18" charset="0"/>
              </a:rPr>
              <a:t>) NPV. The </a:t>
            </a:r>
            <a:r>
              <a:rPr lang="en-US" altLang="zh-CN" sz="1200" i="1" dirty="0" err="1">
                <a:latin typeface="Times New Roman" panose="02020603050405020304" pitchFamily="18" charset="0"/>
                <a:cs typeface="Times New Roman" panose="02020603050405020304" pitchFamily="18" charset="0"/>
              </a:rPr>
              <a:t>Phenotypic_Subset</a:t>
            </a:r>
            <a:r>
              <a:rPr lang="en-US" altLang="zh-CN" sz="1200" i="1"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is a phenotype-matched subset (see Methods)</a:t>
            </a:r>
            <a:r>
              <a:rPr lang="en-US" altLang="zh-CN" sz="1200" i="1"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Predictors are sorted in descending order of performance for each metric and the corresponding metric values are given on top of each bar. AUC, area under the receiver operating characteristic curve; ACC, accuracy; MCC, Matthews correlation coefficient; Sen, sensitivity; Spe, specificity; PPV, positive predictive value; NPV, negative predictive value.</a:t>
            </a:r>
            <a:endParaRPr lang="zh-CN" altLang="en-US" sz="12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622</Words>
  <Application>WPS 演示</Application>
  <PresentationFormat>A4 纸张(210x297 毫米)</PresentationFormat>
  <Paragraphs>18</Paragraphs>
  <Slides>1</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Arial</vt:lpstr>
      <vt:lpstr>宋体</vt:lpstr>
      <vt:lpstr>Wingdings</vt:lpstr>
      <vt:lpstr>Calibri</vt:lpstr>
      <vt:lpstr>Times New Roman</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Yao XIONG</dc:creator>
  <cp:lastModifiedBy>曦宝</cp:lastModifiedBy>
  <cp:revision>82</cp:revision>
  <dcterms:created xsi:type="dcterms:W3CDTF">2025-12-30T01:38:00Z</dcterms:created>
  <dcterms:modified xsi:type="dcterms:W3CDTF">2026-03-19T02:59:15Z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275C0173B6454EA696B410C439BCAEEE_12</vt:lpwstr>
  </property>
  <property fmtid="{D5CDD505-2E9C-101B-9397-08002B2CF9AE}" pid="3" name="KSOProductBuildVer">
    <vt:lpwstr>2052-12.1.0.25225</vt:lpwstr>
  </property>
</Properties>
</file>