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2621"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E955-12A1-472E-80EE-DBA3F43EAB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F687B-27E8-41A3-8473-025CE4262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5F1E281-E6C6-4C47-82E1-33C0635595D6}" type="datetimeFigureOut">
              <a:rPr lang="zh-CN" altLang="en-US" smtClean="0"/>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3E0FF49-0A3B-4FAD-944B-6D3FBB9FD5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4600" y="367903"/>
            <a:ext cx="6162722" cy="7609931"/>
            <a:chOff x="244600" y="618274"/>
            <a:chExt cx="6162722" cy="7609931"/>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322" y="666891"/>
              <a:ext cx="6120000" cy="2040000"/>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22" y="2507329"/>
              <a:ext cx="6120000" cy="2040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22" y="4347767"/>
              <a:ext cx="6120000" cy="2040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22" y="6188205"/>
              <a:ext cx="6120000" cy="2040000"/>
            </a:xfrm>
            <a:prstGeom prst="rect">
              <a:avLst/>
            </a:prstGeom>
          </p:spPr>
        </p:pic>
        <p:sp>
          <p:nvSpPr>
            <p:cNvPr id="2" name="文本框 1"/>
            <p:cNvSpPr txBox="1"/>
            <p:nvPr/>
          </p:nvSpPr>
          <p:spPr>
            <a:xfrm>
              <a:off x="244600" y="618274"/>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A</a:t>
              </a:r>
              <a:endParaRPr lang="zh-CN" altLang="en-US" sz="1400" b="1" dirty="0">
                <a:latin typeface="Calibri" panose="020F0502020204030204" pitchFamily="34" charset="0"/>
                <a:cs typeface="Calibri" panose="020F0502020204030204" pitchFamily="34" charset="0"/>
              </a:endParaRPr>
            </a:p>
          </p:txBody>
        </p:sp>
        <p:sp>
          <p:nvSpPr>
            <p:cNvPr id="6" name="文本框 5"/>
            <p:cNvSpPr txBox="1"/>
            <p:nvPr/>
          </p:nvSpPr>
          <p:spPr>
            <a:xfrm>
              <a:off x="244600" y="2460243"/>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B</a:t>
              </a:r>
              <a:endParaRPr lang="zh-CN" altLang="en-US" sz="1400" b="1" dirty="0">
                <a:latin typeface="Calibri" panose="020F0502020204030204" pitchFamily="34" charset="0"/>
                <a:cs typeface="Calibri" panose="020F0502020204030204" pitchFamily="34" charset="0"/>
              </a:endParaRPr>
            </a:p>
          </p:txBody>
        </p:sp>
        <p:sp>
          <p:nvSpPr>
            <p:cNvPr id="7" name="文本框 6"/>
            <p:cNvSpPr txBox="1"/>
            <p:nvPr/>
          </p:nvSpPr>
          <p:spPr>
            <a:xfrm>
              <a:off x="244600" y="4302212"/>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C</a:t>
              </a:r>
              <a:endParaRPr lang="zh-CN" altLang="en-US" sz="1400" b="1" dirty="0">
                <a:latin typeface="Calibri" panose="020F0502020204030204" pitchFamily="34" charset="0"/>
                <a:cs typeface="Calibri" panose="020F0502020204030204" pitchFamily="34" charset="0"/>
              </a:endParaRPr>
            </a:p>
          </p:txBody>
        </p:sp>
        <p:sp>
          <p:nvSpPr>
            <p:cNvPr id="8" name="文本框 7"/>
            <p:cNvSpPr txBox="1"/>
            <p:nvPr/>
          </p:nvSpPr>
          <p:spPr>
            <a:xfrm>
              <a:off x="244600" y="6144181"/>
              <a:ext cx="242219" cy="307777"/>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a:t>
              </a:r>
              <a:endParaRPr lang="zh-CN" altLang="en-US" sz="1400" b="1" dirty="0">
                <a:latin typeface="Calibri" panose="020F0502020204030204" pitchFamily="34" charset="0"/>
                <a:cs typeface="Calibri" panose="020F0502020204030204" pitchFamily="34" charset="0"/>
              </a:endParaRPr>
            </a:p>
          </p:txBody>
        </p:sp>
      </p:grpSp>
      <p:sp>
        <p:nvSpPr>
          <p:cNvPr id="11" name="文本框 10"/>
          <p:cNvSpPr txBox="1"/>
          <p:nvPr/>
        </p:nvSpPr>
        <p:spPr>
          <a:xfrm>
            <a:off x="369000" y="7901637"/>
            <a:ext cx="6120000" cy="1754326"/>
          </a:xfrm>
          <a:prstGeom prst="rect">
            <a:avLst/>
          </a:prstGeom>
          <a:noFill/>
        </p:spPr>
        <p:txBody>
          <a:bodyPr wrap="square" rtlCol="0">
            <a:spAutoFit/>
          </a:bodyPr>
          <a:lstStyle/>
          <a:p>
            <a:pPr algn="just"/>
            <a:r>
              <a:rPr lang="en-US" altLang="zh-CN" sz="1200" b="1" dirty="0">
                <a:latin typeface="Times New Roman" panose="02020603050405020304" pitchFamily="18" charset="0"/>
                <a:cs typeface="Times New Roman" panose="02020603050405020304" pitchFamily="18" charset="0"/>
              </a:rPr>
              <a:t>Supplementary Figure S8 </a:t>
            </a:r>
            <a:r>
              <a:rPr lang="en-US" altLang="zh-CN" sz="1200" dirty="0">
                <a:latin typeface="Times New Roman" panose="02020603050405020304" pitchFamily="18" charset="0"/>
                <a:cs typeface="Times New Roman" panose="02020603050405020304" pitchFamily="18" charset="0"/>
              </a:rPr>
              <a:t>Sen and mean Spe, PPV, and NPV values of 32 predictors after mitigation of type 1 circularity. (</a:t>
            </a:r>
            <a:r>
              <a:rPr lang="en-US" altLang="zh-CN" sz="1200" b="1" dirty="0">
                <a:latin typeface="Times New Roman" panose="02020603050405020304" pitchFamily="18" charset="0"/>
                <a:cs typeface="Times New Roman" panose="02020603050405020304" pitchFamily="18" charset="0"/>
              </a:rPr>
              <a:t>A</a:t>
            </a:r>
            <a:r>
              <a:rPr lang="en-US" altLang="zh-CN" sz="1200" dirty="0">
                <a:latin typeface="Times New Roman" panose="02020603050405020304" pitchFamily="18" charset="0"/>
                <a:cs typeface="Times New Roman" panose="02020603050405020304" pitchFamily="18" charset="0"/>
              </a:rPr>
              <a:t>) Sen, (</a:t>
            </a:r>
            <a:r>
              <a:rPr lang="en-US" altLang="zh-CN" sz="1200" b="1" dirty="0">
                <a:latin typeface="Times New Roman" panose="02020603050405020304" pitchFamily="18" charset="0"/>
                <a:cs typeface="Times New Roman" panose="02020603050405020304" pitchFamily="18" charset="0"/>
              </a:rPr>
              <a:t>B</a:t>
            </a:r>
            <a:r>
              <a:rPr lang="en-US" altLang="zh-CN" sz="1200" dirty="0">
                <a:latin typeface="Times New Roman" panose="02020603050405020304" pitchFamily="18" charset="0"/>
                <a:cs typeface="Times New Roman" panose="02020603050405020304" pitchFamily="18" charset="0"/>
              </a:rPr>
              <a:t>) Spe, (</a:t>
            </a:r>
            <a:r>
              <a:rPr lang="en-US" altLang="zh-CN" sz="1200" b="1" dirty="0">
                <a:latin typeface="Times New Roman" panose="02020603050405020304" pitchFamily="18" charset="0"/>
                <a:cs typeface="Times New Roman" panose="02020603050405020304" pitchFamily="18" charset="0"/>
              </a:rPr>
              <a:t>C</a:t>
            </a:r>
            <a:r>
              <a:rPr lang="en-US" altLang="zh-CN" sz="1200" dirty="0">
                <a:latin typeface="Times New Roman" panose="02020603050405020304" pitchFamily="18" charset="0"/>
                <a:cs typeface="Times New Roman" panose="02020603050405020304" pitchFamily="18" charset="0"/>
              </a:rPr>
              <a:t>) PPV, and (</a:t>
            </a:r>
            <a:r>
              <a:rPr lang="en-US" altLang="zh-CN" sz="1200" b="1" dirty="0">
                <a:latin typeface="Times New Roman" panose="02020603050405020304" pitchFamily="18" charset="0"/>
                <a:cs typeface="Times New Roman" panose="02020603050405020304" pitchFamily="18" charset="0"/>
              </a:rPr>
              <a:t>D</a:t>
            </a:r>
            <a:r>
              <a:rPr lang="en-US" altLang="zh-CN" sz="1200" dirty="0">
                <a:latin typeface="Times New Roman" panose="02020603050405020304" pitchFamily="18" charset="0"/>
                <a:cs typeface="Times New Roman" panose="02020603050405020304" pitchFamily="18" charset="0"/>
              </a:rPr>
              <a:t>) NPV. The </a:t>
            </a:r>
            <a:r>
              <a:rPr lang="en-US" altLang="zh-CN" sz="1200" i="1" dirty="0" err="1">
                <a:latin typeface="Times New Roman" panose="02020603050405020304" pitchFamily="18" charset="0"/>
                <a:cs typeface="Times New Roman" panose="02020603050405020304" pitchFamily="18" charset="0"/>
              </a:rPr>
              <a:t>Independent_Subset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was curated to eliminate overlap between the test dataset and predictors’ training data. Mean values of 100 bootstrap resamples of the </a:t>
            </a:r>
            <a:r>
              <a:rPr lang="en-US" altLang="zh-CN" sz="1200" i="1" dirty="0" err="1">
                <a:latin typeface="Times New Roman" panose="02020603050405020304" pitchFamily="18" charset="0"/>
                <a:cs typeface="Times New Roman" panose="02020603050405020304" pitchFamily="18" charset="0"/>
              </a:rPr>
              <a:t>Independent_Subset</a:t>
            </a:r>
            <a:r>
              <a:rPr lang="en-US" altLang="zh-CN" sz="1200" i="1" dirty="0">
                <a:latin typeface="Times New Roman" panose="02020603050405020304" pitchFamily="18" charset="0"/>
                <a:cs typeface="Times New Roman" panose="02020603050405020304" pitchFamily="18" charset="0"/>
              </a:rPr>
              <a:t> </a:t>
            </a:r>
            <a:r>
              <a:rPr lang="en-US" altLang="zh-CN" sz="1200">
                <a:latin typeface="Times New Roman" panose="02020603050405020304" pitchFamily="18" charset="0"/>
                <a:cs typeface="Times New Roman" panose="02020603050405020304" pitchFamily="18" charset="0"/>
              </a:rPr>
              <a:t>were</a:t>
            </a:r>
            <a:r>
              <a:rPr lang="en-US" altLang="zh-CN" sz="1200" i="1">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calculated. Sen was excluded from mean calculation because the set of pathogenic variants remained unchanged across all iterations (see Methods). Bars show the performance of each predictor, sorted in descending order, with the corresponding metric values displayed on top. Error bars represent the standard deviation across all random resampling iterations. Sen, sensitivity; Spe, specificity; PPV, positive predictive value; NPV, negative predictive value.</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Application>WPS 演示</Application>
  <PresentationFormat>A4 纸张(210x297 毫米)</PresentationFormat>
  <Paragraphs>10</Paragraphs>
  <Slides>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宋体</vt:lpstr>
      <vt:lpstr>Wingdings</vt:lpstr>
      <vt:lpstr>Calibri</vt:lpstr>
      <vt:lpstr>Times New Roman</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Yao XIONG</dc:creator>
  <cp:lastModifiedBy>曦宝</cp:lastModifiedBy>
  <cp:revision>82</cp:revision>
  <dcterms:created xsi:type="dcterms:W3CDTF">2025-12-30T01:38:00Z</dcterms:created>
  <dcterms:modified xsi:type="dcterms:W3CDTF">2026-03-19T02:59:17Z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336257549688401BB16696B1D63FAA67_12</vt:lpwstr>
  </property>
  <property fmtid="{D5CDD505-2E9C-101B-9397-08002B2CF9AE}" pid="3" name="KSOProductBuildVer">
    <vt:lpwstr>2052-12.1.0.25225</vt:lpwstr>
  </property>
</Properties>
</file>