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2621"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E955-12A1-472E-80EE-DBA3F43EAB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F687B-27E8-41A3-8473-025CE4262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5F1E281-E6C6-4C47-82E1-33C0635595D6}" type="datetimeFigureOut">
              <a:rPr lang="zh-CN" altLang="en-US" smtClean="0"/>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3E0FF49-0A3B-4FAD-944B-6D3FBB9FD5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2306" y="602161"/>
            <a:ext cx="5613389" cy="7480622"/>
            <a:chOff x="369153" y="339046"/>
            <a:chExt cx="6063947" cy="8081054"/>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901" y="407754"/>
              <a:ext cx="6008199" cy="8012346"/>
            </a:xfrm>
            <a:prstGeom prst="rect">
              <a:avLst/>
            </a:prstGeom>
          </p:spPr>
        </p:pic>
        <p:sp>
          <p:nvSpPr>
            <p:cNvPr id="2" name="文本框 1"/>
            <p:cNvSpPr txBox="1"/>
            <p:nvPr/>
          </p:nvSpPr>
          <p:spPr>
            <a:xfrm>
              <a:off x="369153" y="339046"/>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A</a:t>
              </a:r>
              <a:endParaRPr lang="zh-CN" altLang="en-US" sz="1400" b="1" dirty="0">
                <a:latin typeface="Calibri" panose="020F0502020204030204" pitchFamily="34" charset="0"/>
                <a:cs typeface="Calibri" panose="020F0502020204030204" pitchFamily="34" charset="0"/>
              </a:endParaRPr>
            </a:p>
          </p:txBody>
        </p:sp>
        <p:sp>
          <p:nvSpPr>
            <p:cNvPr id="3" name="文本框 2"/>
            <p:cNvSpPr txBox="1"/>
            <p:nvPr/>
          </p:nvSpPr>
          <p:spPr>
            <a:xfrm>
              <a:off x="3405552" y="339046"/>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B</a:t>
              </a:r>
              <a:endParaRPr lang="zh-CN" altLang="en-US" sz="1400" b="1" dirty="0">
                <a:latin typeface="Calibri" panose="020F0502020204030204" pitchFamily="34" charset="0"/>
                <a:cs typeface="Calibri" panose="020F0502020204030204" pitchFamily="34" charset="0"/>
              </a:endParaRPr>
            </a:p>
          </p:txBody>
        </p:sp>
        <p:sp>
          <p:nvSpPr>
            <p:cNvPr id="4" name="文本框 3"/>
            <p:cNvSpPr txBox="1"/>
            <p:nvPr/>
          </p:nvSpPr>
          <p:spPr>
            <a:xfrm>
              <a:off x="369153" y="2339636"/>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C</a:t>
              </a:r>
              <a:endParaRPr lang="zh-CN" altLang="en-US" sz="1400" b="1" dirty="0">
                <a:latin typeface="Calibri" panose="020F0502020204030204" pitchFamily="34" charset="0"/>
                <a:cs typeface="Calibri" panose="020F0502020204030204" pitchFamily="34" charset="0"/>
              </a:endParaRPr>
            </a:p>
          </p:txBody>
        </p:sp>
        <p:sp>
          <p:nvSpPr>
            <p:cNvPr id="5" name="文本框 4"/>
            <p:cNvSpPr txBox="1"/>
            <p:nvPr/>
          </p:nvSpPr>
          <p:spPr>
            <a:xfrm>
              <a:off x="3405552" y="2339636"/>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a:t>
              </a:r>
              <a:endParaRPr lang="zh-CN" altLang="en-US" sz="1400" b="1" dirty="0">
                <a:latin typeface="Calibri" panose="020F0502020204030204" pitchFamily="34" charset="0"/>
                <a:cs typeface="Calibri" panose="020F0502020204030204" pitchFamily="34" charset="0"/>
              </a:endParaRPr>
            </a:p>
          </p:txBody>
        </p:sp>
        <p:sp>
          <p:nvSpPr>
            <p:cNvPr id="7" name="文本框 6"/>
            <p:cNvSpPr txBox="1"/>
            <p:nvPr/>
          </p:nvSpPr>
          <p:spPr>
            <a:xfrm>
              <a:off x="369153" y="4338661"/>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E</a:t>
              </a:r>
              <a:endParaRPr lang="zh-CN" altLang="en-US" sz="1400" b="1" dirty="0">
                <a:latin typeface="Calibri" panose="020F0502020204030204" pitchFamily="34" charset="0"/>
                <a:cs typeface="Calibri" panose="020F0502020204030204" pitchFamily="34" charset="0"/>
              </a:endParaRPr>
            </a:p>
          </p:txBody>
        </p:sp>
        <p:sp>
          <p:nvSpPr>
            <p:cNvPr id="8" name="文本框 7"/>
            <p:cNvSpPr txBox="1"/>
            <p:nvPr/>
          </p:nvSpPr>
          <p:spPr>
            <a:xfrm>
              <a:off x="3405552" y="4338661"/>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F</a:t>
              </a:r>
              <a:endParaRPr lang="zh-CN" altLang="en-US" sz="1400" b="1" dirty="0">
                <a:latin typeface="Calibri" panose="020F0502020204030204" pitchFamily="34" charset="0"/>
                <a:cs typeface="Calibri" panose="020F0502020204030204" pitchFamily="34" charset="0"/>
              </a:endParaRPr>
            </a:p>
          </p:txBody>
        </p:sp>
        <p:sp>
          <p:nvSpPr>
            <p:cNvPr id="9" name="文本框 8"/>
            <p:cNvSpPr txBox="1"/>
            <p:nvPr/>
          </p:nvSpPr>
          <p:spPr>
            <a:xfrm>
              <a:off x="369153" y="6340817"/>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G</a:t>
              </a:r>
              <a:endParaRPr lang="zh-CN" altLang="en-US" sz="1400" b="1" dirty="0">
                <a:latin typeface="Calibri" panose="020F0502020204030204" pitchFamily="34" charset="0"/>
                <a:cs typeface="Calibri" panose="020F0502020204030204" pitchFamily="34" charset="0"/>
              </a:endParaRPr>
            </a:p>
          </p:txBody>
        </p:sp>
        <p:sp>
          <p:nvSpPr>
            <p:cNvPr id="10" name="文本框 9"/>
            <p:cNvSpPr txBox="1"/>
            <p:nvPr/>
          </p:nvSpPr>
          <p:spPr>
            <a:xfrm>
              <a:off x="3405552" y="6340817"/>
              <a:ext cx="242219" cy="3159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H</a:t>
              </a:r>
              <a:endParaRPr lang="zh-CN" altLang="en-US" sz="1400" b="1" dirty="0">
                <a:latin typeface="Calibri" panose="020F0502020204030204" pitchFamily="34" charset="0"/>
                <a:cs typeface="Calibri" panose="020F0502020204030204" pitchFamily="34" charset="0"/>
              </a:endParaRPr>
            </a:p>
          </p:txBody>
        </p:sp>
      </p:grpSp>
      <p:sp>
        <p:nvSpPr>
          <p:cNvPr id="12" name="文本框 11"/>
          <p:cNvSpPr txBox="1"/>
          <p:nvPr/>
        </p:nvSpPr>
        <p:spPr>
          <a:xfrm>
            <a:off x="369000" y="8132724"/>
            <a:ext cx="6120000" cy="1200329"/>
          </a:xfrm>
          <a:prstGeom prst="rect">
            <a:avLst/>
          </a:prstGeom>
          <a:noFill/>
        </p:spPr>
        <p:txBody>
          <a:bodyPr wrap="square" rtlCol="0">
            <a:spAutoFit/>
          </a:bodyPr>
          <a:lstStyle/>
          <a:p>
            <a:pPr algn="just"/>
            <a:r>
              <a:rPr lang="en-US" altLang="zh-CN" sz="1200" b="1" dirty="0">
                <a:latin typeface="Times New Roman" panose="02020603050405020304" pitchFamily="18" charset="0"/>
                <a:cs typeface="Times New Roman" panose="02020603050405020304" pitchFamily="18" charset="0"/>
              </a:rPr>
              <a:t>Supplementary Figure S1 </a:t>
            </a:r>
            <a:r>
              <a:rPr lang="en-US" altLang="zh-CN" sz="1200" dirty="0">
                <a:latin typeface="Times New Roman" panose="02020603050405020304" pitchFamily="18" charset="0"/>
                <a:cs typeface="Times New Roman" panose="02020603050405020304" pitchFamily="18" charset="0"/>
              </a:rPr>
              <a:t>Full multi-metric performance of 32 </a:t>
            </a:r>
            <a:r>
              <a:rPr lang="en-US" altLang="zh-CN" sz="1200" i="1" dirty="0">
                <a:latin typeface="Times New Roman" panose="02020603050405020304" pitchFamily="18" charset="0"/>
                <a:cs typeface="Times New Roman" panose="02020603050405020304" pitchFamily="18" charset="0"/>
              </a:rPr>
              <a:t>in silico </a:t>
            </a:r>
            <a:r>
              <a:rPr lang="en-US" altLang="zh-CN" sz="1200" dirty="0">
                <a:latin typeface="Times New Roman" panose="02020603050405020304" pitchFamily="18" charset="0"/>
                <a:cs typeface="Times New Roman" panose="02020603050405020304" pitchFamily="18" charset="0"/>
              </a:rPr>
              <a:t>prediction tools on the test dataset. (</a:t>
            </a:r>
            <a:r>
              <a:rPr lang="en-US" altLang="zh-CN" sz="1200" b="1" dirty="0">
                <a:latin typeface="Times New Roman" panose="02020603050405020304" pitchFamily="18" charset="0"/>
                <a:cs typeface="Times New Roman" panose="02020603050405020304" pitchFamily="18" charset="0"/>
              </a:rPr>
              <a:t>A</a:t>
            </a:r>
            <a:r>
              <a:rPr lang="en-US" altLang="zh-CN" sz="1200" dirty="0">
                <a:latin typeface="Times New Roman" panose="02020603050405020304" pitchFamily="18" charset="0"/>
                <a:cs typeface="Times New Roman" panose="02020603050405020304" pitchFamily="18" charset="0"/>
              </a:rPr>
              <a:t>) AUC, (</a:t>
            </a:r>
            <a:r>
              <a:rPr lang="en-US" altLang="zh-CN" sz="1200" b="1" dirty="0">
                <a:latin typeface="Times New Roman" panose="02020603050405020304" pitchFamily="18" charset="0"/>
                <a:cs typeface="Times New Roman" panose="02020603050405020304" pitchFamily="18" charset="0"/>
              </a:rPr>
              <a:t>B</a:t>
            </a:r>
            <a:r>
              <a:rPr lang="en-US" altLang="zh-CN" sz="1200" dirty="0">
                <a:latin typeface="Times New Roman" panose="02020603050405020304" pitchFamily="18" charset="0"/>
                <a:cs typeface="Times New Roman" panose="02020603050405020304" pitchFamily="18" charset="0"/>
              </a:rPr>
              <a:t>) ACC, (</a:t>
            </a:r>
            <a:r>
              <a:rPr lang="en-US" altLang="zh-CN" sz="1200" b="1" dirty="0">
                <a:latin typeface="Times New Roman" panose="02020603050405020304" pitchFamily="18" charset="0"/>
                <a:cs typeface="Times New Roman" panose="02020603050405020304" pitchFamily="18" charset="0"/>
              </a:rPr>
              <a:t>C</a:t>
            </a:r>
            <a:r>
              <a:rPr lang="en-US" altLang="zh-CN" sz="1200" dirty="0">
                <a:latin typeface="Times New Roman" panose="02020603050405020304" pitchFamily="18" charset="0"/>
                <a:cs typeface="Times New Roman" panose="02020603050405020304" pitchFamily="18" charset="0"/>
              </a:rPr>
              <a:t>) MCC, (</a:t>
            </a:r>
            <a:r>
              <a:rPr lang="en-US" altLang="zh-CN" sz="1200" b="1" dirty="0">
                <a:latin typeface="Times New Roman" panose="02020603050405020304" pitchFamily="18" charset="0"/>
                <a:cs typeface="Times New Roman" panose="02020603050405020304" pitchFamily="18" charset="0"/>
              </a:rPr>
              <a:t>D</a:t>
            </a:r>
            <a:r>
              <a:rPr lang="en-US" altLang="zh-CN" sz="1200" dirty="0">
                <a:latin typeface="Times New Roman" panose="02020603050405020304" pitchFamily="18" charset="0"/>
                <a:cs typeface="Times New Roman" panose="02020603050405020304" pitchFamily="18" charset="0"/>
              </a:rPr>
              <a:t>) F1 score, (</a:t>
            </a:r>
            <a:r>
              <a:rPr lang="en-US" altLang="zh-CN" sz="1200" b="1" dirty="0">
                <a:latin typeface="Times New Roman" panose="02020603050405020304" pitchFamily="18" charset="0"/>
                <a:cs typeface="Times New Roman" panose="02020603050405020304" pitchFamily="18" charset="0"/>
              </a:rPr>
              <a:t>E</a:t>
            </a:r>
            <a:r>
              <a:rPr lang="en-US" altLang="zh-CN" sz="1200" dirty="0">
                <a:latin typeface="Times New Roman" panose="02020603050405020304" pitchFamily="18" charset="0"/>
                <a:cs typeface="Times New Roman" panose="02020603050405020304" pitchFamily="18" charset="0"/>
              </a:rPr>
              <a:t>) Sen, (</a:t>
            </a:r>
            <a:r>
              <a:rPr lang="en-US" altLang="zh-CN" sz="1200" b="1" dirty="0">
                <a:latin typeface="Times New Roman" panose="02020603050405020304" pitchFamily="18" charset="0"/>
                <a:cs typeface="Times New Roman" panose="02020603050405020304" pitchFamily="18" charset="0"/>
              </a:rPr>
              <a:t>F</a:t>
            </a:r>
            <a:r>
              <a:rPr lang="en-US" altLang="zh-CN" sz="1200" dirty="0">
                <a:latin typeface="Times New Roman" panose="02020603050405020304" pitchFamily="18" charset="0"/>
                <a:cs typeface="Times New Roman" panose="02020603050405020304" pitchFamily="18" charset="0"/>
              </a:rPr>
              <a:t>) Spe, (</a:t>
            </a:r>
            <a:r>
              <a:rPr lang="en-US" altLang="zh-CN" sz="1200" b="1" dirty="0">
                <a:latin typeface="Times New Roman" panose="02020603050405020304" pitchFamily="18" charset="0"/>
                <a:cs typeface="Times New Roman" panose="02020603050405020304" pitchFamily="18" charset="0"/>
              </a:rPr>
              <a:t>G</a:t>
            </a:r>
            <a:r>
              <a:rPr lang="en-US" altLang="zh-CN" sz="1200" dirty="0">
                <a:latin typeface="Times New Roman" panose="02020603050405020304" pitchFamily="18" charset="0"/>
                <a:cs typeface="Times New Roman" panose="02020603050405020304" pitchFamily="18" charset="0"/>
              </a:rPr>
              <a:t>) PPV, and (</a:t>
            </a:r>
            <a:r>
              <a:rPr lang="en-US" altLang="zh-CN" sz="1200" b="1" dirty="0">
                <a:latin typeface="Times New Roman" panose="02020603050405020304" pitchFamily="18" charset="0"/>
                <a:cs typeface="Times New Roman" panose="02020603050405020304" pitchFamily="18" charset="0"/>
              </a:rPr>
              <a:t>H</a:t>
            </a:r>
            <a:r>
              <a:rPr lang="en-US" altLang="zh-CN" sz="1200" dirty="0">
                <a:latin typeface="Times New Roman" panose="02020603050405020304" pitchFamily="18" charset="0"/>
                <a:cs typeface="Times New Roman" panose="02020603050405020304" pitchFamily="18" charset="0"/>
              </a:rPr>
              <a:t>) NPV. Predictors are sorted in descending order of performance for each metric and the corresponding metric values are given on top of each bar. AUC, area under the receiver operating characteristic curve; ACC, accuracy; MCC, Matthews correlation coefficient; Sen, sensitivity; Spe, specificity; PPV, positive predictive value; NPV, negative predictive value.</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550</Words>
  <Application>WPS 演示</Application>
  <PresentationFormat>A4 纸张(210x297 毫米)</PresentationFormat>
  <Paragraphs>18</Paragraphs>
  <Slides>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宋体</vt:lpstr>
      <vt:lpstr>Wingdings</vt:lpstr>
      <vt:lpstr>Calibri</vt:lpstr>
      <vt:lpstr>Times New Roman</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Yao XIONG</dc:creator>
  <cp:lastModifiedBy>曦宝</cp:lastModifiedBy>
  <cp:revision>82</cp:revision>
  <dcterms:created xsi:type="dcterms:W3CDTF">2025-12-30T01:38:00Z</dcterms:created>
  <dcterms:modified xsi:type="dcterms:W3CDTF">2026-03-19T02:59:14Z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BCA17A69DE734262AC6CD1D573402788_12</vt:lpwstr>
  </property>
  <property fmtid="{D5CDD505-2E9C-101B-9397-08002B2CF9AE}" pid="3" name="KSOProductBuildVer">
    <vt:lpwstr>2052-12.1.0.25225</vt:lpwstr>
  </property>
</Properties>
</file>