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6992F0-4188-B1A1-72C8-7844DFC41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370327-0676-3C77-88A2-36CDA62DF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0FEAE3-62C4-4D4E-1C40-8984A8932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F70636-ADCB-48B1-0632-A02E73814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224A6E-2130-5B86-55BB-7CE1206FC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91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EAD1B8-A39F-EEE7-CE03-465B573C9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5452CE-8163-0257-C974-C764E7F81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D50450-9203-DE32-F1BD-34BD6A16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4CB902-EC0A-9FCF-FA4F-F7AE2AFA0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055A7E-5F81-1C47-DEBE-F51E3563B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758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2C6E1D-2A2A-5103-8CF4-5879675AA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AED881-1424-486B-7116-752BC681E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8D4C59-085B-D269-0496-11B7BD5A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A771D3-DA5F-E92D-99E7-65D05C92B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94A014-9491-B781-81E6-B67C7020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9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E7E292-1AA9-3AA8-701B-0A4514DE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56C8C3-51CD-B670-1575-D03B80007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18A7DF8-3B47-1D78-35A0-6B66A14B4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B7E807-BA3F-A243-58CF-F77D839CF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E95B4F-A3E6-DB38-FC6A-4A04A9A4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2F8571-0A27-53D8-00BE-553EECA53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98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99F8B2-672E-C424-B970-F84D791D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F88573-6BF1-173F-785E-6D8E4E132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53BD52-40F1-DBFE-91CB-27434E54B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E5F0F0E-08A6-D8AF-ED47-81DDAF244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4C576E7-ED52-6CFE-92D4-6579B61507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896ABD-5FB8-F78F-C0C9-F2458660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793AD9F-BE2C-8C77-4E56-C8DF1D47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AF0723-2E65-2C8B-98D9-006EA461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0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BECF74-7679-882A-984A-FB43C7C31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B1CA21A-1D34-4967-87CD-8C6A93FA8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229F2A7-BECF-5F04-0B9C-97692888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F332D6-4A8F-CBFD-9F76-DAC22C4C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60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B1ACA6E-382F-6CD7-F3F7-A41B709DF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8DD7BAE-E567-1D36-6DC4-F75F8B6CA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7952F1-1981-CD29-375A-83C3DCA3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76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36DACC-98BE-4B32-6B98-72195E74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4A9195-9CA5-121D-7D7E-EEA199B2D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B13CB1-1083-630E-CDB0-60F44FA86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0348813-3FD6-BDBB-EEDD-963A6FFDD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A5795E-2FC9-2DC5-DDBD-FA83BE6E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003D10-FC3A-F39C-BA6E-9B89CA45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7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7A147D-BE91-5BDB-E95E-213F3662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BD084FA-11FD-7649-A45D-8D5BEBB74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DD2A73D-C08A-0FDE-579A-3980C754E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B725D0-35F9-E825-0B88-F7E9F2194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2E842A-D6E2-AB2B-8A48-9354ED4B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ADDEBC-F876-7A07-8FAC-0C10B32C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57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0935C1-75DD-B2F2-E113-2143B52B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3794F8-F527-1245-3334-D2E35AD98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41C201-FBF9-BC21-9F4E-65A87E1DC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7F75C6-8DDA-304C-4E06-1D43EA98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8C5740-78AC-ED1B-C9BA-3DF34A8DC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12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A4E60FB-2128-364B-301A-45158E41F3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AA22DB-E30E-EABB-39FD-F78DF6AEF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F42D0C-290D-F05F-4339-A0AC286F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458A7C-D8F1-F259-4237-063FB838D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ECA870-9CE4-FB40-93C3-A39B2A72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40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FD7B237-7DFE-04BC-CE59-286D90FA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30AD37-AA20-84C0-AE70-114255520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249084-F514-5DA3-7C79-64058A5CF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4F21F-AF95-4DB4-8B1C-196E2DBC119A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8650CC-7542-C54C-2093-11658DA4A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9B95FB-7D15-A63B-E00B-0AA9A3F16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995E8-82C6-478A-98BA-FA8AAF7A2A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40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E771FB-8B80-6AB1-C37C-E963441CBAAE}"/>
              </a:ext>
            </a:extLst>
          </p:cNvPr>
          <p:cNvSpPr txBox="1"/>
          <p:nvPr/>
        </p:nvSpPr>
        <p:spPr>
          <a:xfrm>
            <a:off x="3047999" y="8527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Table.1 Characteristics of the patients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D95F45D-7A98-EE8E-A269-2220731E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380085"/>
              </p:ext>
            </p:extLst>
          </p:nvPr>
        </p:nvGraphicFramePr>
        <p:xfrm>
          <a:off x="3674566" y="579077"/>
          <a:ext cx="4842865" cy="6278923"/>
        </p:xfrm>
        <a:graphic>
          <a:graphicData uri="http://schemas.openxmlformats.org/drawingml/2006/table">
            <a:tbl>
              <a:tblPr/>
              <a:tblGrid>
                <a:gridCol w="2967681">
                  <a:extLst>
                    <a:ext uri="{9D8B030D-6E8A-4147-A177-3AD203B41FA5}">
                      <a16:colId xmlns:a16="http://schemas.microsoft.com/office/drawing/2014/main" val="4115398292"/>
                    </a:ext>
                  </a:extLst>
                </a:gridCol>
                <a:gridCol w="1875184">
                  <a:extLst>
                    <a:ext uri="{9D8B030D-6E8A-4147-A177-3AD203B41FA5}">
                      <a16:colId xmlns:a16="http://schemas.microsoft.com/office/drawing/2014/main" val="2890904718"/>
                    </a:ext>
                  </a:extLst>
                </a:gridCol>
              </a:tblGrid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7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1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All (</a:t>
                      </a:r>
                      <a:r>
                        <a:rPr lang="en-US" sz="700" b="1" i="1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  <a:r>
                        <a:rPr lang="en-US" sz="700" b="1" i="0" u="none" strike="noStrike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 </a:t>
                      </a:r>
                      <a:r>
                        <a:rPr lang="en-US" sz="700" b="1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=</a:t>
                      </a:r>
                      <a:r>
                        <a:rPr lang="en-US" sz="700" b="1" i="0" u="none" strike="noStrike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 </a:t>
                      </a:r>
                      <a:r>
                        <a:rPr lang="en-US" sz="700" b="1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036850"/>
                  </a:ext>
                </a:extLst>
              </a:tr>
              <a:tr h="204414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1" i="1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Background data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28660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 (years)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64.5(9.4)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369584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Sex, male 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47.1</a:t>
                      </a: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）</a:t>
                      </a:r>
                      <a:endParaRPr lang="ja-JP" altLang="en-US" sz="700" b="0" i="0" u="none" strike="noStrike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619935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Duration (year)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6.3 (3.9–15.6)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936745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DW (kg)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61.3 (13.8)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155354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Diabetes mellitus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lang="ja-JP" altLang="en-US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35.3</a:t>
                      </a:r>
                      <a:r>
                        <a:rPr lang="ja-JP" altLang="en-US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）</a:t>
                      </a:r>
                      <a:endParaRPr lang="ja-JP" altLang="en-US" sz="700" b="0" i="0" u="none" strike="noStrike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294352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Cardiovascular disease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23.5</a:t>
                      </a: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）</a:t>
                      </a:r>
                      <a:endParaRPr lang="ja-JP" altLang="en-US" sz="700" b="0" i="0" u="none" strike="noStrike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020975"/>
                  </a:ext>
                </a:extLst>
              </a:tr>
              <a:tr h="204414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1" i="1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Underlying disease (%)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30896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Diabetic nephropathy 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 (17.6)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666189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Chronic glomerulonephritis 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 (17.6)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935587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IgA nephropathy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 (23.5)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246429"/>
                  </a:ext>
                </a:extLst>
              </a:tr>
              <a:tr h="286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Nephrosclerosis 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(5.9)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165389"/>
                  </a:ext>
                </a:extLst>
              </a:tr>
              <a:tr h="2470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Other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 (23.5)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629415"/>
                  </a:ext>
                </a:extLst>
              </a:tr>
              <a:tr h="2470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Unknown  (N, %)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 (11.9)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166795"/>
                  </a:ext>
                </a:extLst>
              </a:tr>
              <a:tr h="204414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1" i="1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Hematological data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33893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Hb (g/dL)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11.7 (1.1)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44011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Alb (g/dL)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3.5 (0.2)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11425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β2-</a:t>
                      </a: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MG (mg/L)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26.8 (6.2)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26927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CRP (mg/dL)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0.09 (0.04–0.25)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318199"/>
                  </a:ext>
                </a:extLst>
              </a:tr>
              <a:tr h="204414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1" i="1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Dialysis conditions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37678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mode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pre-dilution online HDF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975322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Treatment time (h)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4.8 (1.0)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957339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Blood flow rate (mL/min)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248.8 (43.6)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738459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Dialysate flow rate (mL/min)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500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774470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Substitution fluid flow rate (L/session)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44.9 (16.8)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539472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Ultrafiltration volume (L/session)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2.5 (0.8) 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339018"/>
                  </a:ext>
                </a:extLst>
              </a:tr>
              <a:tr h="204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Kt/V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1.9 (0.5)</a:t>
                      </a:r>
                    </a:p>
                  </a:txBody>
                  <a:tcPr marL="4722" marR="4722" marT="47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022467"/>
                  </a:ext>
                </a:extLst>
              </a:tr>
              <a:tr h="388389"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DW, dry weight; Hb, hemoglobin; Alb, serum albumin; </a:t>
                      </a:r>
                      <a:br>
                        <a:rPr lang="en-US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l-GR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β2-</a:t>
                      </a:r>
                      <a:r>
                        <a:rPr lang="en-US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MG, </a:t>
                      </a:r>
                      <a:r>
                        <a:rPr lang="el-GR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β2-</a:t>
                      </a:r>
                      <a:r>
                        <a:rPr lang="en-US" sz="700" b="0" i="0" u="none" strike="noStrike" dirty="0" err="1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microglobulin</a:t>
                      </a:r>
                      <a:r>
                        <a:rPr lang="en-US" sz="700" b="0" i="0" u="none" strike="noStrike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; CRP, C-reactive protein</a:t>
                      </a:r>
                    </a:p>
                  </a:txBody>
                  <a:tcPr marL="4722" marR="4722" marT="472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69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229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270</Words>
  <Application>Microsoft Office PowerPoint</Application>
  <PresentationFormat>ワイド画面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齋藤 慎</dc:creator>
  <cp:lastModifiedBy>慎 齋藤</cp:lastModifiedBy>
  <cp:revision>3</cp:revision>
  <dcterms:created xsi:type="dcterms:W3CDTF">2024-09-06T00:38:56Z</dcterms:created>
  <dcterms:modified xsi:type="dcterms:W3CDTF">2026-03-18T21:14:00Z</dcterms:modified>
</cp:coreProperties>
</file>