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3" r:id="rId4"/>
    <p:sldId id="264" r:id="rId5"/>
    <p:sldId id="260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8AC5-CB55-4CDC-A004-5274B6EF0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E0BF7-5A8F-4B3E-9529-CB31E7426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F3494-FF90-4BA6-89AB-D860B2816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18844-2EBF-41D9-8E36-838D8FF2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BF6DD-105D-4B07-8594-84F803C6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55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5FB67-D8B7-439E-87A7-3540F6EF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5013E-2707-4FC3-8696-8AB4AB322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2CABC-FB25-4678-BE7F-D7AB96FB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159E8-3631-4963-B4B8-3D22BFAF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66646-9C61-43F3-A8F0-94CD166B5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10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4E89-82BD-453A-AB1E-DFB98C56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785D0-8E3C-42F8-8E11-A1CE88AE0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FEF78-B140-4763-901B-8B398A920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A8AFE-F9C3-48B8-8D75-A7A8BD73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DAD7A-8E7E-46D1-B35C-37E23D92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7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6D7B9-4E3F-4042-83EC-D14B64FFC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06542-76A1-42F5-BA0D-9AD34E84E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44D2EB-4295-4294-AAAF-5F0CA1586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ABF94-BBDF-4534-A293-9E666BDD8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737F9-0838-4650-BD5E-35B98615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F120D-6ACC-4B24-A4BB-A5F894A1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56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03B9-5ACC-4855-BB7C-4E7874A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01F96-AF9A-46F5-A392-5C9036995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7603B-0AEC-4AFA-966F-4EFCC56A6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8ADAE-4D73-40FB-9CF1-3D11A16A0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6A1E94-372E-406E-AB0A-7FA84EC52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719BEB-7470-4879-8D5F-2E75707B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059244-B23D-4B94-A9AD-B2B67C86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28E736-2F97-4918-AA95-99EF234EF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07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63FAA-94F6-4B18-88E8-281DF1C2A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9E649-C528-442B-9105-CD3160E7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CBCE8-F05C-4FF7-A58A-DFD21DD32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66009-39C1-4432-BA54-CA9C15B5B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54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A8F52-CA38-4B52-99BE-0D32A51A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66A9CF-4F13-46CA-9BB8-7207B9D8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17486-9C85-4C1F-8B60-44C837F2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07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74F4-4F6F-40D1-BDA9-C0174485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DFCF7-13CA-43BA-A86C-C1C4FA7D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3743A-C963-4616-A6FE-3714C7E52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1CBB0-20AC-4933-885C-F8085AB8B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AD850-08FD-47EB-AEE6-92C1BA24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9D424-EEBC-431C-81BB-A3ABAA93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32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3FF6-83E8-4A3E-A419-957826A3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BAF3E3-CD59-45FD-A64F-A7F5EE3B8B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05B88-839D-42B2-8539-D5BA454E4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B06C9-EC96-419B-A6B4-BA957087D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EC142-82A3-49D5-86BA-593B39CC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DA210-75A1-4509-B75D-6B710F50C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7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5A2CE-C368-496A-8FD9-EBFCF758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9A13D-B2D6-437C-BB97-C0F73A16E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671D1-2833-4399-AFA4-EAE6171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0A18B-679B-4CA7-B633-9DEA500D2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44D8D-FE9E-4436-9ECC-8853B5C1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96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147582-B08A-4C5E-8596-641FD78A1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B199D-246A-4AA6-9939-DD2DFEADB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BA163-F638-40DC-BDE7-1F353A942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C218C-64F7-4D73-8671-E076B343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FE377-7953-41CE-ACD6-18126378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49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928268-5A53-45E5-B973-FB7B8B35C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472B6-BF8C-4E96-8775-2DE57B743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D9993-8834-4E42-8A27-CD769BFAD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7C89B-E9D1-43C9-B6CC-DE998963450D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F27F-D90D-4B55-BBED-99DDB1663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DB1C0-FB11-4569-815E-3675FB378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3A17F-9D53-481D-810B-6BE3ADED05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26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842EE7-74AB-413C-9239-529E1F6D7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13" y="175121"/>
            <a:ext cx="11521491" cy="677094"/>
          </a:xfrm>
        </p:spPr>
        <p:txBody>
          <a:bodyPr>
            <a:noAutofit/>
          </a:bodyPr>
          <a:lstStyle/>
          <a:p>
            <a:pPr algn="l" fontAlgn="b"/>
            <a:r>
              <a:rPr lang="en-GB" sz="3200" dirty="0"/>
              <a:t>Supplementary Table 1 :</a:t>
            </a:r>
            <a:r>
              <a:rPr lang="en-GB" sz="3200" u="none" strike="noStrike" dirty="0">
                <a:effectLst/>
              </a:rPr>
              <a:t>Parasites/µL cut off using Logistic regression</a:t>
            </a:r>
            <a:endParaRPr lang="en-GB" sz="3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5CD55B-6945-42F3-84A4-76374D482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765622"/>
              </p:ext>
            </p:extLst>
          </p:nvPr>
        </p:nvGraphicFramePr>
        <p:xfrm>
          <a:off x="1373567" y="957674"/>
          <a:ext cx="9260566" cy="5581627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865426">
                  <a:extLst>
                    <a:ext uri="{9D8B030D-6E8A-4147-A177-3AD203B41FA5}">
                      <a16:colId xmlns:a16="http://schemas.microsoft.com/office/drawing/2014/main" val="2284825941"/>
                    </a:ext>
                  </a:extLst>
                </a:gridCol>
                <a:gridCol w="1676765">
                  <a:extLst>
                    <a:ext uri="{9D8B030D-6E8A-4147-A177-3AD203B41FA5}">
                      <a16:colId xmlns:a16="http://schemas.microsoft.com/office/drawing/2014/main" val="2957461780"/>
                    </a:ext>
                  </a:extLst>
                </a:gridCol>
                <a:gridCol w="1370260">
                  <a:extLst>
                    <a:ext uri="{9D8B030D-6E8A-4147-A177-3AD203B41FA5}">
                      <a16:colId xmlns:a16="http://schemas.microsoft.com/office/drawing/2014/main" val="1417492093"/>
                    </a:ext>
                  </a:extLst>
                </a:gridCol>
                <a:gridCol w="1748883">
                  <a:extLst>
                    <a:ext uri="{9D8B030D-6E8A-4147-A177-3AD203B41FA5}">
                      <a16:colId xmlns:a16="http://schemas.microsoft.com/office/drawing/2014/main" val="2975205882"/>
                    </a:ext>
                  </a:extLst>
                </a:gridCol>
                <a:gridCol w="883456">
                  <a:extLst>
                    <a:ext uri="{9D8B030D-6E8A-4147-A177-3AD203B41FA5}">
                      <a16:colId xmlns:a16="http://schemas.microsoft.com/office/drawing/2014/main" val="363783355"/>
                    </a:ext>
                  </a:extLst>
                </a:gridCol>
                <a:gridCol w="870043">
                  <a:extLst>
                    <a:ext uri="{9D8B030D-6E8A-4147-A177-3AD203B41FA5}">
                      <a16:colId xmlns:a16="http://schemas.microsoft.com/office/drawing/2014/main" val="2055643465"/>
                    </a:ext>
                  </a:extLst>
                </a:gridCol>
                <a:gridCol w="1845733">
                  <a:extLst>
                    <a:ext uri="{9D8B030D-6E8A-4147-A177-3AD203B41FA5}">
                      <a16:colId xmlns:a16="http://schemas.microsoft.com/office/drawing/2014/main" val="784042495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Year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Parasites/µL cut off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Malaria Positive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Malaria Positive by 2500 p/µL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Sensitivity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Specificity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Lambda (UL - LL)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160926623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2005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2000 p/µL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74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73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89.66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90.24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81.11 (77.96,84.25)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198036491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2006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1300 p/µL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81.05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80.95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60.57 (60.44,60.7)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256714797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2007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56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91.86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91.23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84.99 (82.91,87.04)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28810707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2008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2500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129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129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87.23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86.08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87.29 (85.67,88.9)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374557068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2009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1800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105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102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87.84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88.1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82.38 (80.83,83.93)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408141804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2010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3000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133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137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89.06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88.96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89.96 (88.8,91.11)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110358656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1200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123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119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87.93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87.81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91.07 (90.27,91.89)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268364356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2012*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1000 p/µL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95.39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94.44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65.01 (55.3,74.56)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35246151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2500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173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173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87.09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86.74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90.56 (90.15,90.99)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34413651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3500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211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85.25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85.41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88.17 (87.65,88.67)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76657257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3500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156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158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87.27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87.47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83.56 (82.38,84.69)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174457542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2016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1500 p/µL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104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101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92.95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91.99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85.37 (83.32,87.44)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3723856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2017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500 p/µL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62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59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94.67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95.04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92.80 (91.73,93.84)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07" marR="6907" marT="6907" marB="0" anchor="ctr"/>
                </a:tc>
                <a:extLst>
                  <a:ext uri="{0D108BD9-81ED-4DB2-BD59-A6C34878D82A}">
                    <a16:rowId xmlns:a16="http://schemas.microsoft.com/office/drawing/2014/main" val="34190486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92B960E-D1DE-432A-A871-C190FF57B5C5}"/>
              </a:ext>
            </a:extLst>
          </p:cNvPr>
          <p:cNvSpPr txBox="1"/>
          <p:nvPr/>
        </p:nvSpPr>
        <p:spPr>
          <a:xfrm>
            <a:off x="2097974" y="6522004"/>
            <a:ext cx="912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1F497D"/>
                </a:solidFill>
                <a:effectLst/>
                <a:latin typeface="Tahoma" panose="020B060403050404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*Excluded in the main analysis due to health workers' strike. </a:t>
            </a:r>
            <a:endParaRPr lang="en-GB" sz="1800" i="1" dirty="0">
              <a:solidFill>
                <a:srgbClr val="1F497D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320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8440DA-EC15-44FB-B20C-3206AB04A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94" y="902017"/>
            <a:ext cx="10884724" cy="58555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6B7BFF-FB22-4224-8F10-1B9C95F7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684" y="100434"/>
            <a:ext cx="10515600" cy="801583"/>
          </a:xfrm>
        </p:spPr>
        <p:txBody>
          <a:bodyPr>
            <a:normAutofit/>
          </a:bodyPr>
          <a:lstStyle/>
          <a:p>
            <a:r>
              <a:rPr lang="en-GB" sz="3200" dirty="0"/>
              <a:t>Supplementary </a:t>
            </a:r>
            <a:r>
              <a:rPr lang="en-US" sz="3200" dirty="0"/>
              <a:t>Figure 1: Distribution of predicted probabilities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6570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9FA71-3C7F-4CCE-9CC9-DDB3C7F15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55" y="309707"/>
            <a:ext cx="11084626" cy="1036163"/>
          </a:xfrm>
        </p:spPr>
        <p:txBody>
          <a:bodyPr>
            <a:normAutofit/>
          </a:bodyPr>
          <a:lstStyle/>
          <a:p>
            <a:r>
              <a:rPr lang="en-GB" sz="3200" dirty="0"/>
              <a:t>Supplementary </a:t>
            </a:r>
            <a:r>
              <a:rPr lang="en-US" sz="3200" dirty="0"/>
              <a:t>Figure 2: Comparison of probabilities for Bayesian and Logistic, </a:t>
            </a:r>
            <a:r>
              <a:rPr lang="en-US" sz="3200" dirty="0" err="1"/>
              <a:t>Junju</a:t>
            </a:r>
            <a:r>
              <a:rPr lang="en-US" sz="3200" dirty="0"/>
              <a:t> 2008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FE18F-E504-413F-A144-46796E130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318" y="1497878"/>
            <a:ext cx="6369212" cy="49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8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F3CAFD-7B39-4656-83C9-D3028F36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65" y="436495"/>
            <a:ext cx="12015019" cy="5541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GB" sz="3200" dirty="0"/>
              <a:t>Supplementary </a:t>
            </a:r>
            <a:r>
              <a:rPr lang="en-US" sz="3200" dirty="0"/>
              <a:t>Figure 3: Comparison of probability of febrile and non-febrile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9F6DE22-FF0C-4F9B-BCA4-2482AB0F784E}"/>
              </a:ext>
            </a:extLst>
          </p:cNvPr>
          <p:cNvGrpSpPr/>
          <p:nvPr/>
        </p:nvGrpSpPr>
        <p:grpSpPr>
          <a:xfrm>
            <a:off x="740726" y="1923351"/>
            <a:ext cx="10498899" cy="4686558"/>
            <a:chOff x="729415" y="1617483"/>
            <a:chExt cx="10498899" cy="46865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85C3C11-98C2-476C-BC80-0452196B6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9415" y="1617483"/>
              <a:ext cx="5858198" cy="468655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3136600-1B52-4B7D-89B4-A573D4FD1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2993" y="1727269"/>
              <a:ext cx="5745321" cy="446698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07DA5CC-8855-41AE-99FD-2FD48590A1F5}"/>
              </a:ext>
            </a:extLst>
          </p:cNvPr>
          <p:cNvSpPr txBox="1"/>
          <p:nvPr/>
        </p:nvSpPr>
        <p:spPr>
          <a:xfrm>
            <a:off x="1376516" y="1675261"/>
            <a:ext cx="158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participants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1FAE01-1BD0-486D-A924-7E82311552C7}"/>
              </a:ext>
            </a:extLst>
          </p:cNvPr>
          <p:cNvSpPr txBox="1"/>
          <p:nvPr/>
        </p:nvSpPr>
        <p:spPr>
          <a:xfrm>
            <a:off x="6282813" y="1734254"/>
            <a:ext cx="2878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Parasite positive participants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52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E46FFE-27B8-4BB1-B3C4-B10B76409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60" y="914400"/>
            <a:ext cx="10332117" cy="55784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54C064A-C49E-4972-A96B-34B0A5767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18" y="138984"/>
            <a:ext cx="10515600" cy="644788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Supplementary </a:t>
            </a:r>
            <a:r>
              <a:rPr lang="en-US" sz="3200" dirty="0"/>
              <a:t>Figure 4: Predicted probabilities over age groups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6944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110A14-7736-4A10-851F-96F90D5CC68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637" y="1019589"/>
            <a:ext cx="6218726" cy="583841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F7FC090-AA8F-414F-AD82-FD3554FE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93" y="158648"/>
            <a:ext cx="10515600" cy="677094"/>
          </a:xfrm>
        </p:spPr>
        <p:txBody>
          <a:bodyPr>
            <a:noAutofit/>
          </a:bodyPr>
          <a:lstStyle/>
          <a:p>
            <a:r>
              <a:rPr lang="en-GB" sz="3200" dirty="0"/>
              <a:t>Supplementary </a:t>
            </a:r>
            <a:r>
              <a:rPr lang="en-US" sz="3200" dirty="0"/>
              <a:t>Figure 5: Sensitivity and specificity of the different years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35821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22F5-2AFF-413A-A347-A39BCB836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36" y="407720"/>
            <a:ext cx="10515600" cy="577932"/>
          </a:xfrm>
        </p:spPr>
        <p:txBody>
          <a:bodyPr>
            <a:normAutofit/>
          </a:bodyPr>
          <a:lstStyle/>
          <a:p>
            <a:r>
              <a:rPr lang="en-GB" sz="3200" dirty="0"/>
              <a:t>Supplementary </a:t>
            </a:r>
            <a:r>
              <a:rPr lang="en-US" sz="3200" dirty="0"/>
              <a:t>Figure 6: Posterior estimates of AF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0A5708-BCBD-4DCA-A529-9319840C7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958" y="985652"/>
            <a:ext cx="7613356" cy="572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0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10742</TotalTime>
  <Words>284</Words>
  <Application>Microsoft Office PowerPoint</Application>
  <PresentationFormat>Widescreen</PresentationFormat>
  <Paragraphs>108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Tahoma</vt:lpstr>
      <vt:lpstr>Office Theme</vt:lpstr>
      <vt:lpstr>Supplementary Table 1 :Parasites/µL cut off using Logistic regression</vt:lpstr>
      <vt:lpstr>Supplementary Figure 1: Distribution of predicted probabilities</vt:lpstr>
      <vt:lpstr>Supplementary Figure 2: Comparison of probabilities for Bayesian and Logistic, Junju 2008</vt:lpstr>
      <vt:lpstr>Supplementary Figure 3: Comparison of probability of febrile and non-febrile</vt:lpstr>
      <vt:lpstr>Supplementary Figure 4: Predicted probabilities over age groups</vt:lpstr>
      <vt:lpstr>Supplementary Figure 5: Sensitivity and specificity of the different years</vt:lpstr>
      <vt:lpstr>Supplementary Figure 6: Posterior estimates of AF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Kennedy Mwai</dc:creator>
  <cp:lastModifiedBy>Kennedy Mwai</cp:lastModifiedBy>
  <cp:revision>31</cp:revision>
  <dcterms:created xsi:type="dcterms:W3CDTF">2021-06-08T20:47:50Z</dcterms:created>
  <dcterms:modified xsi:type="dcterms:W3CDTF">2021-09-22T08:10:02Z</dcterms:modified>
</cp:coreProperties>
</file>