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298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589F54-9638-4ED0-9DD2-6E5F596227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A794E1D-F9B7-465F-BBE7-98417E48D0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E33FD-C848-4C79-BD21-A2F3FF7D4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B5FF99B-46D1-4A66-84EF-B8068A998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6819DE-6630-46FF-88EE-D773C0AED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0908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841825-2114-4F60-8806-EA5D8E764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5D5BE79-F3D6-4B94-8A00-598E329150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40E93D0-B517-49A7-A693-EAB7C7BA0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79648E0-8045-42DD-997F-0C78F0B20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8B9498-649D-43A8-A84B-BE1452EC4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6078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7329B3-A826-4E04-A7BA-3FF90ED81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5031C77-4291-4FEC-9CF9-D21FEE148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75C001-5FDF-49B8-9B82-1A7A7ECE1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5250721-7068-40E9-BEA4-376494394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229175-49B6-40D5-BD7C-03928E62B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3322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522050-1FEC-4189-9D49-DE410DFD6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F5C046-02F2-4CBA-861D-6C4FA50725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1E3AAF0-DB63-40A9-B811-E08198152B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64ABBB-8DFF-456A-A7AF-77077C989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4EC15EA-85A1-4EF4-922C-03F8C9D34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BC287C5-9D34-432E-9203-C5A04DC37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4851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C4E259-3077-4458-9BD2-8A1C73A51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A7148-9E4B-468A-A774-7854CCED3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A0237FD-2ACD-4A27-BCE1-3E4144E760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72A45EE-7E69-4353-84AE-165A4BB8F8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77070B6-E232-48AF-AA19-4170C21A55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3EDCDC6-528B-494A-A0C6-288B0A1EC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80D965E-3640-48A2-B5E5-A65B829C7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681FCFB-CFD6-42EE-B9D9-B942E6D54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9326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DF23B7-EB3A-466B-97A3-87FB70E50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B57D86E-7DC2-45D5-A6CF-8D61B5AF7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6700BA8-6646-4481-A017-CDEF360C2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1494AE5-2AF3-4760-A985-4FABD9E41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6500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24108FD-946D-4195-A5C6-4FF3C8821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AD8363D-5DFE-4206-B1C4-D2E76E812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ED42A12-50FF-4CBF-B8AB-E4B9D68F9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75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14D13C-69BE-4E8F-B38C-9AC61DEE9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869D4F-F1CC-447E-9B86-719C561D0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6A1C6C9-1AA5-47CB-AF34-99CDB4049E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8A4896B-4DF5-4B9C-B849-2F38ED840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AA1D62D-53A8-4F40-9348-30308C411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06DB290-1A9E-4B4A-8D9D-56690FB12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707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F8AEEA-1E54-4AB7-82DB-B15E0377C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A961CD2-9612-43E9-8285-E331F6D2B4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9FEB559-5DAD-41A5-ACF0-2C6636C2B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0C14CD7-822B-42E7-9CE2-A492A85FF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0AEB1C7-4CB1-407C-B664-1E7EE2EB8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38428F2-EA7C-40DB-BE75-6BFA3B619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0733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5D0F75-ADB4-43C7-B57F-5847AB251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0669CCF-8A4E-4C9B-8D3B-E205AA4740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EDB19E-9A4C-4158-AFDC-BD2858DB8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A750C8-A3CB-4DC2-9244-084581A4E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BABCC8-3CA1-40A1-8B16-4C672C387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5010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B6A6DD8-FD85-4842-9552-0164310F73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6A92639-ADAF-45CB-8602-311B853D7A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BC7265-B805-4229-8D2C-159EA689E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7B877B-39EF-4CE0-8834-A14966055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B1E688-FA19-4C8A-BCAF-0248B5C43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0383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3B4FF39-665D-457A-BCCD-BF45B99BE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A12B9CD-DCE3-47F0-8DF4-7B1C5A397A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62246C7-AEF6-4D7E-8D86-B09914F77C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4AA1EB-85B6-4FDE-98C0-BA8E0357F1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5F4040-B936-4900-93CE-F38AEE77AE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805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e 55">
            <a:extLst>
              <a:ext uri="{FF2B5EF4-FFF2-40B4-BE49-F238E27FC236}">
                <a16:creationId xmlns:a16="http://schemas.microsoft.com/office/drawing/2014/main" id="{5A50B93E-5466-45CE-B3DA-D2C63B0EB6B1}"/>
              </a:ext>
            </a:extLst>
          </p:cNvPr>
          <p:cNvGrpSpPr/>
          <p:nvPr/>
        </p:nvGrpSpPr>
        <p:grpSpPr>
          <a:xfrm>
            <a:off x="1020179" y="1027683"/>
            <a:ext cx="8642444" cy="4060543"/>
            <a:chOff x="931468" y="379414"/>
            <a:chExt cx="8642444" cy="4060543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D2287BBE-C6D0-43EE-974E-B9AB1683C6B4}"/>
                </a:ext>
              </a:extLst>
            </p:cNvPr>
            <p:cNvGrpSpPr/>
            <p:nvPr/>
          </p:nvGrpSpPr>
          <p:grpSpPr>
            <a:xfrm>
              <a:off x="1628246" y="379414"/>
              <a:ext cx="7945666" cy="1207846"/>
              <a:chOff x="-671407" y="379414"/>
              <a:chExt cx="7945666" cy="1207846"/>
            </a:xfrm>
          </p:grpSpPr>
          <p:pic>
            <p:nvPicPr>
              <p:cNvPr id="6" name="Image 5">
                <a:extLst>
                  <a:ext uri="{FF2B5EF4-FFF2-40B4-BE49-F238E27FC236}">
                    <a16:creationId xmlns:a16="http://schemas.microsoft.com/office/drawing/2014/main" id="{660BFAB4-DE15-4443-B4E9-A052A30FEA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bg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3676" y="971019"/>
                <a:ext cx="704873" cy="605194"/>
              </a:xfrm>
              <a:prstGeom prst="rect">
                <a:avLst/>
              </a:prstGeom>
            </p:spPr>
          </p:pic>
          <p:cxnSp>
            <p:nvCxnSpPr>
              <p:cNvPr id="9" name="Connecteur droit avec flèche 8">
                <a:extLst>
                  <a:ext uri="{FF2B5EF4-FFF2-40B4-BE49-F238E27FC236}">
                    <a16:creationId xmlns:a16="http://schemas.microsoft.com/office/drawing/2014/main" id="{DED2D9F9-F7F8-406A-AF0D-324775B43540}"/>
                  </a:ext>
                </a:extLst>
              </p:cNvPr>
              <p:cNvCxnSpPr/>
              <p:nvPr/>
            </p:nvCxnSpPr>
            <p:spPr>
              <a:xfrm>
                <a:off x="1740090" y="1273616"/>
                <a:ext cx="3698543" cy="0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D8B4F81-16E4-4DA7-A7B9-F0BFCC8809D4}"/>
                  </a:ext>
                </a:extLst>
              </p:cNvPr>
              <p:cNvSpPr txBox="1"/>
              <p:nvPr/>
            </p:nvSpPr>
            <p:spPr>
              <a:xfrm>
                <a:off x="5329453" y="1122317"/>
                <a:ext cx="194480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/>
                  <a:t>Sacrifice : Skin collection </a:t>
                </a: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FD65E34-A0D2-42A2-8F4E-005E7FA1236D}"/>
                  </a:ext>
                </a:extLst>
              </p:cNvPr>
              <p:cNvSpPr txBox="1"/>
              <p:nvPr/>
            </p:nvSpPr>
            <p:spPr>
              <a:xfrm>
                <a:off x="-671407" y="940929"/>
                <a:ext cx="785388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dirty="0">
                    <a:solidFill>
                      <a:srgbClr val="FFC000"/>
                    </a:solidFill>
                  </a:rPr>
                  <a:t>PBS (n=6)</a:t>
                </a: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DD044B1-2DA7-4BAB-B180-8CE9EF0D6310}"/>
                  </a:ext>
                </a:extLst>
              </p:cNvPr>
              <p:cNvSpPr txBox="1"/>
              <p:nvPr/>
            </p:nvSpPr>
            <p:spPr>
              <a:xfrm>
                <a:off x="1951632" y="1000351"/>
                <a:ext cx="316628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 err="1"/>
                  <a:t>s.c</a:t>
                </a:r>
                <a:r>
                  <a:rPr lang="fr-FR" sz="1200" dirty="0"/>
                  <a:t>. PBS injection : 5 </a:t>
                </a:r>
                <a:r>
                  <a:rPr lang="fr-FR" sz="1200" dirty="0" err="1"/>
                  <a:t>days</a:t>
                </a:r>
                <a:r>
                  <a:rPr lang="fr-FR" sz="1200" dirty="0"/>
                  <a:t>/</a:t>
                </a:r>
                <a:r>
                  <a:rPr lang="fr-FR" sz="1200" dirty="0" err="1"/>
                  <a:t>week</a:t>
                </a:r>
                <a:r>
                  <a:rPr lang="fr-FR" sz="1200" dirty="0"/>
                  <a:t> </a:t>
                </a: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0EF21BB-978F-4B5E-BE49-8DEE911A0A0F}"/>
                  </a:ext>
                </a:extLst>
              </p:cNvPr>
              <p:cNvSpPr txBox="1"/>
              <p:nvPr/>
            </p:nvSpPr>
            <p:spPr>
              <a:xfrm>
                <a:off x="1951631" y="1299742"/>
                <a:ext cx="316628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 err="1"/>
                  <a:t>i.p</a:t>
                </a:r>
                <a:r>
                  <a:rPr lang="fr-FR" sz="1200" dirty="0"/>
                  <a:t>. PBS injection : 2 </a:t>
                </a:r>
                <a:r>
                  <a:rPr lang="fr-FR" sz="1200" dirty="0" err="1"/>
                  <a:t>days</a:t>
                </a:r>
                <a:r>
                  <a:rPr lang="fr-FR" sz="1200" dirty="0"/>
                  <a:t>/</a:t>
                </a:r>
                <a:r>
                  <a:rPr lang="fr-FR" sz="1200" dirty="0" err="1"/>
                  <a:t>week</a:t>
                </a:r>
                <a:endParaRPr lang="fr-FR" sz="1200" dirty="0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B0FFFF78-72DA-44A3-8624-1D22B31AE5AD}"/>
                  </a:ext>
                </a:extLst>
              </p:cNvPr>
              <p:cNvSpPr txBox="1"/>
              <p:nvPr/>
            </p:nvSpPr>
            <p:spPr>
              <a:xfrm>
                <a:off x="1252183" y="795270"/>
                <a:ext cx="97581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/>
                  <a:t>Day 1</a:t>
                </a: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E321AD61-943F-49AB-A5A0-A2A9B7058934}"/>
                  </a:ext>
                </a:extLst>
              </p:cNvPr>
              <p:cNvSpPr txBox="1"/>
              <p:nvPr/>
            </p:nvSpPr>
            <p:spPr>
              <a:xfrm>
                <a:off x="4841544" y="800385"/>
                <a:ext cx="97581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/>
                  <a:t>Day 42</a:t>
                </a: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C291AA6F-2D78-4A26-91CD-160EDDB87ACE}"/>
                  </a:ext>
                </a:extLst>
              </p:cNvPr>
              <p:cNvCxnSpPr/>
              <p:nvPr/>
            </p:nvCxnSpPr>
            <p:spPr>
              <a:xfrm>
                <a:off x="1740090" y="1049511"/>
                <a:ext cx="0" cy="224105"/>
              </a:xfrm>
              <a:prstGeom prst="line">
                <a:avLst/>
              </a:prstGeom>
              <a:ln w="1905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25">
                <a:extLst>
                  <a:ext uri="{FF2B5EF4-FFF2-40B4-BE49-F238E27FC236}">
                    <a16:creationId xmlns:a16="http://schemas.microsoft.com/office/drawing/2014/main" id="{BCB82EA9-099C-4FC0-A393-999FC8A2BC63}"/>
                  </a:ext>
                </a:extLst>
              </p:cNvPr>
              <p:cNvCxnSpPr/>
              <p:nvPr/>
            </p:nvCxnSpPr>
            <p:spPr>
              <a:xfrm>
                <a:off x="5329452" y="1052711"/>
                <a:ext cx="0" cy="224105"/>
              </a:xfrm>
              <a:prstGeom prst="line">
                <a:avLst/>
              </a:prstGeom>
              <a:ln w="1905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3F40C1D-7580-4CF2-A83C-83FA9DD7C419}"/>
                  </a:ext>
                </a:extLst>
              </p:cNvPr>
              <p:cNvSpPr txBox="1"/>
              <p:nvPr/>
            </p:nvSpPr>
            <p:spPr>
              <a:xfrm>
                <a:off x="251476" y="379414"/>
                <a:ext cx="18083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b="1" dirty="0"/>
                  <a:t>BALB/c </a:t>
                </a:r>
                <a:r>
                  <a:rPr lang="fr-FR" sz="1200" b="1" dirty="0" err="1"/>
                  <a:t>mice</a:t>
                </a:r>
                <a:endParaRPr lang="fr-FR" sz="1200" b="1" dirty="0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786B30B-B0D0-490A-8743-C3F6A442FA26}"/>
                  </a:ext>
                </a:extLst>
              </p:cNvPr>
              <p:cNvSpPr txBox="1"/>
              <p:nvPr/>
            </p:nvSpPr>
            <p:spPr>
              <a:xfrm>
                <a:off x="251476" y="580329"/>
                <a:ext cx="18083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b="1" i="1" dirty="0"/>
                  <a:t>6 </a:t>
                </a:r>
                <a:r>
                  <a:rPr lang="fr-FR" sz="1200" b="1" i="1" dirty="0" err="1"/>
                  <a:t>weeks</a:t>
                </a:r>
                <a:r>
                  <a:rPr lang="fr-FR" sz="1200" b="1" i="1" dirty="0"/>
                  <a:t> </a:t>
                </a:r>
                <a:r>
                  <a:rPr lang="fr-FR" sz="1200" b="1" i="1" dirty="0" err="1"/>
                  <a:t>old</a:t>
                </a:r>
                <a:endParaRPr lang="fr-FR" sz="1200" b="1" i="1" dirty="0"/>
              </a:p>
            </p:txBody>
          </p:sp>
        </p:grpSp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AF7CE1F7-1171-460F-98D1-31A2C39EF2AE}"/>
                </a:ext>
              </a:extLst>
            </p:cNvPr>
            <p:cNvGrpSpPr/>
            <p:nvPr/>
          </p:nvGrpSpPr>
          <p:grpSpPr>
            <a:xfrm>
              <a:off x="931468" y="1727512"/>
              <a:ext cx="8642444" cy="1218513"/>
              <a:chOff x="-1368185" y="379414"/>
              <a:chExt cx="8642444" cy="1218513"/>
            </a:xfrm>
          </p:grpSpPr>
          <p:pic>
            <p:nvPicPr>
              <p:cNvPr id="31" name="Image 30">
                <a:extLst>
                  <a:ext uri="{FF2B5EF4-FFF2-40B4-BE49-F238E27FC236}">
                    <a16:creationId xmlns:a16="http://schemas.microsoft.com/office/drawing/2014/main" id="{F94B469D-EEEE-497E-884E-664BC11052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bg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3676" y="971019"/>
                <a:ext cx="704873" cy="605194"/>
              </a:xfrm>
              <a:prstGeom prst="rect">
                <a:avLst/>
              </a:prstGeom>
            </p:spPr>
          </p:pic>
          <p:cxnSp>
            <p:nvCxnSpPr>
              <p:cNvPr id="32" name="Connecteur droit avec flèche 31">
                <a:extLst>
                  <a:ext uri="{FF2B5EF4-FFF2-40B4-BE49-F238E27FC236}">
                    <a16:creationId xmlns:a16="http://schemas.microsoft.com/office/drawing/2014/main" id="{FED2A142-1924-4D58-B450-324D01960216}"/>
                  </a:ext>
                </a:extLst>
              </p:cNvPr>
              <p:cNvCxnSpPr/>
              <p:nvPr/>
            </p:nvCxnSpPr>
            <p:spPr>
              <a:xfrm>
                <a:off x="1740090" y="1273616"/>
                <a:ext cx="3698543" cy="0"/>
              </a:xfrm>
              <a:prstGeom prst="straightConnector1">
                <a:avLst/>
              </a:prstGeom>
              <a:ln w="28575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8BBE2180-A1FD-4E9E-94A7-7D1960E06255}"/>
                  </a:ext>
                </a:extLst>
              </p:cNvPr>
              <p:cNvSpPr txBox="1"/>
              <p:nvPr/>
            </p:nvSpPr>
            <p:spPr>
              <a:xfrm>
                <a:off x="5329453" y="1122317"/>
                <a:ext cx="194480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/>
                  <a:t>Sacrifice : Skin collection </a:t>
                </a: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357B454-7FAE-41DB-AC38-9FE8D05EEB9B}"/>
                  </a:ext>
                </a:extLst>
              </p:cNvPr>
              <p:cNvSpPr txBox="1"/>
              <p:nvPr/>
            </p:nvSpPr>
            <p:spPr>
              <a:xfrm>
                <a:off x="-1368185" y="951596"/>
                <a:ext cx="208268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dirty="0">
                    <a:solidFill>
                      <a:srgbClr val="7030A0"/>
                    </a:solidFill>
                  </a:rPr>
                  <a:t>HOCL + </a:t>
                </a:r>
                <a:r>
                  <a:rPr lang="fr-FR" b="1" dirty="0" err="1">
                    <a:solidFill>
                      <a:srgbClr val="7030A0"/>
                    </a:solidFill>
                  </a:rPr>
                  <a:t>Fc</a:t>
                </a:r>
                <a:r>
                  <a:rPr lang="fr-FR" b="1" dirty="0">
                    <a:solidFill>
                      <a:srgbClr val="7030A0"/>
                    </a:solidFill>
                  </a:rPr>
                  <a:t> Control</a:t>
                </a:r>
              </a:p>
              <a:p>
                <a:pPr algn="ctr"/>
                <a:r>
                  <a:rPr lang="fr-FR" b="1" dirty="0">
                    <a:solidFill>
                      <a:srgbClr val="7030A0"/>
                    </a:solidFill>
                  </a:rPr>
                  <a:t>(n=8)</a:t>
                </a:r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C37A8C9C-F8AE-4354-921A-F924643342E4}"/>
                  </a:ext>
                </a:extLst>
              </p:cNvPr>
              <p:cNvSpPr txBox="1"/>
              <p:nvPr/>
            </p:nvSpPr>
            <p:spPr>
              <a:xfrm>
                <a:off x="1951632" y="1000351"/>
                <a:ext cx="316628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 err="1"/>
                  <a:t>s.c</a:t>
                </a:r>
                <a:r>
                  <a:rPr lang="fr-FR" sz="1200" dirty="0"/>
                  <a:t>. HOCL injection : 5 </a:t>
                </a:r>
                <a:r>
                  <a:rPr lang="fr-FR" sz="1200" dirty="0" err="1"/>
                  <a:t>days</a:t>
                </a:r>
                <a:r>
                  <a:rPr lang="fr-FR" sz="1200" dirty="0"/>
                  <a:t>/</a:t>
                </a:r>
                <a:r>
                  <a:rPr lang="fr-FR" sz="1200" dirty="0" err="1"/>
                  <a:t>week</a:t>
                </a:r>
                <a:r>
                  <a:rPr lang="fr-FR" sz="1200" dirty="0"/>
                  <a:t> </a:t>
                </a:r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FC4F550A-4D37-4CB9-B6D3-99881BCE65E6}"/>
                  </a:ext>
                </a:extLst>
              </p:cNvPr>
              <p:cNvSpPr txBox="1"/>
              <p:nvPr/>
            </p:nvSpPr>
            <p:spPr>
              <a:xfrm>
                <a:off x="1951631" y="1299742"/>
                <a:ext cx="316628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 err="1"/>
                  <a:t>i.p</a:t>
                </a:r>
                <a:r>
                  <a:rPr lang="fr-FR" sz="1200" dirty="0"/>
                  <a:t>. </a:t>
                </a:r>
                <a:r>
                  <a:rPr lang="fr-FR" sz="1200" dirty="0" err="1"/>
                  <a:t>Fc</a:t>
                </a:r>
                <a:r>
                  <a:rPr lang="fr-FR" sz="1200" dirty="0"/>
                  <a:t> Control injection : 2 </a:t>
                </a:r>
                <a:r>
                  <a:rPr lang="fr-FR" sz="1200" dirty="0" err="1"/>
                  <a:t>days</a:t>
                </a:r>
                <a:r>
                  <a:rPr lang="fr-FR" sz="1200" dirty="0"/>
                  <a:t>/</a:t>
                </a:r>
                <a:r>
                  <a:rPr lang="fr-FR" sz="1200" dirty="0" err="1"/>
                  <a:t>week</a:t>
                </a:r>
                <a:endParaRPr lang="fr-FR" sz="1200" dirty="0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71F60424-ABBF-4A67-AFE7-CC77845928D0}"/>
                  </a:ext>
                </a:extLst>
              </p:cNvPr>
              <p:cNvSpPr txBox="1"/>
              <p:nvPr/>
            </p:nvSpPr>
            <p:spPr>
              <a:xfrm>
                <a:off x="1252183" y="795270"/>
                <a:ext cx="97581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/>
                  <a:t>Day 1</a:t>
                </a: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0034D269-9FB5-46E7-A4EA-0AC1BA51BF6B}"/>
                  </a:ext>
                </a:extLst>
              </p:cNvPr>
              <p:cNvSpPr txBox="1"/>
              <p:nvPr/>
            </p:nvSpPr>
            <p:spPr>
              <a:xfrm>
                <a:off x="4841544" y="800385"/>
                <a:ext cx="97581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/>
                  <a:t>Day 42</a:t>
                </a:r>
              </a:p>
            </p:txBody>
          </p:sp>
          <p:cxnSp>
            <p:nvCxnSpPr>
              <p:cNvPr id="39" name="Connecteur droit 38">
                <a:extLst>
                  <a:ext uri="{FF2B5EF4-FFF2-40B4-BE49-F238E27FC236}">
                    <a16:creationId xmlns:a16="http://schemas.microsoft.com/office/drawing/2014/main" id="{E3F1B38E-867B-4D01-8114-B396D8AF4CE1}"/>
                  </a:ext>
                </a:extLst>
              </p:cNvPr>
              <p:cNvCxnSpPr/>
              <p:nvPr/>
            </p:nvCxnSpPr>
            <p:spPr>
              <a:xfrm>
                <a:off x="1740090" y="1049511"/>
                <a:ext cx="0" cy="22410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Connecteur droit 39">
                <a:extLst>
                  <a:ext uri="{FF2B5EF4-FFF2-40B4-BE49-F238E27FC236}">
                    <a16:creationId xmlns:a16="http://schemas.microsoft.com/office/drawing/2014/main" id="{D53202A0-47A1-4288-AA5B-094A40E28746}"/>
                  </a:ext>
                </a:extLst>
              </p:cNvPr>
              <p:cNvCxnSpPr/>
              <p:nvPr/>
            </p:nvCxnSpPr>
            <p:spPr>
              <a:xfrm>
                <a:off x="5329452" y="1052711"/>
                <a:ext cx="0" cy="22410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DAD1F173-D23E-4505-84EA-8F5359C18D72}"/>
                  </a:ext>
                </a:extLst>
              </p:cNvPr>
              <p:cNvSpPr txBox="1"/>
              <p:nvPr/>
            </p:nvSpPr>
            <p:spPr>
              <a:xfrm>
                <a:off x="251476" y="379414"/>
                <a:ext cx="18083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b="1" dirty="0"/>
                  <a:t>BALB/c </a:t>
                </a:r>
                <a:r>
                  <a:rPr lang="fr-FR" sz="1200" b="1" dirty="0" err="1"/>
                  <a:t>mice</a:t>
                </a:r>
                <a:endParaRPr lang="fr-FR" sz="1200" b="1" dirty="0"/>
              </a:p>
            </p:txBody>
          </p:sp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9D091B30-8ECA-44A5-8D90-AD927C2BA205}"/>
                  </a:ext>
                </a:extLst>
              </p:cNvPr>
              <p:cNvSpPr txBox="1"/>
              <p:nvPr/>
            </p:nvSpPr>
            <p:spPr>
              <a:xfrm>
                <a:off x="251476" y="580329"/>
                <a:ext cx="18083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b="1" i="1" dirty="0"/>
                  <a:t>6 </a:t>
                </a:r>
                <a:r>
                  <a:rPr lang="fr-FR" sz="1200" b="1" i="1" dirty="0" err="1"/>
                  <a:t>weeks</a:t>
                </a:r>
                <a:r>
                  <a:rPr lang="fr-FR" sz="1200" b="1" i="1" dirty="0"/>
                  <a:t> </a:t>
                </a:r>
                <a:r>
                  <a:rPr lang="fr-FR" sz="1200" b="1" i="1" dirty="0" err="1"/>
                  <a:t>old</a:t>
                </a:r>
                <a:endParaRPr lang="fr-FR" sz="1200" b="1" i="1" dirty="0"/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A9446D22-CEAA-4BB3-9F6E-525922EC8684}"/>
                </a:ext>
              </a:extLst>
            </p:cNvPr>
            <p:cNvGrpSpPr/>
            <p:nvPr/>
          </p:nvGrpSpPr>
          <p:grpSpPr>
            <a:xfrm>
              <a:off x="932748" y="3184192"/>
              <a:ext cx="8641164" cy="1255765"/>
              <a:chOff x="-1366905" y="379414"/>
              <a:chExt cx="8641164" cy="1255765"/>
            </a:xfrm>
          </p:grpSpPr>
          <p:pic>
            <p:nvPicPr>
              <p:cNvPr id="44" name="Image 43">
                <a:extLst>
                  <a:ext uri="{FF2B5EF4-FFF2-40B4-BE49-F238E27FC236}">
                    <a16:creationId xmlns:a16="http://schemas.microsoft.com/office/drawing/2014/main" id="{677168F3-D1CF-4412-87F8-CDDF9CB0C1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bg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3676" y="971019"/>
                <a:ext cx="704873" cy="605194"/>
              </a:xfrm>
              <a:prstGeom prst="rect">
                <a:avLst/>
              </a:prstGeom>
            </p:spPr>
          </p:pic>
          <p:cxnSp>
            <p:nvCxnSpPr>
              <p:cNvPr id="45" name="Connecteur droit avec flèche 44">
                <a:extLst>
                  <a:ext uri="{FF2B5EF4-FFF2-40B4-BE49-F238E27FC236}">
                    <a16:creationId xmlns:a16="http://schemas.microsoft.com/office/drawing/2014/main" id="{D49189DB-F01F-4A7D-9A90-38DFE2366012}"/>
                  </a:ext>
                </a:extLst>
              </p:cNvPr>
              <p:cNvCxnSpPr/>
              <p:nvPr/>
            </p:nvCxnSpPr>
            <p:spPr>
              <a:xfrm>
                <a:off x="1740090" y="1273616"/>
                <a:ext cx="3698543" cy="0"/>
              </a:xfrm>
              <a:prstGeom prst="straightConnector1">
                <a:avLst/>
              </a:prstGeom>
              <a:ln w="28575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8C945445-5FB7-4C60-A47A-865B15E054CB}"/>
                  </a:ext>
                </a:extLst>
              </p:cNvPr>
              <p:cNvSpPr txBox="1"/>
              <p:nvPr/>
            </p:nvSpPr>
            <p:spPr>
              <a:xfrm>
                <a:off x="5329453" y="1122317"/>
                <a:ext cx="194480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/>
                  <a:t>Sacrifice : Skin collection </a:t>
                </a:r>
              </a:p>
            </p:txBody>
          </p:sp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11960692-5CC1-47DF-A687-7B3220052C86}"/>
                  </a:ext>
                </a:extLst>
              </p:cNvPr>
              <p:cNvSpPr txBox="1"/>
              <p:nvPr/>
            </p:nvSpPr>
            <p:spPr>
              <a:xfrm>
                <a:off x="-1366905" y="988848"/>
                <a:ext cx="2082681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dirty="0">
                    <a:solidFill>
                      <a:srgbClr val="0070C0"/>
                    </a:solidFill>
                  </a:rPr>
                  <a:t>HOCL + ALPN-101</a:t>
                </a:r>
              </a:p>
              <a:p>
                <a:pPr algn="ctr"/>
                <a:r>
                  <a:rPr lang="fr-FR" b="1" dirty="0">
                    <a:solidFill>
                      <a:srgbClr val="0070C0"/>
                    </a:solidFill>
                  </a:rPr>
                  <a:t>(n=8)</a:t>
                </a:r>
              </a:p>
            </p:txBody>
          </p:sp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8F412431-15F0-4440-9A08-3A57AF380A20}"/>
                  </a:ext>
                </a:extLst>
              </p:cNvPr>
              <p:cNvSpPr txBox="1"/>
              <p:nvPr/>
            </p:nvSpPr>
            <p:spPr>
              <a:xfrm>
                <a:off x="1951632" y="1000351"/>
                <a:ext cx="316628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 err="1"/>
                  <a:t>s.c</a:t>
                </a:r>
                <a:r>
                  <a:rPr lang="fr-FR" sz="1200" dirty="0"/>
                  <a:t>. HOCL injection : 5 </a:t>
                </a:r>
                <a:r>
                  <a:rPr lang="fr-FR" sz="1200" dirty="0" err="1"/>
                  <a:t>days</a:t>
                </a:r>
                <a:r>
                  <a:rPr lang="fr-FR" sz="1200" dirty="0"/>
                  <a:t>/</a:t>
                </a:r>
                <a:r>
                  <a:rPr lang="fr-FR" sz="1200" dirty="0" err="1"/>
                  <a:t>week</a:t>
                </a:r>
                <a:r>
                  <a:rPr lang="fr-FR" sz="1200" dirty="0"/>
                  <a:t> </a:t>
                </a:r>
              </a:p>
            </p:txBody>
          </p:sp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691DD92A-51E1-4B46-A2D4-1C7B423401A1}"/>
                  </a:ext>
                </a:extLst>
              </p:cNvPr>
              <p:cNvSpPr txBox="1"/>
              <p:nvPr/>
            </p:nvSpPr>
            <p:spPr>
              <a:xfrm>
                <a:off x="1951631" y="1299742"/>
                <a:ext cx="316628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 err="1"/>
                  <a:t>i.p</a:t>
                </a:r>
                <a:r>
                  <a:rPr lang="fr-FR" sz="1200" dirty="0"/>
                  <a:t>. ALPN-101 injection : 2 </a:t>
                </a:r>
                <a:r>
                  <a:rPr lang="fr-FR" sz="1200" dirty="0" err="1"/>
                  <a:t>days</a:t>
                </a:r>
                <a:r>
                  <a:rPr lang="fr-FR" sz="1200" dirty="0"/>
                  <a:t>/</a:t>
                </a:r>
                <a:r>
                  <a:rPr lang="fr-FR" sz="1200" dirty="0" err="1"/>
                  <a:t>week</a:t>
                </a:r>
                <a:endParaRPr lang="fr-FR" sz="1200" dirty="0"/>
              </a:p>
            </p:txBody>
          </p:sp>
          <p:sp>
            <p:nvSpPr>
              <p:cNvPr id="50" name="ZoneTexte 49">
                <a:extLst>
                  <a:ext uri="{FF2B5EF4-FFF2-40B4-BE49-F238E27FC236}">
                    <a16:creationId xmlns:a16="http://schemas.microsoft.com/office/drawing/2014/main" id="{135EBE04-52A4-4D95-94BD-0F5A749DEF78}"/>
                  </a:ext>
                </a:extLst>
              </p:cNvPr>
              <p:cNvSpPr txBox="1"/>
              <p:nvPr/>
            </p:nvSpPr>
            <p:spPr>
              <a:xfrm>
                <a:off x="1252183" y="795270"/>
                <a:ext cx="97581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/>
                  <a:t>Day 1</a:t>
                </a:r>
              </a:p>
            </p:txBody>
          </p:sp>
          <p:sp>
            <p:nvSpPr>
              <p:cNvPr id="51" name="ZoneTexte 50">
                <a:extLst>
                  <a:ext uri="{FF2B5EF4-FFF2-40B4-BE49-F238E27FC236}">
                    <a16:creationId xmlns:a16="http://schemas.microsoft.com/office/drawing/2014/main" id="{78FCC8A6-5241-4D49-85CB-BA772AEE38A3}"/>
                  </a:ext>
                </a:extLst>
              </p:cNvPr>
              <p:cNvSpPr txBox="1"/>
              <p:nvPr/>
            </p:nvSpPr>
            <p:spPr>
              <a:xfrm>
                <a:off x="4841544" y="800385"/>
                <a:ext cx="97581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/>
                  <a:t>Day 42</a:t>
                </a:r>
              </a:p>
            </p:txBody>
          </p:sp>
          <p:cxnSp>
            <p:nvCxnSpPr>
              <p:cNvPr id="52" name="Connecteur droit 51">
                <a:extLst>
                  <a:ext uri="{FF2B5EF4-FFF2-40B4-BE49-F238E27FC236}">
                    <a16:creationId xmlns:a16="http://schemas.microsoft.com/office/drawing/2014/main" id="{C8044326-0FA3-423B-9785-30E5BD15A442}"/>
                  </a:ext>
                </a:extLst>
              </p:cNvPr>
              <p:cNvCxnSpPr/>
              <p:nvPr/>
            </p:nvCxnSpPr>
            <p:spPr>
              <a:xfrm>
                <a:off x="1740090" y="1049511"/>
                <a:ext cx="0" cy="224105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onnecteur droit 52">
                <a:extLst>
                  <a:ext uri="{FF2B5EF4-FFF2-40B4-BE49-F238E27FC236}">
                    <a16:creationId xmlns:a16="http://schemas.microsoft.com/office/drawing/2014/main" id="{71C3CBEE-ACC0-4A3E-835A-7E86ABF86041}"/>
                  </a:ext>
                </a:extLst>
              </p:cNvPr>
              <p:cNvCxnSpPr/>
              <p:nvPr/>
            </p:nvCxnSpPr>
            <p:spPr>
              <a:xfrm>
                <a:off x="5329452" y="1052711"/>
                <a:ext cx="0" cy="224105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8A490CD9-E2DB-432C-8971-AFADFA18F31D}"/>
                  </a:ext>
                </a:extLst>
              </p:cNvPr>
              <p:cNvSpPr txBox="1"/>
              <p:nvPr/>
            </p:nvSpPr>
            <p:spPr>
              <a:xfrm>
                <a:off x="251476" y="379414"/>
                <a:ext cx="18083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b="1" dirty="0"/>
                  <a:t>BALB/c </a:t>
                </a:r>
                <a:r>
                  <a:rPr lang="fr-FR" sz="1200" b="1" dirty="0" err="1"/>
                  <a:t>mice</a:t>
                </a:r>
                <a:endParaRPr lang="fr-FR" sz="1200" b="1" dirty="0"/>
              </a:p>
            </p:txBody>
          </p:sp>
          <p:sp>
            <p:nvSpPr>
              <p:cNvPr id="55" name="ZoneTexte 54">
                <a:extLst>
                  <a:ext uri="{FF2B5EF4-FFF2-40B4-BE49-F238E27FC236}">
                    <a16:creationId xmlns:a16="http://schemas.microsoft.com/office/drawing/2014/main" id="{B9DB28BA-328A-4353-8E93-08C2ED9E1CC4}"/>
                  </a:ext>
                </a:extLst>
              </p:cNvPr>
              <p:cNvSpPr txBox="1"/>
              <p:nvPr/>
            </p:nvSpPr>
            <p:spPr>
              <a:xfrm>
                <a:off x="251476" y="580329"/>
                <a:ext cx="18083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b="1" i="1" dirty="0"/>
                  <a:t>6 </a:t>
                </a:r>
                <a:r>
                  <a:rPr lang="fr-FR" sz="1200" b="1" i="1" dirty="0" err="1"/>
                  <a:t>weeks</a:t>
                </a:r>
                <a:r>
                  <a:rPr lang="fr-FR" sz="1200" b="1" i="1" dirty="0"/>
                  <a:t> </a:t>
                </a:r>
                <a:r>
                  <a:rPr lang="fr-FR" sz="1200" b="1" i="1" dirty="0" err="1"/>
                  <a:t>old</a:t>
                </a:r>
                <a:endParaRPr lang="fr-FR" sz="1200" b="1" i="1" dirty="0"/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60B22AE-078C-4C18-808B-8271682A005D}"/>
              </a:ext>
            </a:extLst>
          </p:cNvPr>
          <p:cNvSpPr txBox="1"/>
          <p:nvPr/>
        </p:nvSpPr>
        <p:spPr>
          <a:xfrm>
            <a:off x="274320" y="192446"/>
            <a:ext cx="2487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1</a:t>
            </a:r>
          </a:p>
        </p:txBody>
      </p:sp>
    </p:spTree>
    <p:extLst>
      <p:ext uri="{BB962C8B-B14F-4D97-AF65-F5344CB8AC3E}">
        <p14:creationId xmlns:p14="http://schemas.microsoft.com/office/powerpoint/2010/main" val="167723084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</Words>
  <Application>Microsoft Office PowerPoint</Application>
  <PresentationFormat>Grand écran</PresentationFormat>
  <Paragraphs>27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Cindy</dc:creator>
  <cp:lastModifiedBy>Cindy</cp:lastModifiedBy>
  <cp:revision>1</cp:revision>
  <dcterms:created xsi:type="dcterms:W3CDTF">2021-09-15T12:34:51Z</dcterms:created>
  <dcterms:modified xsi:type="dcterms:W3CDTF">2021-09-15T12:35:04Z</dcterms:modified>
</cp:coreProperties>
</file>