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4" r:id="rId2"/>
    <p:sldId id="274" r:id="rId3"/>
    <p:sldId id="265" r:id="rId4"/>
    <p:sldId id="272" r:id="rId5"/>
    <p:sldId id="267" r:id="rId6"/>
    <p:sldId id="269" r:id="rId7"/>
    <p:sldId id="262" r:id="rId8"/>
    <p:sldId id="271" r:id="rId9"/>
    <p:sldId id="279" r:id="rId10"/>
    <p:sldId id="296" r:id="rId11"/>
    <p:sldId id="263" r:id="rId12"/>
    <p:sldId id="292" r:id="rId13"/>
    <p:sldId id="293" r:id="rId14"/>
    <p:sldId id="268" r:id="rId15"/>
    <p:sldId id="294" r:id="rId16"/>
    <p:sldId id="297" r:id="rId17"/>
  </p:sldIdLst>
  <p:sldSz cx="12192000" cy="6858000"/>
  <p:notesSz cx="6735763" cy="9866313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피비엘9" initials="피" lastIdx="1" clrIdx="0">
    <p:extLst>
      <p:ext uri="{19B8F6BF-5375-455C-9EA6-DF929625EA0E}">
        <p15:presenceInfo xmlns:p15="http://schemas.microsoft.com/office/powerpoint/2012/main" userId="피비엘9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53" autoAdjust="0"/>
    <p:restoredTop sz="93962" autoAdjust="0"/>
  </p:normalViewPr>
  <p:slideViewPr>
    <p:cSldViewPr snapToGrid="0">
      <p:cViewPr>
        <p:scale>
          <a:sx n="75" d="100"/>
          <a:sy n="75" d="100"/>
        </p:scale>
        <p:origin x="1794" y="5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249" cy="494822"/>
          </a:xfrm>
          <a:prstGeom prst="rect">
            <a:avLst/>
          </a:prstGeom>
        </p:spPr>
        <p:txBody>
          <a:bodyPr vert="horz" lIns="91349" tIns="45674" rIns="91349" bIns="45674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15928" y="0"/>
            <a:ext cx="2918249" cy="494822"/>
          </a:xfrm>
          <a:prstGeom prst="rect">
            <a:avLst/>
          </a:prstGeom>
        </p:spPr>
        <p:txBody>
          <a:bodyPr vert="horz" lIns="91349" tIns="45674" rIns="91349" bIns="45674" rtlCol="0"/>
          <a:lstStyle>
            <a:lvl1pPr algn="r">
              <a:defRPr sz="1200"/>
            </a:lvl1pPr>
          </a:lstStyle>
          <a:p>
            <a:fld id="{9CF2B2A4-6734-4AF2-A693-F46B597FD12F}" type="datetimeFigureOut">
              <a:rPr lang="ko-KR" altLang="en-US" smtClean="0"/>
              <a:t>2026-03-13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49" tIns="45674" rIns="91349" bIns="45674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4053" y="4748391"/>
            <a:ext cx="5387658" cy="3884038"/>
          </a:xfrm>
          <a:prstGeom prst="rect">
            <a:avLst/>
          </a:prstGeom>
        </p:spPr>
        <p:txBody>
          <a:bodyPr vert="horz" lIns="91349" tIns="45674" rIns="91349" bIns="45674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371491"/>
            <a:ext cx="2918249" cy="494822"/>
          </a:xfrm>
          <a:prstGeom prst="rect">
            <a:avLst/>
          </a:prstGeom>
        </p:spPr>
        <p:txBody>
          <a:bodyPr vert="horz" lIns="91349" tIns="45674" rIns="91349" bIns="45674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15928" y="9371491"/>
            <a:ext cx="2918249" cy="494822"/>
          </a:xfrm>
          <a:prstGeom prst="rect">
            <a:avLst/>
          </a:prstGeom>
        </p:spPr>
        <p:txBody>
          <a:bodyPr vert="horz" lIns="91349" tIns="45674" rIns="91349" bIns="45674" rtlCol="0" anchor="b"/>
          <a:lstStyle>
            <a:lvl1pPr algn="r">
              <a:defRPr sz="1200"/>
            </a:lvl1pPr>
          </a:lstStyle>
          <a:p>
            <a:fld id="{35F1120F-EE87-49D9-9D84-7A941B3F099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46166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001DDD-F254-E680-F13D-CBE5A57347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F7C54865-F8DD-A0A7-FB53-2B8865BBEBB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8524CF68-AD98-9D40-4919-70D38C1CDC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AD3CDCA9-F83D-9FAA-348B-B253422AB15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F1120F-EE87-49D9-9D84-7A941B3F099D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861617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F1120F-EE87-49D9-9D84-7A941B3F099D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650898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AA054C-CC8B-BD45-FCBD-AAC3F1F769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E97569BE-B045-EBE5-CCF4-58F1D29E880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C0128C47-E27A-C0DB-ACB9-89D5F12AE8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407F82BD-2033-F6E5-7A05-2A8E031C031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F1120F-EE87-49D9-9D84-7A941B3F099D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6147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F1120F-EE87-49D9-9D84-7A941B3F099D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483998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05F9BB-8192-25E5-1F8D-1103D872BC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816C379C-B6D2-B4A3-73F8-9199581D247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1EF5A455-1EAF-A617-15BB-B2C8080410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E5A5E6D-B3C7-2F4E-BE5D-24FFB24D90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F1120F-EE87-49D9-9D84-7A941B3F099D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934363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F1120F-EE87-49D9-9D84-7A941B3F099D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43232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96D27F-14B6-CE68-F8AC-AD4113A4F5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E811A0FA-EB57-69F5-CECB-CAB85369418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22C50465-B028-C3DB-FD97-2CEF84436E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9DC54AAE-18FA-204B-A017-1F8EB72687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F1120F-EE87-49D9-9D84-7A941B3F099D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438980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EAD40B3-B8FE-0CCA-8770-ADD22EC7BF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F881E2A7-9417-9930-F4F3-DAB1F604C5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9D760E4-A8B7-D226-9DFC-058A8DEB9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F3445-A127-42CD-9ED3-880AACF5BD7A}" type="datetimeFigureOut">
              <a:rPr lang="ko-KR" altLang="en-US" smtClean="0"/>
              <a:t>2026-03-13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E08095B-5EA1-C837-5B99-BD7827D9B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CB54E8E-F782-9C4F-0005-E7FA27174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C771B-5AF4-4650-ACBC-7A4D94B059B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77689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E81C852-1D20-BF8B-8DC9-79CDF6D67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5A223FB9-7CCB-0CFB-641F-EC06CD7C81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569BA5F-747C-E7E1-6CE3-3EEB732EA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F3445-A127-42CD-9ED3-880AACF5BD7A}" type="datetimeFigureOut">
              <a:rPr lang="ko-KR" altLang="en-US" smtClean="0"/>
              <a:t>2026-03-13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E4BE239-0293-C14A-4C0D-EE9596CDF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DDC12CF-C8F6-EA14-4CC9-603C04CB2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C771B-5AF4-4650-ACBC-7A4D94B059B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97927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A0617332-6091-CDB2-D9B5-13F85BEED8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23F6F6B9-031B-AE0B-459A-165F17F445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7507EBB-0E62-0B88-20A6-67E1D51B6A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F3445-A127-42CD-9ED3-880AACF5BD7A}" type="datetimeFigureOut">
              <a:rPr lang="ko-KR" altLang="en-US" smtClean="0"/>
              <a:t>2026-03-13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EBDAA5E-33C9-8C04-409A-C63AE10B5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5E1EE87-A9D7-8AC0-002B-F3FEA071B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C771B-5AF4-4650-ACBC-7A4D94B059B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97427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A10855D-A8FE-54E6-4979-5E83DA8BF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B4AE81D-81B0-C61E-845A-616DD7FFC9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4F95635-A783-A5AC-12E5-56B5FA417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F3445-A127-42CD-9ED3-880AACF5BD7A}" type="datetimeFigureOut">
              <a:rPr lang="ko-KR" altLang="en-US" smtClean="0"/>
              <a:t>2026-03-13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9E9D700-3978-06A6-0FBA-3EABD58CE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0A3F258-F0E8-9DCF-4425-9545D501F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C771B-5AF4-4650-ACBC-7A4D94B059B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629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CE71999-DE1F-DE2C-6ECA-275645E76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E0221E7C-9B7E-66CD-C29C-A5A2A86085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01441A7-5256-C4B7-8240-03506DBCB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F3445-A127-42CD-9ED3-880AACF5BD7A}" type="datetimeFigureOut">
              <a:rPr lang="ko-KR" altLang="en-US" smtClean="0"/>
              <a:t>2026-03-13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E104B37-1ECD-0B24-7C6A-FE979D062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1CD9884-508F-CEFE-5C01-D4539EF09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C771B-5AF4-4650-ACBC-7A4D94B059B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09328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0DA8F93-A7A1-AE4D-99E8-071845F6D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D006EE7-113A-8EE1-76AA-B40E023060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3BC79CFC-7313-5FAB-9E92-0C6C7F2EED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45F29886-9A4A-9CF0-7886-822DEFBCDD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F3445-A127-42CD-9ED3-880AACF5BD7A}" type="datetimeFigureOut">
              <a:rPr lang="ko-KR" altLang="en-US" smtClean="0"/>
              <a:t>2026-03-13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6B38C76D-149E-E4E0-D7D1-B09E621AC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D9ED291D-FC8F-E844-0A8C-EC712727F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C771B-5AF4-4650-ACBC-7A4D94B059B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53388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699109E-9B83-AA91-3353-3C439FD17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239DE9CB-401F-F08D-43AF-910008C41B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C6EDFE4B-F1BF-D872-8680-3154CB07B4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ED6BC1D7-606E-1E9F-EFDF-2CEB8D55E2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2EF966D4-CC4B-71B3-27D4-A6467A29B2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02CF40D2-0FEA-DA2D-AE1E-19064719B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F3445-A127-42CD-9ED3-880AACF5BD7A}" type="datetimeFigureOut">
              <a:rPr lang="ko-KR" altLang="en-US" smtClean="0"/>
              <a:t>2026-03-13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E83DE427-261B-FDAD-3659-591D3256A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8EE546B7-7FBA-0BC1-99D4-3CB0C48B3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C771B-5AF4-4650-ACBC-7A4D94B059B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3665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0BD88D8-FD40-AF23-B7BB-5FF9D24F01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06C98BB4-45D2-762F-EBD1-0C6361AFA0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F3445-A127-42CD-9ED3-880AACF5BD7A}" type="datetimeFigureOut">
              <a:rPr lang="ko-KR" altLang="en-US" smtClean="0"/>
              <a:t>2026-03-13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37EFCF29-B9F1-33A7-6BFD-7B1AD1A8E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10012567-E065-07AD-519E-61FC24BF1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C771B-5AF4-4650-ACBC-7A4D94B059B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93394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EABCF2BE-EC6E-9D9D-6397-6D8CB28320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F3445-A127-42CD-9ED3-880AACF5BD7A}" type="datetimeFigureOut">
              <a:rPr lang="ko-KR" altLang="en-US" smtClean="0"/>
              <a:t>2026-03-13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224382AE-BA45-7E1B-B036-C6C054D0F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416B09CB-9861-FDF3-A875-4789D9F43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C771B-5AF4-4650-ACBC-7A4D94B059B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41161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3242A9C-0AD4-BA43-66DA-B7D3FED6A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7B9FF27-0299-2E93-1305-9240F8CB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091C1BCC-D477-EF1D-4321-D3456090EC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5D9C7BF2-6A59-2757-F413-9A3DD4F7B1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F3445-A127-42CD-9ED3-880AACF5BD7A}" type="datetimeFigureOut">
              <a:rPr lang="ko-KR" altLang="en-US" smtClean="0"/>
              <a:t>2026-03-13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898898E6-3629-ABFC-D19A-E10917AA6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4572AA9-E1A2-6CCE-5366-55960D818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C771B-5AF4-4650-ACBC-7A4D94B059B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15454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A53A015-956F-B6CC-8370-60F7A0477D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26A5BFC1-3F5A-34D2-7A69-14A0F61CAC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210E92E6-D0FD-160A-A69C-03D2F8AAA9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7A848A82-0B9B-AA93-780B-9512505394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F3445-A127-42CD-9ED3-880AACF5BD7A}" type="datetimeFigureOut">
              <a:rPr lang="ko-KR" altLang="en-US" smtClean="0"/>
              <a:t>2026-03-13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706448BD-CC3D-1F66-8ADC-43919D063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438346A1-65AD-DE4F-3F5E-2E4CDCD0C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C771B-5AF4-4650-ACBC-7A4D94B059B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46781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D2C61A73-016A-4D8E-6697-600902794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F8B0DE90-B9DA-03BF-2955-316BAF9E7E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C3AACD8-91E4-C592-EE76-5E0FBD22DB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3FF3445-A127-42CD-9ED3-880AACF5BD7A}" type="datetimeFigureOut">
              <a:rPr lang="ko-KR" altLang="en-US" smtClean="0"/>
              <a:t>2026-03-13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63364C7-7E30-9C32-828F-AB24FF5975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128B8E1-EFDC-906A-7AE2-737EFDC87C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35C771B-5AF4-4650-ACBC-7A4D94B059B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70669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jpg"/><Relationship Id="rId3" Type="http://schemas.openxmlformats.org/officeDocument/2006/relationships/image" Target="../media/image1.png"/><Relationship Id="rId7" Type="http://schemas.openxmlformats.org/officeDocument/2006/relationships/image" Target="../media/image62.jpg"/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1.jpg"/><Relationship Id="rId5" Type="http://schemas.openxmlformats.org/officeDocument/2006/relationships/image" Target="../media/image60.jpg"/><Relationship Id="rId4" Type="http://schemas.openxmlformats.org/officeDocument/2006/relationships/image" Target="../media/image2.jpeg"/><Relationship Id="rId9" Type="http://schemas.openxmlformats.org/officeDocument/2006/relationships/image" Target="../media/image64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g"/><Relationship Id="rId3" Type="http://schemas.openxmlformats.org/officeDocument/2006/relationships/image" Target="../media/image1.png"/><Relationship Id="rId7" Type="http://schemas.openxmlformats.org/officeDocument/2006/relationships/image" Target="../media/image3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jpg"/><Relationship Id="rId5" Type="http://schemas.openxmlformats.org/officeDocument/2006/relationships/image" Target="../media/image35.jpg"/><Relationship Id="rId10" Type="http://schemas.openxmlformats.org/officeDocument/2006/relationships/image" Target="../media/image40.jpg"/><Relationship Id="rId4" Type="http://schemas.openxmlformats.org/officeDocument/2006/relationships/image" Target="../media/image2.jpeg"/><Relationship Id="rId9" Type="http://schemas.openxmlformats.org/officeDocument/2006/relationships/image" Target="../media/image39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g"/><Relationship Id="rId3" Type="http://schemas.openxmlformats.org/officeDocument/2006/relationships/image" Target="../media/image58.jpg"/><Relationship Id="rId7" Type="http://schemas.openxmlformats.org/officeDocument/2006/relationships/image" Target="../media/image5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6.jpg"/><Relationship Id="rId5" Type="http://schemas.openxmlformats.org/officeDocument/2006/relationships/image" Target="../media/image57.jpg"/><Relationship Id="rId4" Type="http://schemas.openxmlformats.org/officeDocument/2006/relationships/image" Target="../media/image2.jpeg"/><Relationship Id="rId9" Type="http://schemas.openxmlformats.org/officeDocument/2006/relationships/image" Target="../media/image5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13" Type="http://schemas.openxmlformats.org/officeDocument/2006/relationships/image" Target="../media/image21.jpg"/><Relationship Id="rId18" Type="http://schemas.openxmlformats.org/officeDocument/2006/relationships/image" Target="../media/image26.jpg"/><Relationship Id="rId26" Type="http://schemas.openxmlformats.org/officeDocument/2006/relationships/image" Target="../media/image34.jpg"/><Relationship Id="rId3" Type="http://schemas.openxmlformats.org/officeDocument/2006/relationships/image" Target="../media/image11.jpg"/><Relationship Id="rId21" Type="http://schemas.openxmlformats.org/officeDocument/2006/relationships/image" Target="../media/image29.jpg"/><Relationship Id="rId7" Type="http://schemas.openxmlformats.org/officeDocument/2006/relationships/image" Target="../media/image15.jpg"/><Relationship Id="rId12" Type="http://schemas.openxmlformats.org/officeDocument/2006/relationships/image" Target="../media/image20.jpg"/><Relationship Id="rId17" Type="http://schemas.openxmlformats.org/officeDocument/2006/relationships/image" Target="../media/image25.jpg"/><Relationship Id="rId25" Type="http://schemas.openxmlformats.org/officeDocument/2006/relationships/image" Target="../media/image33.jp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4.jpg"/><Relationship Id="rId20" Type="http://schemas.openxmlformats.org/officeDocument/2006/relationships/image" Target="../media/image28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g"/><Relationship Id="rId11" Type="http://schemas.openxmlformats.org/officeDocument/2006/relationships/image" Target="../media/image19.jpg"/><Relationship Id="rId24" Type="http://schemas.openxmlformats.org/officeDocument/2006/relationships/image" Target="../media/image32.jpg"/><Relationship Id="rId5" Type="http://schemas.openxmlformats.org/officeDocument/2006/relationships/image" Target="../media/image13.jpg"/><Relationship Id="rId15" Type="http://schemas.openxmlformats.org/officeDocument/2006/relationships/image" Target="../media/image23.jpg"/><Relationship Id="rId23" Type="http://schemas.openxmlformats.org/officeDocument/2006/relationships/image" Target="../media/image31.jpg"/><Relationship Id="rId10" Type="http://schemas.openxmlformats.org/officeDocument/2006/relationships/image" Target="../media/image18.jpg"/><Relationship Id="rId19" Type="http://schemas.openxmlformats.org/officeDocument/2006/relationships/image" Target="../media/image27.jpg"/><Relationship Id="rId4" Type="http://schemas.openxmlformats.org/officeDocument/2006/relationships/image" Target="../media/image12.jpg"/><Relationship Id="rId9" Type="http://schemas.openxmlformats.org/officeDocument/2006/relationships/image" Target="../media/image17.jpg"/><Relationship Id="rId14" Type="http://schemas.openxmlformats.org/officeDocument/2006/relationships/image" Target="../media/image22.jpg"/><Relationship Id="rId22" Type="http://schemas.openxmlformats.org/officeDocument/2006/relationships/image" Target="../media/image30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g"/><Relationship Id="rId3" Type="http://schemas.openxmlformats.org/officeDocument/2006/relationships/image" Target="../media/image1.png"/><Relationship Id="rId7" Type="http://schemas.openxmlformats.org/officeDocument/2006/relationships/image" Target="../media/image3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jpg"/><Relationship Id="rId5" Type="http://schemas.openxmlformats.org/officeDocument/2006/relationships/image" Target="../media/image35.jpg"/><Relationship Id="rId10" Type="http://schemas.openxmlformats.org/officeDocument/2006/relationships/image" Target="../media/image40.jpg"/><Relationship Id="rId4" Type="http://schemas.openxmlformats.org/officeDocument/2006/relationships/image" Target="../media/image2.jpeg"/><Relationship Id="rId9" Type="http://schemas.openxmlformats.org/officeDocument/2006/relationships/image" Target="../media/image39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g"/><Relationship Id="rId3" Type="http://schemas.openxmlformats.org/officeDocument/2006/relationships/image" Target="../media/image2.jpeg"/><Relationship Id="rId7" Type="http://schemas.openxmlformats.org/officeDocument/2006/relationships/image" Target="../media/image4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jpg"/><Relationship Id="rId5" Type="http://schemas.openxmlformats.org/officeDocument/2006/relationships/image" Target="../media/image42.jpg"/><Relationship Id="rId4" Type="http://schemas.openxmlformats.org/officeDocument/2006/relationships/image" Target="../media/image41.jpg"/><Relationship Id="rId9" Type="http://schemas.openxmlformats.org/officeDocument/2006/relationships/image" Target="../media/image46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g"/><Relationship Id="rId3" Type="http://schemas.openxmlformats.org/officeDocument/2006/relationships/image" Target="../media/image2.jpeg"/><Relationship Id="rId7" Type="http://schemas.openxmlformats.org/officeDocument/2006/relationships/image" Target="../media/image4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jpg"/><Relationship Id="rId5" Type="http://schemas.openxmlformats.org/officeDocument/2006/relationships/image" Target="../media/image42.jpg"/><Relationship Id="rId4" Type="http://schemas.openxmlformats.org/officeDocument/2006/relationships/image" Target="../media/image41.jpg"/><Relationship Id="rId9" Type="http://schemas.openxmlformats.org/officeDocument/2006/relationships/image" Target="../media/image46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g"/><Relationship Id="rId3" Type="http://schemas.openxmlformats.org/officeDocument/2006/relationships/image" Target="../media/image2.jpeg"/><Relationship Id="rId7" Type="http://schemas.openxmlformats.org/officeDocument/2006/relationships/image" Target="../media/image5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jpg"/><Relationship Id="rId5" Type="http://schemas.openxmlformats.org/officeDocument/2006/relationships/image" Target="../media/image48.jpg"/><Relationship Id="rId4" Type="http://schemas.openxmlformats.org/officeDocument/2006/relationships/image" Target="../media/image47.jpg"/><Relationship Id="rId9" Type="http://schemas.openxmlformats.org/officeDocument/2006/relationships/image" Target="../media/image52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54.jpg"/><Relationship Id="rId7" Type="http://schemas.openxmlformats.org/officeDocument/2006/relationships/image" Target="../media/image58.jpg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7.jpg"/><Relationship Id="rId5" Type="http://schemas.openxmlformats.org/officeDocument/2006/relationships/image" Target="../media/image56.jpg"/><Relationship Id="rId4" Type="http://schemas.openxmlformats.org/officeDocument/2006/relationships/image" Target="../media/image55.jpg"/><Relationship Id="rId9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51.jpg"/><Relationship Id="rId7" Type="http://schemas.openxmlformats.org/officeDocument/2006/relationships/image" Target="../media/image47.jp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jpg"/><Relationship Id="rId5" Type="http://schemas.openxmlformats.org/officeDocument/2006/relationships/image" Target="../media/image49.jpg"/><Relationship Id="rId4" Type="http://schemas.openxmlformats.org/officeDocument/2006/relationships/image" Target="../media/image50.jpg"/><Relationship Id="rId9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9DF4FB-3379-4159-AA12-D3C3D33999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irect Immunodetection of Antigens Within the Precast Polyacrylamide Gel |  SpringerLink">
            <a:extLst>
              <a:ext uri="{FF2B5EF4-FFF2-40B4-BE49-F238E27FC236}">
                <a16:creationId xmlns:a16="http://schemas.microsoft.com/office/drawing/2014/main" id="{3D4EFDE9-DD5C-B755-1EAB-4D35DF2228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711" b="82414"/>
          <a:stretch/>
        </p:blipFill>
        <p:spPr bwMode="auto">
          <a:xfrm>
            <a:off x="2523607" y="2104059"/>
            <a:ext cx="8401759" cy="857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표 2">
            <a:extLst>
              <a:ext uri="{FF2B5EF4-FFF2-40B4-BE49-F238E27FC236}">
                <a16:creationId xmlns:a16="http://schemas.microsoft.com/office/drawing/2014/main" id="{A70C896C-03F7-B129-8F3D-F45787A3BF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1041200"/>
              </p:ext>
            </p:extLst>
          </p:nvPr>
        </p:nvGraphicFramePr>
        <p:xfrm>
          <a:off x="3091718" y="1309858"/>
          <a:ext cx="76779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860">
                  <a:extLst>
                    <a:ext uri="{9D8B030D-6E8A-4147-A177-3AD203B41FA5}">
                      <a16:colId xmlns:a16="http://schemas.microsoft.com/office/drawing/2014/main" val="608612726"/>
                    </a:ext>
                  </a:extLst>
                </a:gridCol>
                <a:gridCol w="511860">
                  <a:extLst>
                    <a:ext uri="{9D8B030D-6E8A-4147-A177-3AD203B41FA5}">
                      <a16:colId xmlns:a16="http://schemas.microsoft.com/office/drawing/2014/main" val="3336601181"/>
                    </a:ext>
                  </a:extLst>
                </a:gridCol>
                <a:gridCol w="511860">
                  <a:extLst>
                    <a:ext uri="{9D8B030D-6E8A-4147-A177-3AD203B41FA5}">
                      <a16:colId xmlns:a16="http://schemas.microsoft.com/office/drawing/2014/main" val="439190987"/>
                    </a:ext>
                  </a:extLst>
                </a:gridCol>
                <a:gridCol w="511860">
                  <a:extLst>
                    <a:ext uri="{9D8B030D-6E8A-4147-A177-3AD203B41FA5}">
                      <a16:colId xmlns:a16="http://schemas.microsoft.com/office/drawing/2014/main" val="4197104407"/>
                    </a:ext>
                  </a:extLst>
                </a:gridCol>
                <a:gridCol w="511860">
                  <a:extLst>
                    <a:ext uri="{9D8B030D-6E8A-4147-A177-3AD203B41FA5}">
                      <a16:colId xmlns:a16="http://schemas.microsoft.com/office/drawing/2014/main" val="2764957067"/>
                    </a:ext>
                  </a:extLst>
                </a:gridCol>
                <a:gridCol w="511860">
                  <a:extLst>
                    <a:ext uri="{9D8B030D-6E8A-4147-A177-3AD203B41FA5}">
                      <a16:colId xmlns:a16="http://schemas.microsoft.com/office/drawing/2014/main" val="2594504641"/>
                    </a:ext>
                  </a:extLst>
                </a:gridCol>
                <a:gridCol w="511860">
                  <a:extLst>
                    <a:ext uri="{9D8B030D-6E8A-4147-A177-3AD203B41FA5}">
                      <a16:colId xmlns:a16="http://schemas.microsoft.com/office/drawing/2014/main" val="4240153921"/>
                    </a:ext>
                  </a:extLst>
                </a:gridCol>
                <a:gridCol w="511860">
                  <a:extLst>
                    <a:ext uri="{9D8B030D-6E8A-4147-A177-3AD203B41FA5}">
                      <a16:colId xmlns:a16="http://schemas.microsoft.com/office/drawing/2014/main" val="2095315758"/>
                    </a:ext>
                  </a:extLst>
                </a:gridCol>
                <a:gridCol w="511860">
                  <a:extLst>
                    <a:ext uri="{9D8B030D-6E8A-4147-A177-3AD203B41FA5}">
                      <a16:colId xmlns:a16="http://schemas.microsoft.com/office/drawing/2014/main" val="2775139979"/>
                    </a:ext>
                  </a:extLst>
                </a:gridCol>
                <a:gridCol w="511860">
                  <a:extLst>
                    <a:ext uri="{9D8B030D-6E8A-4147-A177-3AD203B41FA5}">
                      <a16:colId xmlns:a16="http://schemas.microsoft.com/office/drawing/2014/main" val="2669363178"/>
                    </a:ext>
                  </a:extLst>
                </a:gridCol>
                <a:gridCol w="511860">
                  <a:extLst>
                    <a:ext uri="{9D8B030D-6E8A-4147-A177-3AD203B41FA5}">
                      <a16:colId xmlns:a16="http://schemas.microsoft.com/office/drawing/2014/main" val="198749725"/>
                    </a:ext>
                  </a:extLst>
                </a:gridCol>
                <a:gridCol w="511860">
                  <a:extLst>
                    <a:ext uri="{9D8B030D-6E8A-4147-A177-3AD203B41FA5}">
                      <a16:colId xmlns:a16="http://schemas.microsoft.com/office/drawing/2014/main" val="14442886"/>
                    </a:ext>
                  </a:extLst>
                </a:gridCol>
                <a:gridCol w="511860">
                  <a:extLst>
                    <a:ext uri="{9D8B030D-6E8A-4147-A177-3AD203B41FA5}">
                      <a16:colId xmlns:a16="http://schemas.microsoft.com/office/drawing/2014/main" val="1767719889"/>
                    </a:ext>
                  </a:extLst>
                </a:gridCol>
                <a:gridCol w="511860">
                  <a:extLst>
                    <a:ext uri="{9D8B030D-6E8A-4147-A177-3AD203B41FA5}">
                      <a16:colId xmlns:a16="http://schemas.microsoft.com/office/drawing/2014/main" val="475822028"/>
                    </a:ext>
                  </a:extLst>
                </a:gridCol>
                <a:gridCol w="511860">
                  <a:extLst>
                    <a:ext uri="{9D8B030D-6E8A-4147-A177-3AD203B41FA5}">
                      <a16:colId xmlns:a16="http://schemas.microsoft.com/office/drawing/2014/main" val="2229864663"/>
                    </a:ext>
                  </a:extLst>
                </a:gridCol>
              </a:tblGrid>
              <a:tr h="329925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L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BP</a:t>
                      </a:r>
                    </a:p>
                    <a:p>
                      <a:pPr latinLnBrk="1"/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1-1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BP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2-1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BP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3-1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BP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4-1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L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BP</a:t>
                      </a:r>
                    </a:p>
                    <a:p>
                      <a:pPr latinLnBrk="1"/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1-2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BP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2-2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BP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3-2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BP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4-2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L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BP</a:t>
                      </a:r>
                    </a:p>
                    <a:p>
                      <a:pPr latinLnBrk="1"/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1-3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BP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2-3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BP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3-3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BP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4-3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947078"/>
                  </a:ext>
                </a:extLst>
              </a:tr>
            </a:tbl>
          </a:graphicData>
        </a:graphic>
      </p:graphicFrame>
      <p:graphicFrame>
        <p:nvGraphicFramePr>
          <p:cNvPr id="4" name="표 3">
            <a:extLst>
              <a:ext uri="{FF2B5EF4-FFF2-40B4-BE49-F238E27FC236}">
                <a16:creationId xmlns:a16="http://schemas.microsoft.com/office/drawing/2014/main" id="{E7FD531E-F361-3F48-3C25-806933CAD1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4472722"/>
              </p:ext>
            </p:extLst>
          </p:nvPr>
        </p:nvGraphicFramePr>
        <p:xfrm>
          <a:off x="3091718" y="1780817"/>
          <a:ext cx="76779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860">
                  <a:extLst>
                    <a:ext uri="{9D8B030D-6E8A-4147-A177-3AD203B41FA5}">
                      <a16:colId xmlns:a16="http://schemas.microsoft.com/office/drawing/2014/main" val="608612726"/>
                    </a:ext>
                  </a:extLst>
                </a:gridCol>
                <a:gridCol w="511860">
                  <a:extLst>
                    <a:ext uri="{9D8B030D-6E8A-4147-A177-3AD203B41FA5}">
                      <a16:colId xmlns:a16="http://schemas.microsoft.com/office/drawing/2014/main" val="3336601181"/>
                    </a:ext>
                  </a:extLst>
                </a:gridCol>
                <a:gridCol w="511860">
                  <a:extLst>
                    <a:ext uri="{9D8B030D-6E8A-4147-A177-3AD203B41FA5}">
                      <a16:colId xmlns:a16="http://schemas.microsoft.com/office/drawing/2014/main" val="439190987"/>
                    </a:ext>
                  </a:extLst>
                </a:gridCol>
                <a:gridCol w="511860">
                  <a:extLst>
                    <a:ext uri="{9D8B030D-6E8A-4147-A177-3AD203B41FA5}">
                      <a16:colId xmlns:a16="http://schemas.microsoft.com/office/drawing/2014/main" val="4197104407"/>
                    </a:ext>
                  </a:extLst>
                </a:gridCol>
                <a:gridCol w="511860">
                  <a:extLst>
                    <a:ext uri="{9D8B030D-6E8A-4147-A177-3AD203B41FA5}">
                      <a16:colId xmlns:a16="http://schemas.microsoft.com/office/drawing/2014/main" val="2764957067"/>
                    </a:ext>
                  </a:extLst>
                </a:gridCol>
                <a:gridCol w="511860">
                  <a:extLst>
                    <a:ext uri="{9D8B030D-6E8A-4147-A177-3AD203B41FA5}">
                      <a16:colId xmlns:a16="http://schemas.microsoft.com/office/drawing/2014/main" val="2594504641"/>
                    </a:ext>
                  </a:extLst>
                </a:gridCol>
                <a:gridCol w="511860">
                  <a:extLst>
                    <a:ext uri="{9D8B030D-6E8A-4147-A177-3AD203B41FA5}">
                      <a16:colId xmlns:a16="http://schemas.microsoft.com/office/drawing/2014/main" val="4240153921"/>
                    </a:ext>
                  </a:extLst>
                </a:gridCol>
                <a:gridCol w="511860">
                  <a:extLst>
                    <a:ext uri="{9D8B030D-6E8A-4147-A177-3AD203B41FA5}">
                      <a16:colId xmlns:a16="http://schemas.microsoft.com/office/drawing/2014/main" val="2095315758"/>
                    </a:ext>
                  </a:extLst>
                </a:gridCol>
                <a:gridCol w="511860">
                  <a:extLst>
                    <a:ext uri="{9D8B030D-6E8A-4147-A177-3AD203B41FA5}">
                      <a16:colId xmlns:a16="http://schemas.microsoft.com/office/drawing/2014/main" val="2775139979"/>
                    </a:ext>
                  </a:extLst>
                </a:gridCol>
                <a:gridCol w="511860">
                  <a:extLst>
                    <a:ext uri="{9D8B030D-6E8A-4147-A177-3AD203B41FA5}">
                      <a16:colId xmlns:a16="http://schemas.microsoft.com/office/drawing/2014/main" val="2669363178"/>
                    </a:ext>
                  </a:extLst>
                </a:gridCol>
                <a:gridCol w="511860">
                  <a:extLst>
                    <a:ext uri="{9D8B030D-6E8A-4147-A177-3AD203B41FA5}">
                      <a16:colId xmlns:a16="http://schemas.microsoft.com/office/drawing/2014/main" val="198749725"/>
                    </a:ext>
                  </a:extLst>
                </a:gridCol>
                <a:gridCol w="511860">
                  <a:extLst>
                    <a:ext uri="{9D8B030D-6E8A-4147-A177-3AD203B41FA5}">
                      <a16:colId xmlns:a16="http://schemas.microsoft.com/office/drawing/2014/main" val="14442886"/>
                    </a:ext>
                  </a:extLst>
                </a:gridCol>
                <a:gridCol w="511860">
                  <a:extLst>
                    <a:ext uri="{9D8B030D-6E8A-4147-A177-3AD203B41FA5}">
                      <a16:colId xmlns:a16="http://schemas.microsoft.com/office/drawing/2014/main" val="1767719889"/>
                    </a:ext>
                  </a:extLst>
                </a:gridCol>
                <a:gridCol w="511860">
                  <a:extLst>
                    <a:ext uri="{9D8B030D-6E8A-4147-A177-3AD203B41FA5}">
                      <a16:colId xmlns:a16="http://schemas.microsoft.com/office/drawing/2014/main" val="475822028"/>
                    </a:ext>
                  </a:extLst>
                </a:gridCol>
                <a:gridCol w="511860">
                  <a:extLst>
                    <a:ext uri="{9D8B030D-6E8A-4147-A177-3AD203B41FA5}">
                      <a16:colId xmlns:a16="http://schemas.microsoft.com/office/drawing/2014/main" val="2229864663"/>
                    </a:ext>
                  </a:extLst>
                </a:gridCol>
              </a:tblGrid>
              <a:tr h="329925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L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BP</a:t>
                      </a:r>
                    </a:p>
                    <a:p>
                      <a:pPr latinLnBrk="1"/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1-4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BP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2-4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BP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3-4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BP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4-4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L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BP</a:t>
                      </a:r>
                    </a:p>
                    <a:p>
                      <a:pPr latinLnBrk="1"/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1-5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BP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2-5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BP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3-5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BP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4-5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L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BP</a:t>
                      </a:r>
                    </a:p>
                    <a:p>
                      <a:pPr latinLnBrk="1"/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1-6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BP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2-6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BP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3-6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BP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4-6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947078"/>
                  </a:ext>
                </a:extLst>
              </a:tr>
            </a:tbl>
          </a:graphicData>
        </a:graphic>
      </p:graphicFrame>
      <p:pic>
        <p:nvPicPr>
          <p:cNvPr id="5" name="Picture 2" descr="Precision Plus Protein™ Dual Color Standards, 2.5 ml">
            <a:extLst>
              <a:ext uri="{FF2B5EF4-FFF2-40B4-BE49-F238E27FC236}">
                <a16:creationId xmlns:a16="http://schemas.microsoft.com/office/drawing/2014/main" id="{5C5AB81E-E698-457D-84E6-FB06B3DD03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168" y="1006013"/>
            <a:ext cx="2619375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88165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52FF6E-91D9-3E56-B2AA-A6940A2919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>
            <a:extLst>
              <a:ext uri="{FF2B5EF4-FFF2-40B4-BE49-F238E27FC236}">
                <a16:creationId xmlns:a16="http://schemas.microsoft.com/office/drawing/2014/main" id="{16AB0FA7-D7F4-9E1C-3B0E-80363809D6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45" t="28865" r="36515" b="28112"/>
          <a:stretch>
            <a:fillRect/>
          </a:stretch>
        </p:blipFill>
        <p:spPr>
          <a:xfrm>
            <a:off x="444542" y="3429000"/>
            <a:ext cx="1823361" cy="2978317"/>
          </a:xfrm>
          <a:prstGeom prst="rect">
            <a:avLst/>
          </a:prstGeom>
        </p:spPr>
      </p:pic>
      <p:pic>
        <p:nvPicPr>
          <p:cNvPr id="6" name="Picture 2" descr="Direct Immunodetection of Antigens Within the Precast Polyacrylamide Gel |  SpringerLink">
            <a:extLst>
              <a:ext uri="{FF2B5EF4-FFF2-40B4-BE49-F238E27FC236}">
                <a16:creationId xmlns:a16="http://schemas.microsoft.com/office/drawing/2014/main" id="{A8A6E882-2C84-4307-C9A4-0555C1B781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711" b="82414"/>
          <a:stretch/>
        </p:blipFill>
        <p:spPr bwMode="auto">
          <a:xfrm>
            <a:off x="1400030" y="985713"/>
            <a:ext cx="8401759" cy="857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37E06EC-83E0-86E7-017A-8B680CB7F3BD}"/>
              </a:ext>
            </a:extLst>
          </p:cNvPr>
          <p:cNvSpPr txBox="1"/>
          <p:nvPr/>
        </p:nvSpPr>
        <p:spPr>
          <a:xfrm>
            <a:off x="2176182" y="1913872"/>
            <a:ext cx="1181100" cy="53860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ko-KR" b="1" dirty="0"/>
              <a:t>ADAM10</a:t>
            </a:r>
          </a:p>
          <a:p>
            <a:pPr algn="ctr"/>
            <a:r>
              <a:rPr lang="en-US" altLang="ko-KR" sz="1100" b="1" dirty="0"/>
              <a:t>(56 </a:t>
            </a:r>
            <a:r>
              <a:rPr lang="en-US" altLang="ko-KR" sz="1100" b="1" dirty="0" err="1"/>
              <a:t>kDa</a:t>
            </a:r>
            <a:r>
              <a:rPr lang="en-US" altLang="ko-KR" sz="1100" b="1" dirty="0"/>
              <a:t>)</a:t>
            </a:r>
            <a:endParaRPr lang="ko-KR" altLang="en-US" sz="11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650697A-FEFE-1794-2593-9DD6AE13091C}"/>
              </a:ext>
            </a:extLst>
          </p:cNvPr>
          <p:cNvSpPr txBox="1"/>
          <p:nvPr/>
        </p:nvSpPr>
        <p:spPr>
          <a:xfrm>
            <a:off x="3614457" y="1917980"/>
            <a:ext cx="5638806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dirty="0"/>
              <a:t>AB108394 anti-rabbit, mono</a:t>
            </a:r>
          </a:p>
          <a:p>
            <a:r>
              <a:rPr lang="en-US" altLang="ko-KR" dirty="0"/>
              <a:t>(1</a:t>
            </a:r>
            <a:r>
              <a:rPr lang="en-US" altLang="ko-KR" baseline="30000" dirty="0"/>
              <a:t>st</a:t>
            </a:r>
            <a:r>
              <a:rPr lang="en-US" altLang="ko-KR" dirty="0"/>
              <a:t> 1:1000, 2</a:t>
            </a:r>
            <a:r>
              <a:rPr lang="en-US" altLang="ko-KR" baseline="30000" dirty="0"/>
              <a:t>nd</a:t>
            </a:r>
            <a:r>
              <a:rPr lang="en-US" altLang="ko-KR" dirty="0"/>
              <a:t> 1:1000)</a:t>
            </a:r>
            <a:endParaRPr lang="ko-KR" altLang="en-US" dirty="0"/>
          </a:p>
        </p:txBody>
      </p:sp>
      <p:graphicFrame>
        <p:nvGraphicFramePr>
          <p:cNvPr id="15" name="표 6">
            <a:extLst>
              <a:ext uri="{FF2B5EF4-FFF2-40B4-BE49-F238E27FC236}">
                <a16:creationId xmlns:a16="http://schemas.microsoft.com/office/drawing/2014/main" id="{7D0F513A-F50B-7322-54F0-4A97F1F29E60}"/>
              </a:ext>
            </a:extLst>
          </p:cNvPr>
          <p:cNvGraphicFramePr>
            <a:graphicFrameLocks noGrp="1"/>
          </p:cNvGraphicFramePr>
          <p:nvPr/>
        </p:nvGraphicFramePr>
        <p:xfrm>
          <a:off x="1557826" y="2993184"/>
          <a:ext cx="8128002" cy="3596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4667">
                  <a:extLst>
                    <a:ext uri="{9D8B030D-6E8A-4147-A177-3AD203B41FA5}">
                      <a16:colId xmlns:a16="http://schemas.microsoft.com/office/drawing/2014/main" val="1683129360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1144842930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1951989053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43036963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3407408592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3863942701"/>
                    </a:ext>
                  </a:extLst>
                </a:gridCol>
              </a:tblGrid>
              <a:tr h="35961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BACE1 -1 V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BACE1-2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BACE1-3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BACE1 -4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BACE1-5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BACE1-6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9944672"/>
                  </a:ext>
                </a:extLst>
              </a:tr>
            </a:tbl>
          </a:graphicData>
        </a:graphic>
      </p:graphicFrame>
      <p:pic>
        <p:nvPicPr>
          <p:cNvPr id="17" name="Picture 2" descr="Precision Plus Protein™ Dual Color Standards, 2.5 ml">
            <a:extLst>
              <a:ext uri="{FF2B5EF4-FFF2-40B4-BE49-F238E27FC236}">
                <a16:creationId xmlns:a16="http://schemas.microsoft.com/office/drawing/2014/main" id="{67104E8F-8945-097E-8FC7-ED110F2FB9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70" r="16321"/>
          <a:stretch/>
        </p:blipFill>
        <p:spPr bwMode="auto">
          <a:xfrm>
            <a:off x="124032" y="-55064"/>
            <a:ext cx="1244454" cy="2619375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표 1">
            <a:extLst>
              <a:ext uri="{FF2B5EF4-FFF2-40B4-BE49-F238E27FC236}">
                <a16:creationId xmlns:a16="http://schemas.microsoft.com/office/drawing/2014/main" id="{5278B73B-7114-2701-308F-12C63EEC78A0}"/>
              </a:ext>
            </a:extLst>
          </p:cNvPr>
          <p:cNvGraphicFramePr>
            <a:graphicFrameLocks noGrp="1"/>
          </p:cNvGraphicFramePr>
          <p:nvPr/>
        </p:nvGraphicFramePr>
        <p:xfrm>
          <a:off x="1802246" y="51147"/>
          <a:ext cx="76779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860">
                  <a:extLst>
                    <a:ext uri="{9D8B030D-6E8A-4147-A177-3AD203B41FA5}">
                      <a16:colId xmlns:a16="http://schemas.microsoft.com/office/drawing/2014/main" val="608612726"/>
                    </a:ext>
                  </a:extLst>
                </a:gridCol>
                <a:gridCol w="511860">
                  <a:extLst>
                    <a:ext uri="{9D8B030D-6E8A-4147-A177-3AD203B41FA5}">
                      <a16:colId xmlns:a16="http://schemas.microsoft.com/office/drawing/2014/main" val="3336601181"/>
                    </a:ext>
                  </a:extLst>
                </a:gridCol>
                <a:gridCol w="511860">
                  <a:extLst>
                    <a:ext uri="{9D8B030D-6E8A-4147-A177-3AD203B41FA5}">
                      <a16:colId xmlns:a16="http://schemas.microsoft.com/office/drawing/2014/main" val="439190987"/>
                    </a:ext>
                  </a:extLst>
                </a:gridCol>
                <a:gridCol w="511860">
                  <a:extLst>
                    <a:ext uri="{9D8B030D-6E8A-4147-A177-3AD203B41FA5}">
                      <a16:colId xmlns:a16="http://schemas.microsoft.com/office/drawing/2014/main" val="4197104407"/>
                    </a:ext>
                  </a:extLst>
                </a:gridCol>
                <a:gridCol w="511860">
                  <a:extLst>
                    <a:ext uri="{9D8B030D-6E8A-4147-A177-3AD203B41FA5}">
                      <a16:colId xmlns:a16="http://schemas.microsoft.com/office/drawing/2014/main" val="2764957067"/>
                    </a:ext>
                  </a:extLst>
                </a:gridCol>
                <a:gridCol w="511860">
                  <a:extLst>
                    <a:ext uri="{9D8B030D-6E8A-4147-A177-3AD203B41FA5}">
                      <a16:colId xmlns:a16="http://schemas.microsoft.com/office/drawing/2014/main" val="2594504641"/>
                    </a:ext>
                  </a:extLst>
                </a:gridCol>
                <a:gridCol w="511860">
                  <a:extLst>
                    <a:ext uri="{9D8B030D-6E8A-4147-A177-3AD203B41FA5}">
                      <a16:colId xmlns:a16="http://schemas.microsoft.com/office/drawing/2014/main" val="4240153921"/>
                    </a:ext>
                  </a:extLst>
                </a:gridCol>
                <a:gridCol w="511860">
                  <a:extLst>
                    <a:ext uri="{9D8B030D-6E8A-4147-A177-3AD203B41FA5}">
                      <a16:colId xmlns:a16="http://schemas.microsoft.com/office/drawing/2014/main" val="2095315758"/>
                    </a:ext>
                  </a:extLst>
                </a:gridCol>
                <a:gridCol w="511860">
                  <a:extLst>
                    <a:ext uri="{9D8B030D-6E8A-4147-A177-3AD203B41FA5}">
                      <a16:colId xmlns:a16="http://schemas.microsoft.com/office/drawing/2014/main" val="2775139979"/>
                    </a:ext>
                  </a:extLst>
                </a:gridCol>
                <a:gridCol w="511860">
                  <a:extLst>
                    <a:ext uri="{9D8B030D-6E8A-4147-A177-3AD203B41FA5}">
                      <a16:colId xmlns:a16="http://schemas.microsoft.com/office/drawing/2014/main" val="2669363178"/>
                    </a:ext>
                  </a:extLst>
                </a:gridCol>
                <a:gridCol w="511860">
                  <a:extLst>
                    <a:ext uri="{9D8B030D-6E8A-4147-A177-3AD203B41FA5}">
                      <a16:colId xmlns:a16="http://schemas.microsoft.com/office/drawing/2014/main" val="198749725"/>
                    </a:ext>
                  </a:extLst>
                </a:gridCol>
                <a:gridCol w="511860">
                  <a:extLst>
                    <a:ext uri="{9D8B030D-6E8A-4147-A177-3AD203B41FA5}">
                      <a16:colId xmlns:a16="http://schemas.microsoft.com/office/drawing/2014/main" val="14442886"/>
                    </a:ext>
                  </a:extLst>
                </a:gridCol>
                <a:gridCol w="511860">
                  <a:extLst>
                    <a:ext uri="{9D8B030D-6E8A-4147-A177-3AD203B41FA5}">
                      <a16:colId xmlns:a16="http://schemas.microsoft.com/office/drawing/2014/main" val="1767719889"/>
                    </a:ext>
                  </a:extLst>
                </a:gridCol>
                <a:gridCol w="511860">
                  <a:extLst>
                    <a:ext uri="{9D8B030D-6E8A-4147-A177-3AD203B41FA5}">
                      <a16:colId xmlns:a16="http://schemas.microsoft.com/office/drawing/2014/main" val="475822028"/>
                    </a:ext>
                  </a:extLst>
                </a:gridCol>
                <a:gridCol w="511860">
                  <a:extLst>
                    <a:ext uri="{9D8B030D-6E8A-4147-A177-3AD203B41FA5}">
                      <a16:colId xmlns:a16="http://schemas.microsoft.com/office/drawing/2014/main" val="2229864663"/>
                    </a:ext>
                  </a:extLst>
                </a:gridCol>
              </a:tblGrid>
              <a:tr h="329925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L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BP</a:t>
                      </a:r>
                    </a:p>
                    <a:p>
                      <a:pPr latinLnBrk="1"/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1-1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BP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2-1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BP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3-1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BP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4-1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L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BP</a:t>
                      </a:r>
                    </a:p>
                    <a:p>
                      <a:pPr latinLnBrk="1"/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1-2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BP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2-2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BP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3-2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BP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4-2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L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BP</a:t>
                      </a:r>
                    </a:p>
                    <a:p>
                      <a:pPr latinLnBrk="1"/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1-3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BP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2-3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BP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3-3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BP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4-3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947078"/>
                  </a:ext>
                </a:extLst>
              </a:tr>
            </a:tbl>
          </a:graphicData>
        </a:graphic>
      </p:graphicFrame>
      <p:graphicFrame>
        <p:nvGraphicFramePr>
          <p:cNvPr id="3" name="표 2">
            <a:extLst>
              <a:ext uri="{FF2B5EF4-FFF2-40B4-BE49-F238E27FC236}">
                <a16:creationId xmlns:a16="http://schemas.microsoft.com/office/drawing/2014/main" id="{2259D62B-D128-C47F-E5B2-FBE9425D523A}"/>
              </a:ext>
            </a:extLst>
          </p:cNvPr>
          <p:cNvGraphicFramePr>
            <a:graphicFrameLocks noGrp="1"/>
          </p:cNvGraphicFramePr>
          <p:nvPr/>
        </p:nvGraphicFramePr>
        <p:xfrm>
          <a:off x="1802246" y="522106"/>
          <a:ext cx="76779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860">
                  <a:extLst>
                    <a:ext uri="{9D8B030D-6E8A-4147-A177-3AD203B41FA5}">
                      <a16:colId xmlns:a16="http://schemas.microsoft.com/office/drawing/2014/main" val="608612726"/>
                    </a:ext>
                  </a:extLst>
                </a:gridCol>
                <a:gridCol w="511860">
                  <a:extLst>
                    <a:ext uri="{9D8B030D-6E8A-4147-A177-3AD203B41FA5}">
                      <a16:colId xmlns:a16="http://schemas.microsoft.com/office/drawing/2014/main" val="3336601181"/>
                    </a:ext>
                  </a:extLst>
                </a:gridCol>
                <a:gridCol w="511860">
                  <a:extLst>
                    <a:ext uri="{9D8B030D-6E8A-4147-A177-3AD203B41FA5}">
                      <a16:colId xmlns:a16="http://schemas.microsoft.com/office/drawing/2014/main" val="439190987"/>
                    </a:ext>
                  </a:extLst>
                </a:gridCol>
                <a:gridCol w="511860">
                  <a:extLst>
                    <a:ext uri="{9D8B030D-6E8A-4147-A177-3AD203B41FA5}">
                      <a16:colId xmlns:a16="http://schemas.microsoft.com/office/drawing/2014/main" val="4197104407"/>
                    </a:ext>
                  </a:extLst>
                </a:gridCol>
                <a:gridCol w="511860">
                  <a:extLst>
                    <a:ext uri="{9D8B030D-6E8A-4147-A177-3AD203B41FA5}">
                      <a16:colId xmlns:a16="http://schemas.microsoft.com/office/drawing/2014/main" val="2764957067"/>
                    </a:ext>
                  </a:extLst>
                </a:gridCol>
                <a:gridCol w="511860">
                  <a:extLst>
                    <a:ext uri="{9D8B030D-6E8A-4147-A177-3AD203B41FA5}">
                      <a16:colId xmlns:a16="http://schemas.microsoft.com/office/drawing/2014/main" val="2594504641"/>
                    </a:ext>
                  </a:extLst>
                </a:gridCol>
                <a:gridCol w="511860">
                  <a:extLst>
                    <a:ext uri="{9D8B030D-6E8A-4147-A177-3AD203B41FA5}">
                      <a16:colId xmlns:a16="http://schemas.microsoft.com/office/drawing/2014/main" val="4240153921"/>
                    </a:ext>
                  </a:extLst>
                </a:gridCol>
                <a:gridCol w="511860">
                  <a:extLst>
                    <a:ext uri="{9D8B030D-6E8A-4147-A177-3AD203B41FA5}">
                      <a16:colId xmlns:a16="http://schemas.microsoft.com/office/drawing/2014/main" val="2095315758"/>
                    </a:ext>
                  </a:extLst>
                </a:gridCol>
                <a:gridCol w="511860">
                  <a:extLst>
                    <a:ext uri="{9D8B030D-6E8A-4147-A177-3AD203B41FA5}">
                      <a16:colId xmlns:a16="http://schemas.microsoft.com/office/drawing/2014/main" val="2775139979"/>
                    </a:ext>
                  </a:extLst>
                </a:gridCol>
                <a:gridCol w="511860">
                  <a:extLst>
                    <a:ext uri="{9D8B030D-6E8A-4147-A177-3AD203B41FA5}">
                      <a16:colId xmlns:a16="http://schemas.microsoft.com/office/drawing/2014/main" val="2669363178"/>
                    </a:ext>
                  </a:extLst>
                </a:gridCol>
                <a:gridCol w="511860">
                  <a:extLst>
                    <a:ext uri="{9D8B030D-6E8A-4147-A177-3AD203B41FA5}">
                      <a16:colId xmlns:a16="http://schemas.microsoft.com/office/drawing/2014/main" val="198749725"/>
                    </a:ext>
                  </a:extLst>
                </a:gridCol>
                <a:gridCol w="511860">
                  <a:extLst>
                    <a:ext uri="{9D8B030D-6E8A-4147-A177-3AD203B41FA5}">
                      <a16:colId xmlns:a16="http://schemas.microsoft.com/office/drawing/2014/main" val="14442886"/>
                    </a:ext>
                  </a:extLst>
                </a:gridCol>
                <a:gridCol w="511860">
                  <a:extLst>
                    <a:ext uri="{9D8B030D-6E8A-4147-A177-3AD203B41FA5}">
                      <a16:colId xmlns:a16="http://schemas.microsoft.com/office/drawing/2014/main" val="1767719889"/>
                    </a:ext>
                  </a:extLst>
                </a:gridCol>
                <a:gridCol w="511860">
                  <a:extLst>
                    <a:ext uri="{9D8B030D-6E8A-4147-A177-3AD203B41FA5}">
                      <a16:colId xmlns:a16="http://schemas.microsoft.com/office/drawing/2014/main" val="475822028"/>
                    </a:ext>
                  </a:extLst>
                </a:gridCol>
                <a:gridCol w="511860">
                  <a:extLst>
                    <a:ext uri="{9D8B030D-6E8A-4147-A177-3AD203B41FA5}">
                      <a16:colId xmlns:a16="http://schemas.microsoft.com/office/drawing/2014/main" val="2229864663"/>
                    </a:ext>
                  </a:extLst>
                </a:gridCol>
              </a:tblGrid>
              <a:tr h="329925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L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BP</a:t>
                      </a:r>
                    </a:p>
                    <a:p>
                      <a:pPr latinLnBrk="1"/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1-4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BP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2-4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BP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3-4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BP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4-4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L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BP</a:t>
                      </a:r>
                    </a:p>
                    <a:p>
                      <a:pPr latinLnBrk="1"/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1-5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BP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2-5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BP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3-5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BP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4-5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L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BP</a:t>
                      </a:r>
                    </a:p>
                    <a:p>
                      <a:pPr latinLnBrk="1"/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1-6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BP62-6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BP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3-6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BP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4-6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947078"/>
                  </a:ext>
                </a:extLst>
              </a:tr>
            </a:tbl>
          </a:graphicData>
        </a:graphic>
      </p:graphicFrame>
      <p:pic>
        <p:nvPicPr>
          <p:cNvPr id="16" name="그림 15">
            <a:extLst>
              <a:ext uri="{FF2B5EF4-FFF2-40B4-BE49-F238E27FC236}">
                <a16:creationId xmlns:a16="http://schemas.microsoft.com/office/drawing/2014/main" id="{E9CB1D76-30B8-8AA2-BD23-8E9D4792C71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98" t="29192" r="36298" b="26227"/>
          <a:stretch>
            <a:fillRect/>
          </a:stretch>
        </p:blipFill>
        <p:spPr>
          <a:xfrm>
            <a:off x="2326477" y="3429000"/>
            <a:ext cx="2224797" cy="3032772"/>
          </a:xfrm>
          <a:prstGeom prst="rect">
            <a:avLst/>
          </a:prstGeom>
        </p:spPr>
      </p:pic>
      <p:pic>
        <p:nvPicPr>
          <p:cNvPr id="22" name="그림 21">
            <a:extLst>
              <a:ext uri="{FF2B5EF4-FFF2-40B4-BE49-F238E27FC236}">
                <a16:creationId xmlns:a16="http://schemas.microsoft.com/office/drawing/2014/main" id="{09A35725-6647-118F-E4B1-11321EE6AA2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24" t="30418" r="38418" b="21467"/>
          <a:stretch>
            <a:fillRect/>
          </a:stretch>
        </p:blipFill>
        <p:spPr>
          <a:xfrm>
            <a:off x="4609848" y="3429000"/>
            <a:ext cx="2179740" cy="3134643"/>
          </a:xfrm>
          <a:prstGeom prst="rect">
            <a:avLst/>
          </a:prstGeom>
        </p:spPr>
      </p:pic>
      <p:pic>
        <p:nvPicPr>
          <p:cNvPr id="27" name="그림 26">
            <a:extLst>
              <a:ext uri="{FF2B5EF4-FFF2-40B4-BE49-F238E27FC236}">
                <a16:creationId xmlns:a16="http://schemas.microsoft.com/office/drawing/2014/main" id="{370C751F-97F5-73FF-EB4E-369357A7AB3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48" t="31127" r="38930" b="22247"/>
          <a:stretch>
            <a:fillRect/>
          </a:stretch>
        </p:blipFill>
        <p:spPr>
          <a:xfrm>
            <a:off x="6713482" y="3425388"/>
            <a:ext cx="1756179" cy="3134644"/>
          </a:xfrm>
          <a:prstGeom prst="rect">
            <a:avLst/>
          </a:prstGeom>
        </p:spPr>
      </p:pic>
      <p:pic>
        <p:nvPicPr>
          <p:cNvPr id="30" name="그림 29">
            <a:extLst>
              <a:ext uri="{FF2B5EF4-FFF2-40B4-BE49-F238E27FC236}">
                <a16:creationId xmlns:a16="http://schemas.microsoft.com/office/drawing/2014/main" id="{716E9C4A-D833-BF87-7DDB-09B05EEC8F5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76" t="27874" r="36566" b="26615"/>
          <a:stretch>
            <a:fillRect/>
          </a:stretch>
        </p:blipFill>
        <p:spPr>
          <a:xfrm>
            <a:off x="8699803" y="3352800"/>
            <a:ext cx="1836302" cy="3207232"/>
          </a:xfrm>
          <a:prstGeom prst="rect">
            <a:avLst/>
          </a:prstGeom>
        </p:spPr>
      </p:pic>
      <p:pic>
        <p:nvPicPr>
          <p:cNvPr id="35" name="그림 34">
            <a:extLst>
              <a:ext uri="{FF2B5EF4-FFF2-40B4-BE49-F238E27FC236}">
                <a16:creationId xmlns:a16="http://schemas.microsoft.com/office/drawing/2014/main" id="{CBBC3659-1127-1E8C-EA02-F34E6E43B74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21" t="30724" r="31891" b="25428"/>
          <a:stretch>
            <a:fillRect/>
          </a:stretch>
        </p:blipFill>
        <p:spPr>
          <a:xfrm>
            <a:off x="10511507" y="3545935"/>
            <a:ext cx="2339553" cy="2858475"/>
          </a:xfrm>
          <a:prstGeom prst="rect">
            <a:avLst/>
          </a:prstGeom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9E7D1223-29CA-7A7D-FC4E-342A7BA02AB3}"/>
              </a:ext>
            </a:extLst>
          </p:cNvPr>
          <p:cNvSpPr/>
          <p:nvPr/>
        </p:nvSpPr>
        <p:spPr>
          <a:xfrm>
            <a:off x="625052" y="4293243"/>
            <a:ext cx="1442619" cy="20937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F08E8CD2-DE81-B7E9-BEAE-336ED3880809}"/>
              </a:ext>
            </a:extLst>
          </p:cNvPr>
          <p:cNvSpPr/>
          <p:nvPr/>
        </p:nvSpPr>
        <p:spPr>
          <a:xfrm>
            <a:off x="2722999" y="4422181"/>
            <a:ext cx="1707112" cy="19001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027C384A-EA05-AFFB-94F6-F7454FF0CB0C}"/>
              </a:ext>
            </a:extLst>
          </p:cNvPr>
          <p:cNvSpPr/>
          <p:nvPr/>
        </p:nvSpPr>
        <p:spPr>
          <a:xfrm>
            <a:off x="5210960" y="4441539"/>
            <a:ext cx="1205472" cy="17065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108B48DF-E38C-BF46-F863-237D6C868304}"/>
              </a:ext>
            </a:extLst>
          </p:cNvPr>
          <p:cNvSpPr/>
          <p:nvPr/>
        </p:nvSpPr>
        <p:spPr>
          <a:xfrm>
            <a:off x="7120346" y="4411304"/>
            <a:ext cx="1205472" cy="1766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33481EDD-D287-E4FD-8AE1-AA53B324DDDE}"/>
              </a:ext>
            </a:extLst>
          </p:cNvPr>
          <p:cNvSpPr/>
          <p:nvPr/>
        </p:nvSpPr>
        <p:spPr>
          <a:xfrm>
            <a:off x="8943483" y="4287196"/>
            <a:ext cx="1410741" cy="23967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직사각형 32">
            <a:extLst>
              <a:ext uri="{FF2B5EF4-FFF2-40B4-BE49-F238E27FC236}">
                <a16:creationId xmlns:a16="http://schemas.microsoft.com/office/drawing/2014/main" id="{79BCA0BE-FD98-B352-AB0C-43AC4F444F74}"/>
              </a:ext>
            </a:extLst>
          </p:cNvPr>
          <p:cNvSpPr/>
          <p:nvPr/>
        </p:nvSpPr>
        <p:spPr>
          <a:xfrm>
            <a:off x="10850670" y="4384391"/>
            <a:ext cx="1278118" cy="31297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854499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2D7C85-6CA6-CC9D-3C2B-E679DD178E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irect Immunodetection of Antigens Within the Precast Polyacrylamide Gel |  SpringerLink">
            <a:extLst>
              <a:ext uri="{FF2B5EF4-FFF2-40B4-BE49-F238E27FC236}">
                <a16:creationId xmlns:a16="http://schemas.microsoft.com/office/drawing/2014/main" id="{3ADA76CA-CB09-E830-2899-020D60ED68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711" b="82414"/>
          <a:stretch/>
        </p:blipFill>
        <p:spPr bwMode="auto">
          <a:xfrm>
            <a:off x="1420948" y="875895"/>
            <a:ext cx="8401759" cy="857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4B404B7-DA06-0FA6-E2FA-C523D470D3FB}"/>
              </a:ext>
            </a:extLst>
          </p:cNvPr>
          <p:cNvSpPr txBox="1"/>
          <p:nvPr/>
        </p:nvSpPr>
        <p:spPr>
          <a:xfrm>
            <a:off x="2095500" y="1804054"/>
            <a:ext cx="1181100" cy="53860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ko-KR" sz="1800" dirty="0">
                <a:solidFill>
                  <a:schemeClr val="tx1"/>
                </a:solidFill>
              </a:rPr>
              <a:t>Aβ1-42</a:t>
            </a:r>
            <a:endParaRPr lang="en-US" altLang="ko-KR" b="1" dirty="0"/>
          </a:p>
          <a:p>
            <a:pPr algn="ctr"/>
            <a:r>
              <a:rPr lang="en-US" altLang="ko-KR" sz="1100" b="1" dirty="0"/>
              <a:t>(4-46, 90 </a:t>
            </a:r>
            <a:r>
              <a:rPr lang="en-US" altLang="ko-KR" sz="1100" b="1" dirty="0" err="1"/>
              <a:t>kDa</a:t>
            </a:r>
            <a:r>
              <a:rPr lang="en-US" altLang="ko-KR" sz="1100" b="1" dirty="0"/>
              <a:t>)</a:t>
            </a:r>
            <a:endParaRPr lang="ko-KR" altLang="en-US" sz="11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2B9E77E-FE56-CCD9-3B34-A67DA5240797}"/>
              </a:ext>
            </a:extLst>
          </p:cNvPr>
          <p:cNvSpPr txBox="1"/>
          <p:nvPr/>
        </p:nvSpPr>
        <p:spPr>
          <a:xfrm>
            <a:off x="3533775" y="1810813"/>
            <a:ext cx="5638806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dirty="0"/>
              <a:t>SC-28365 anti-mouse, mono</a:t>
            </a:r>
          </a:p>
          <a:p>
            <a:r>
              <a:rPr lang="en-US" altLang="ko-KR" dirty="0"/>
              <a:t>(1</a:t>
            </a:r>
            <a:r>
              <a:rPr lang="en-US" altLang="ko-KR" baseline="30000" dirty="0"/>
              <a:t>st</a:t>
            </a:r>
            <a:r>
              <a:rPr lang="en-US" altLang="ko-KR" dirty="0"/>
              <a:t> 1:100, 2</a:t>
            </a:r>
            <a:r>
              <a:rPr lang="en-US" altLang="ko-KR" baseline="30000" dirty="0"/>
              <a:t>nd</a:t>
            </a:r>
            <a:r>
              <a:rPr lang="en-US" altLang="ko-KR" dirty="0"/>
              <a:t> 1:5,000)</a:t>
            </a:r>
            <a:endParaRPr lang="ko-KR" altLang="en-US" dirty="0"/>
          </a:p>
        </p:txBody>
      </p:sp>
      <p:graphicFrame>
        <p:nvGraphicFramePr>
          <p:cNvPr id="3" name="표 2">
            <a:extLst>
              <a:ext uri="{FF2B5EF4-FFF2-40B4-BE49-F238E27FC236}">
                <a16:creationId xmlns:a16="http://schemas.microsoft.com/office/drawing/2014/main" id="{016B0A72-E16F-668D-7FDE-0AC72DE95F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9960952"/>
              </p:ext>
            </p:extLst>
          </p:nvPr>
        </p:nvGraphicFramePr>
        <p:xfrm>
          <a:off x="1831743" y="105832"/>
          <a:ext cx="76779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860">
                  <a:extLst>
                    <a:ext uri="{9D8B030D-6E8A-4147-A177-3AD203B41FA5}">
                      <a16:colId xmlns:a16="http://schemas.microsoft.com/office/drawing/2014/main" val="608612726"/>
                    </a:ext>
                  </a:extLst>
                </a:gridCol>
                <a:gridCol w="511860">
                  <a:extLst>
                    <a:ext uri="{9D8B030D-6E8A-4147-A177-3AD203B41FA5}">
                      <a16:colId xmlns:a16="http://schemas.microsoft.com/office/drawing/2014/main" val="3336601181"/>
                    </a:ext>
                  </a:extLst>
                </a:gridCol>
                <a:gridCol w="511860">
                  <a:extLst>
                    <a:ext uri="{9D8B030D-6E8A-4147-A177-3AD203B41FA5}">
                      <a16:colId xmlns:a16="http://schemas.microsoft.com/office/drawing/2014/main" val="439190987"/>
                    </a:ext>
                  </a:extLst>
                </a:gridCol>
                <a:gridCol w="511860">
                  <a:extLst>
                    <a:ext uri="{9D8B030D-6E8A-4147-A177-3AD203B41FA5}">
                      <a16:colId xmlns:a16="http://schemas.microsoft.com/office/drawing/2014/main" val="4197104407"/>
                    </a:ext>
                  </a:extLst>
                </a:gridCol>
                <a:gridCol w="511860">
                  <a:extLst>
                    <a:ext uri="{9D8B030D-6E8A-4147-A177-3AD203B41FA5}">
                      <a16:colId xmlns:a16="http://schemas.microsoft.com/office/drawing/2014/main" val="2764957067"/>
                    </a:ext>
                  </a:extLst>
                </a:gridCol>
                <a:gridCol w="511860">
                  <a:extLst>
                    <a:ext uri="{9D8B030D-6E8A-4147-A177-3AD203B41FA5}">
                      <a16:colId xmlns:a16="http://schemas.microsoft.com/office/drawing/2014/main" val="2594504641"/>
                    </a:ext>
                  </a:extLst>
                </a:gridCol>
                <a:gridCol w="511860">
                  <a:extLst>
                    <a:ext uri="{9D8B030D-6E8A-4147-A177-3AD203B41FA5}">
                      <a16:colId xmlns:a16="http://schemas.microsoft.com/office/drawing/2014/main" val="4240153921"/>
                    </a:ext>
                  </a:extLst>
                </a:gridCol>
                <a:gridCol w="511860">
                  <a:extLst>
                    <a:ext uri="{9D8B030D-6E8A-4147-A177-3AD203B41FA5}">
                      <a16:colId xmlns:a16="http://schemas.microsoft.com/office/drawing/2014/main" val="2095315758"/>
                    </a:ext>
                  </a:extLst>
                </a:gridCol>
                <a:gridCol w="511860">
                  <a:extLst>
                    <a:ext uri="{9D8B030D-6E8A-4147-A177-3AD203B41FA5}">
                      <a16:colId xmlns:a16="http://schemas.microsoft.com/office/drawing/2014/main" val="2775139979"/>
                    </a:ext>
                  </a:extLst>
                </a:gridCol>
                <a:gridCol w="511860">
                  <a:extLst>
                    <a:ext uri="{9D8B030D-6E8A-4147-A177-3AD203B41FA5}">
                      <a16:colId xmlns:a16="http://schemas.microsoft.com/office/drawing/2014/main" val="2669363178"/>
                    </a:ext>
                  </a:extLst>
                </a:gridCol>
                <a:gridCol w="511860">
                  <a:extLst>
                    <a:ext uri="{9D8B030D-6E8A-4147-A177-3AD203B41FA5}">
                      <a16:colId xmlns:a16="http://schemas.microsoft.com/office/drawing/2014/main" val="198749725"/>
                    </a:ext>
                  </a:extLst>
                </a:gridCol>
                <a:gridCol w="511860">
                  <a:extLst>
                    <a:ext uri="{9D8B030D-6E8A-4147-A177-3AD203B41FA5}">
                      <a16:colId xmlns:a16="http://schemas.microsoft.com/office/drawing/2014/main" val="14442886"/>
                    </a:ext>
                  </a:extLst>
                </a:gridCol>
                <a:gridCol w="511860">
                  <a:extLst>
                    <a:ext uri="{9D8B030D-6E8A-4147-A177-3AD203B41FA5}">
                      <a16:colId xmlns:a16="http://schemas.microsoft.com/office/drawing/2014/main" val="1767719889"/>
                    </a:ext>
                  </a:extLst>
                </a:gridCol>
                <a:gridCol w="511860">
                  <a:extLst>
                    <a:ext uri="{9D8B030D-6E8A-4147-A177-3AD203B41FA5}">
                      <a16:colId xmlns:a16="http://schemas.microsoft.com/office/drawing/2014/main" val="475822028"/>
                    </a:ext>
                  </a:extLst>
                </a:gridCol>
                <a:gridCol w="511860">
                  <a:extLst>
                    <a:ext uri="{9D8B030D-6E8A-4147-A177-3AD203B41FA5}">
                      <a16:colId xmlns:a16="http://schemas.microsoft.com/office/drawing/2014/main" val="2229864663"/>
                    </a:ext>
                  </a:extLst>
                </a:gridCol>
              </a:tblGrid>
              <a:tr h="329925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L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BP</a:t>
                      </a:r>
                    </a:p>
                    <a:p>
                      <a:pPr latinLnBrk="1"/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1-1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BP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2-1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BP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3-1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BP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4-1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L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BP</a:t>
                      </a:r>
                    </a:p>
                    <a:p>
                      <a:pPr latinLnBrk="1"/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1-2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BP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2-2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BP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3-2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BP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4-2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L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BP</a:t>
                      </a:r>
                    </a:p>
                    <a:p>
                      <a:pPr latinLnBrk="1"/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1-3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BP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2-3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BP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3-3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BP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4-3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947078"/>
                  </a:ext>
                </a:extLst>
              </a:tr>
            </a:tbl>
          </a:graphicData>
        </a:graphic>
      </p:graphicFrame>
      <p:graphicFrame>
        <p:nvGraphicFramePr>
          <p:cNvPr id="4" name="표 3">
            <a:extLst>
              <a:ext uri="{FF2B5EF4-FFF2-40B4-BE49-F238E27FC236}">
                <a16:creationId xmlns:a16="http://schemas.microsoft.com/office/drawing/2014/main" id="{83145555-5245-4EC0-894D-4D79DAF225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7904672"/>
              </p:ext>
            </p:extLst>
          </p:nvPr>
        </p:nvGraphicFramePr>
        <p:xfrm>
          <a:off x="1831743" y="576791"/>
          <a:ext cx="76779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860">
                  <a:extLst>
                    <a:ext uri="{9D8B030D-6E8A-4147-A177-3AD203B41FA5}">
                      <a16:colId xmlns:a16="http://schemas.microsoft.com/office/drawing/2014/main" val="608612726"/>
                    </a:ext>
                  </a:extLst>
                </a:gridCol>
                <a:gridCol w="511860">
                  <a:extLst>
                    <a:ext uri="{9D8B030D-6E8A-4147-A177-3AD203B41FA5}">
                      <a16:colId xmlns:a16="http://schemas.microsoft.com/office/drawing/2014/main" val="3336601181"/>
                    </a:ext>
                  </a:extLst>
                </a:gridCol>
                <a:gridCol w="511860">
                  <a:extLst>
                    <a:ext uri="{9D8B030D-6E8A-4147-A177-3AD203B41FA5}">
                      <a16:colId xmlns:a16="http://schemas.microsoft.com/office/drawing/2014/main" val="439190987"/>
                    </a:ext>
                  </a:extLst>
                </a:gridCol>
                <a:gridCol w="511860">
                  <a:extLst>
                    <a:ext uri="{9D8B030D-6E8A-4147-A177-3AD203B41FA5}">
                      <a16:colId xmlns:a16="http://schemas.microsoft.com/office/drawing/2014/main" val="4197104407"/>
                    </a:ext>
                  </a:extLst>
                </a:gridCol>
                <a:gridCol w="511860">
                  <a:extLst>
                    <a:ext uri="{9D8B030D-6E8A-4147-A177-3AD203B41FA5}">
                      <a16:colId xmlns:a16="http://schemas.microsoft.com/office/drawing/2014/main" val="2764957067"/>
                    </a:ext>
                  </a:extLst>
                </a:gridCol>
                <a:gridCol w="511860">
                  <a:extLst>
                    <a:ext uri="{9D8B030D-6E8A-4147-A177-3AD203B41FA5}">
                      <a16:colId xmlns:a16="http://schemas.microsoft.com/office/drawing/2014/main" val="2594504641"/>
                    </a:ext>
                  </a:extLst>
                </a:gridCol>
                <a:gridCol w="511860">
                  <a:extLst>
                    <a:ext uri="{9D8B030D-6E8A-4147-A177-3AD203B41FA5}">
                      <a16:colId xmlns:a16="http://schemas.microsoft.com/office/drawing/2014/main" val="4240153921"/>
                    </a:ext>
                  </a:extLst>
                </a:gridCol>
                <a:gridCol w="511860">
                  <a:extLst>
                    <a:ext uri="{9D8B030D-6E8A-4147-A177-3AD203B41FA5}">
                      <a16:colId xmlns:a16="http://schemas.microsoft.com/office/drawing/2014/main" val="2095315758"/>
                    </a:ext>
                  </a:extLst>
                </a:gridCol>
                <a:gridCol w="511860">
                  <a:extLst>
                    <a:ext uri="{9D8B030D-6E8A-4147-A177-3AD203B41FA5}">
                      <a16:colId xmlns:a16="http://schemas.microsoft.com/office/drawing/2014/main" val="2775139979"/>
                    </a:ext>
                  </a:extLst>
                </a:gridCol>
                <a:gridCol w="511860">
                  <a:extLst>
                    <a:ext uri="{9D8B030D-6E8A-4147-A177-3AD203B41FA5}">
                      <a16:colId xmlns:a16="http://schemas.microsoft.com/office/drawing/2014/main" val="2669363178"/>
                    </a:ext>
                  </a:extLst>
                </a:gridCol>
                <a:gridCol w="511860">
                  <a:extLst>
                    <a:ext uri="{9D8B030D-6E8A-4147-A177-3AD203B41FA5}">
                      <a16:colId xmlns:a16="http://schemas.microsoft.com/office/drawing/2014/main" val="198749725"/>
                    </a:ext>
                  </a:extLst>
                </a:gridCol>
                <a:gridCol w="511860">
                  <a:extLst>
                    <a:ext uri="{9D8B030D-6E8A-4147-A177-3AD203B41FA5}">
                      <a16:colId xmlns:a16="http://schemas.microsoft.com/office/drawing/2014/main" val="14442886"/>
                    </a:ext>
                  </a:extLst>
                </a:gridCol>
                <a:gridCol w="511860">
                  <a:extLst>
                    <a:ext uri="{9D8B030D-6E8A-4147-A177-3AD203B41FA5}">
                      <a16:colId xmlns:a16="http://schemas.microsoft.com/office/drawing/2014/main" val="1767719889"/>
                    </a:ext>
                  </a:extLst>
                </a:gridCol>
                <a:gridCol w="511860">
                  <a:extLst>
                    <a:ext uri="{9D8B030D-6E8A-4147-A177-3AD203B41FA5}">
                      <a16:colId xmlns:a16="http://schemas.microsoft.com/office/drawing/2014/main" val="475822028"/>
                    </a:ext>
                  </a:extLst>
                </a:gridCol>
                <a:gridCol w="511860">
                  <a:extLst>
                    <a:ext uri="{9D8B030D-6E8A-4147-A177-3AD203B41FA5}">
                      <a16:colId xmlns:a16="http://schemas.microsoft.com/office/drawing/2014/main" val="2229864663"/>
                    </a:ext>
                  </a:extLst>
                </a:gridCol>
              </a:tblGrid>
              <a:tr h="329925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L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BP</a:t>
                      </a:r>
                    </a:p>
                    <a:p>
                      <a:pPr latinLnBrk="1"/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1-4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BP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2-4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BP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3-4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BP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4-4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L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BP</a:t>
                      </a:r>
                    </a:p>
                    <a:p>
                      <a:pPr latinLnBrk="1"/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1-5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BP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2-5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BP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3-5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BP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4-5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L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BP</a:t>
                      </a:r>
                    </a:p>
                    <a:p>
                      <a:pPr latinLnBrk="1"/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1-6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BP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2-6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BP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3-6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BP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4-6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947078"/>
                  </a:ext>
                </a:extLst>
              </a:tr>
            </a:tbl>
          </a:graphicData>
        </a:graphic>
      </p:graphicFrame>
      <p:pic>
        <p:nvPicPr>
          <p:cNvPr id="15" name="Picture 2" descr="Precision Plus Protein™ Dual Color Standards, 2.5 ml">
            <a:extLst>
              <a:ext uri="{FF2B5EF4-FFF2-40B4-BE49-F238E27FC236}">
                <a16:creationId xmlns:a16="http://schemas.microsoft.com/office/drawing/2014/main" id="{3591157E-2AC4-42BC-83D0-000E95D9AA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70" r="16321"/>
          <a:stretch/>
        </p:blipFill>
        <p:spPr bwMode="auto">
          <a:xfrm>
            <a:off x="100232" y="144825"/>
            <a:ext cx="1244454" cy="2619375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2E9EF6B3-3FA1-4615-9307-4616D878EEA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22" t="27108" r="44541" b="31673"/>
          <a:stretch/>
        </p:blipFill>
        <p:spPr>
          <a:xfrm>
            <a:off x="1042099" y="3414721"/>
            <a:ext cx="1457018" cy="2333444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6E59C444-3E3E-4F35-8709-E6B9683B3CC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02" t="29722" r="45321" b="27187"/>
          <a:stretch/>
        </p:blipFill>
        <p:spPr>
          <a:xfrm>
            <a:off x="2561982" y="3428999"/>
            <a:ext cx="1520433" cy="2333443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6CDAFA92-9B93-4073-8FC0-873A00D35BE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82" t="28552" r="40641" b="28358"/>
          <a:stretch/>
        </p:blipFill>
        <p:spPr>
          <a:xfrm rot="21421992">
            <a:off x="4092705" y="3430222"/>
            <a:ext cx="1500233" cy="2302441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B82608D8-5C61-4C9B-B8FC-CDB18B99D4A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77" t="35766" r="42786" b="25133"/>
          <a:stretch/>
        </p:blipFill>
        <p:spPr>
          <a:xfrm>
            <a:off x="5613412" y="3414721"/>
            <a:ext cx="1573114" cy="2389945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C2FB8C14-5602-4427-8704-B8A3AF283D03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87" t="29332" r="42734" b="27578"/>
          <a:stretch>
            <a:fillRect/>
          </a:stretch>
        </p:blipFill>
        <p:spPr>
          <a:xfrm rot="21287686">
            <a:off x="7251237" y="3222910"/>
            <a:ext cx="1579531" cy="2599919"/>
          </a:xfrm>
          <a:prstGeom prst="rect">
            <a:avLst/>
          </a:prstGeom>
        </p:spPr>
      </p:pic>
      <p:pic>
        <p:nvPicPr>
          <p:cNvPr id="21" name="그림 20">
            <a:extLst>
              <a:ext uri="{FF2B5EF4-FFF2-40B4-BE49-F238E27FC236}">
                <a16:creationId xmlns:a16="http://schemas.microsoft.com/office/drawing/2014/main" id="{5890EC3E-B962-4B8E-9E0D-6CA16EBEEDF2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02" t="31281" r="41421" b="25133"/>
          <a:stretch/>
        </p:blipFill>
        <p:spPr>
          <a:xfrm rot="232090">
            <a:off x="9011550" y="3354943"/>
            <a:ext cx="1647268" cy="2557157"/>
          </a:xfrm>
          <a:prstGeom prst="rect">
            <a:avLst/>
          </a:prstGeom>
        </p:spPr>
      </p:pic>
      <p:graphicFrame>
        <p:nvGraphicFramePr>
          <p:cNvPr id="22" name="표 6">
            <a:extLst>
              <a:ext uri="{FF2B5EF4-FFF2-40B4-BE49-F238E27FC236}">
                <a16:creationId xmlns:a16="http://schemas.microsoft.com/office/drawing/2014/main" id="{026D520E-044E-4DD7-A315-41CDA942C3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0737892"/>
              </p:ext>
            </p:extLst>
          </p:nvPr>
        </p:nvGraphicFramePr>
        <p:xfrm>
          <a:off x="1557826" y="2993184"/>
          <a:ext cx="8128002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4667">
                  <a:extLst>
                    <a:ext uri="{9D8B030D-6E8A-4147-A177-3AD203B41FA5}">
                      <a16:colId xmlns:a16="http://schemas.microsoft.com/office/drawing/2014/main" val="1683129360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1144842930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1951989053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43036963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3407408592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38639427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Aβ1-42 -1 V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Aβ1-42 -2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Aβ1-42 -3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Aβ1-42 -4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Aβ1-42 -5 V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Aβ1-42 -6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9944672"/>
                  </a:ext>
                </a:extLst>
              </a:tr>
            </a:tbl>
          </a:graphicData>
        </a:graphic>
      </p:graphicFrame>
      <p:sp>
        <p:nvSpPr>
          <p:cNvPr id="7" name="직사각형 6">
            <a:extLst>
              <a:ext uri="{FF2B5EF4-FFF2-40B4-BE49-F238E27FC236}">
                <a16:creationId xmlns:a16="http://schemas.microsoft.com/office/drawing/2014/main" id="{968543ED-7429-0A44-91C4-BCE93BE8B168}"/>
              </a:ext>
            </a:extLst>
          </p:cNvPr>
          <p:cNvSpPr/>
          <p:nvPr/>
        </p:nvSpPr>
        <p:spPr>
          <a:xfrm>
            <a:off x="1333913" y="3949765"/>
            <a:ext cx="1205472" cy="21536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0223B5DA-F1FC-F433-C8D4-3E56E3701018}"/>
              </a:ext>
            </a:extLst>
          </p:cNvPr>
          <p:cNvSpPr/>
          <p:nvPr/>
        </p:nvSpPr>
        <p:spPr>
          <a:xfrm>
            <a:off x="2811954" y="3952219"/>
            <a:ext cx="1205472" cy="1246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2F4C1B75-6C41-1BBC-C95A-59FF6854E6C6}"/>
              </a:ext>
            </a:extLst>
          </p:cNvPr>
          <p:cNvSpPr/>
          <p:nvPr/>
        </p:nvSpPr>
        <p:spPr>
          <a:xfrm>
            <a:off x="4248893" y="3900064"/>
            <a:ext cx="1205472" cy="20440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13F4979B-9C90-916F-DA41-6FDF216A8779}"/>
              </a:ext>
            </a:extLst>
          </p:cNvPr>
          <p:cNvSpPr/>
          <p:nvPr/>
        </p:nvSpPr>
        <p:spPr>
          <a:xfrm>
            <a:off x="5880880" y="4002268"/>
            <a:ext cx="1205472" cy="1246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0159D9D0-ADF3-9D95-7034-7A1319D568EA}"/>
              </a:ext>
            </a:extLst>
          </p:cNvPr>
          <p:cNvSpPr/>
          <p:nvPr/>
        </p:nvSpPr>
        <p:spPr>
          <a:xfrm>
            <a:off x="7454113" y="3900064"/>
            <a:ext cx="1205472" cy="1847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4F1C6631-C26D-A9C5-DF31-312F353DC894}"/>
              </a:ext>
            </a:extLst>
          </p:cNvPr>
          <p:cNvSpPr/>
          <p:nvPr/>
        </p:nvSpPr>
        <p:spPr>
          <a:xfrm>
            <a:off x="9298205" y="3889892"/>
            <a:ext cx="1205472" cy="23702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BEF113A-F94F-52DC-1ABF-406FEC9205AA}"/>
              </a:ext>
            </a:extLst>
          </p:cNvPr>
          <p:cNvSpPr txBox="1"/>
          <p:nvPr/>
        </p:nvSpPr>
        <p:spPr>
          <a:xfrm>
            <a:off x="182880" y="2993184"/>
            <a:ext cx="739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증가</a:t>
            </a: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C4C08737-1B95-A605-A7CB-0E85D85B41AE}"/>
              </a:ext>
            </a:extLst>
          </p:cNvPr>
          <p:cNvSpPr/>
          <p:nvPr/>
        </p:nvSpPr>
        <p:spPr>
          <a:xfrm>
            <a:off x="1344448" y="4570291"/>
            <a:ext cx="1205472" cy="47490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12572AEB-498E-FABA-E491-09AB7008F5E5}"/>
              </a:ext>
            </a:extLst>
          </p:cNvPr>
          <p:cNvSpPr/>
          <p:nvPr/>
        </p:nvSpPr>
        <p:spPr>
          <a:xfrm>
            <a:off x="2795254" y="4501251"/>
            <a:ext cx="1205472" cy="39619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B4771F03-D4CF-452B-C32D-530FA3008F85}"/>
              </a:ext>
            </a:extLst>
          </p:cNvPr>
          <p:cNvSpPr/>
          <p:nvPr/>
        </p:nvSpPr>
        <p:spPr>
          <a:xfrm>
            <a:off x="4259054" y="4499006"/>
            <a:ext cx="1205472" cy="39843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E68A8685-6875-21F9-DE13-75FCE808F032}"/>
              </a:ext>
            </a:extLst>
          </p:cNvPr>
          <p:cNvSpPr/>
          <p:nvPr/>
        </p:nvSpPr>
        <p:spPr>
          <a:xfrm>
            <a:off x="5807659" y="4551750"/>
            <a:ext cx="1316001" cy="49344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451CE583-B45D-5457-420E-02DBBD162DF8}"/>
              </a:ext>
            </a:extLst>
          </p:cNvPr>
          <p:cNvSpPr/>
          <p:nvPr/>
        </p:nvSpPr>
        <p:spPr>
          <a:xfrm>
            <a:off x="7502169" y="4553386"/>
            <a:ext cx="1205472" cy="6665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30D68A72-181D-52B8-0079-D9FF0DCEA8AF}"/>
              </a:ext>
            </a:extLst>
          </p:cNvPr>
          <p:cNvSpPr/>
          <p:nvPr/>
        </p:nvSpPr>
        <p:spPr>
          <a:xfrm>
            <a:off x="9299121" y="4485551"/>
            <a:ext cx="1205472" cy="6567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030719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278CA5-529F-AC1E-71CC-424BB18C72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irect Immunodetection of Antigens Within the Precast Polyacrylamide Gel |  SpringerLink">
            <a:extLst>
              <a:ext uri="{FF2B5EF4-FFF2-40B4-BE49-F238E27FC236}">
                <a16:creationId xmlns:a16="http://schemas.microsoft.com/office/drawing/2014/main" id="{EEA24E28-3A52-0E27-39B8-35A6D8188A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711" b="82414"/>
          <a:stretch/>
        </p:blipFill>
        <p:spPr bwMode="auto">
          <a:xfrm>
            <a:off x="1895120" y="1075360"/>
            <a:ext cx="8401759" cy="857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30BE149-9BC4-26D9-9419-921C4B691548}"/>
              </a:ext>
            </a:extLst>
          </p:cNvPr>
          <p:cNvSpPr txBox="1"/>
          <p:nvPr/>
        </p:nvSpPr>
        <p:spPr>
          <a:xfrm>
            <a:off x="2671272" y="2003519"/>
            <a:ext cx="1181100" cy="53860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ko-KR" b="1" dirty="0"/>
              <a:t>AQP4</a:t>
            </a:r>
          </a:p>
          <a:p>
            <a:pPr algn="ctr"/>
            <a:r>
              <a:rPr lang="en-US" altLang="ko-KR" sz="1100" b="1" dirty="0"/>
              <a:t>(35 </a:t>
            </a:r>
            <a:r>
              <a:rPr lang="en-US" altLang="ko-KR" sz="1100" b="1" dirty="0" err="1"/>
              <a:t>kDa</a:t>
            </a:r>
            <a:r>
              <a:rPr lang="en-US" altLang="ko-KR" sz="1100" b="1" dirty="0"/>
              <a:t>)</a:t>
            </a:r>
            <a:endParaRPr lang="ko-KR" altLang="en-US" sz="11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C388FED-1E63-1CA5-6B1C-DAFE72C8B795}"/>
              </a:ext>
            </a:extLst>
          </p:cNvPr>
          <p:cNvSpPr txBox="1"/>
          <p:nvPr/>
        </p:nvSpPr>
        <p:spPr>
          <a:xfrm>
            <a:off x="4109547" y="2007627"/>
            <a:ext cx="5638806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dirty="0"/>
              <a:t>PA1937 anti-rabbit, Poly</a:t>
            </a:r>
          </a:p>
          <a:p>
            <a:r>
              <a:rPr lang="en-US" altLang="ko-KR" dirty="0"/>
              <a:t>(</a:t>
            </a:r>
            <a:r>
              <a:rPr lang="en-US" altLang="ko-KR"/>
              <a:t>1</a:t>
            </a:r>
            <a:r>
              <a:rPr lang="en-US" altLang="ko-KR" baseline="30000"/>
              <a:t>st</a:t>
            </a:r>
            <a:r>
              <a:rPr lang="en-US" altLang="ko-KR"/>
              <a:t> 1:200, 2</a:t>
            </a:r>
            <a:r>
              <a:rPr lang="en-US" altLang="ko-KR" baseline="30000"/>
              <a:t>nd</a:t>
            </a:r>
            <a:r>
              <a:rPr lang="en-US" altLang="ko-KR"/>
              <a:t> 1:5000)</a:t>
            </a:r>
            <a:endParaRPr lang="ko-KR" altLang="en-US" dirty="0"/>
          </a:p>
        </p:txBody>
      </p:sp>
      <p:pic>
        <p:nvPicPr>
          <p:cNvPr id="18" name="그림 17">
            <a:extLst>
              <a:ext uri="{FF2B5EF4-FFF2-40B4-BE49-F238E27FC236}">
                <a16:creationId xmlns:a16="http://schemas.microsoft.com/office/drawing/2014/main" id="{4A52744C-5E9F-3DD9-E2C5-2B74B412885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15" t="32332" r="37034" b="18947"/>
          <a:stretch>
            <a:fillRect/>
          </a:stretch>
        </p:blipFill>
        <p:spPr>
          <a:xfrm>
            <a:off x="1519022" y="3445222"/>
            <a:ext cx="1021977" cy="2619375"/>
          </a:xfrm>
          <a:prstGeom prst="rect">
            <a:avLst/>
          </a:prstGeom>
        </p:spPr>
      </p:pic>
      <p:graphicFrame>
        <p:nvGraphicFramePr>
          <p:cNvPr id="19" name="표 6">
            <a:extLst>
              <a:ext uri="{FF2B5EF4-FFF2-40B4-BE49-F238E27FC236}">
                <a16:creationId xmlns:a16="http://schemas.microsoft.com/office/drawing/2014/main" id="{BE734E44-524E-7D16-619F-783D0EDADA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3803133"/>
              </p:ext>
            </p:extLst>
          </p:nvPr>
        </p:nvGraphicFramePr>
        <p:xfrm>
          <a:off x="1707865" y="2982914"/>
          <a:ext cx="8128002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4667">
                  <a:extLst>
                    <a:ext uri="{9D8B030D-6E8A-4147-A177-3AD203B41FA5}">
                      <a16:colId xmlns:a16="http://schemas.microsoft.com/office/drawing/2014/main" val="1683129360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1144842930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1951989053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43036963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3407408592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38639427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AQP4 -1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AQP4 -2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AQP4 -3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AQP4 -4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AQP4 -5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AQP4 -6 V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9944672"/>
                  </a:ext>
                </a:extLst>
              </a:tr>
            </a:tbl>
          </a:graphicData>
        </a:graphic>
      </p:graphicFrame>
      <p:pic>
        <p:nvPicPr>
          <p:cNvPr id="20" name="Picture 2" descr="Precision Plus Protein™ Dual Color Standards, 2.5 ml">
            <a:extLst>
              <a:ext uri="{FF2B5EF4-FFF2-40B4-BE49-F238E27FC236}">
                <a16:creationId xmlns:a16="http://schemas.microsoft.com/office/drawing/2014/main" id="{E251BEDC-A6D8-1043-D6D9-7E8384B739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70" r="16321"/>
          <a:stretch/>
        </p:blipFill>
        <p:spPr bwMode="auto">
          <a:xfrm>
            <a:off x="100232" y="144825"/>
            <a:ext cx="1244454" cy="2619375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그림 20">
            <a:extLst>
              <a:ext uri="{FF2B5EF4-FFF2-40B4-BE49-F238E27FC236}">
                <a16:creationId xmlns:a16="http://schemas.microsoft.com/office/drawing/2014/main" id="{BF371CA8-5B74-3AD1-67F5-22B7BE2A3F5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75" t="24792" r="35040" b="24623"/>
          <a:stretch>
            <a:fillRect/>
          </a:stretch>
        </p:blipFill>
        <p:spPr>
          <a:xfrm rot="319637">
            <a:off x="2893378" y="3474156"/>
            <a:ext cx="1093694" cy="2600239"/>
          </a:xfrm>
          <a:prstGeom prst="rect">
            <a:avLst/>
          </a:prstGeom>
        </p:spPr>
      </p:pic>
      <p:pic>
        <p:nvPicPr>
          <p:cNvPr id="22" name="그림 21">
            <a:extLst>
              <a:ext uri="{FF2B5EF4-FFF2-40B4-BE49-F238E27FC236}">
                <a16:creationId xmlns:a16="http://schemas.microsoft.com/office/drawing/2014/main" id="{3F821D27-5CFD-2783-5953-2E30FC9FD58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31" t="36089" r="37383" b="17750"/>
          <a:stretch>
            <a:fillRect/>
          </a:stretch>
        </p:blipFill>
        <p:spPr>
          <a:xfrm rot="468676">
            <a:off x="4242538" y="3915770"/>
            <a:ext cx="1093694" cy="2199991"/>
          </a:xfrm>
          <a:prstGeom prst="rect">
            <a:avLst/>
          </a:prstGeom>
        </p:spPr>
      </p:pic>
      <p:pic>
        <p:nvPicPr>
          <p:cNvPr id="23" name="그림 22">
            <a:extLst>
              <a:ext uri="{FF2B5EF4-FFF2-40B4-BE49-F238E27FC236}">
                <a16:creationId xmlns:a16="http://schemas.microsoft.com/office/drawing/2014/main" id="{522B2561-1C14-5769-08F1-86A9D01D3AF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15" t="33555" r="37900" b="21134"/>
          <a:stretch>
            <a:fillRect/>
          </a:stretch>
        </p:blipFill>
        <p:spPr>
          <a:xfrm>
            <a:off x="5666815" y="3613990"/>
            <a:ext cx="1093694" cy="2256183"/>
          </a:xfrm>
          <a:prstGeom prst="rect">
            <a:avLst/>
          </a:prstGeom>
        </p:spPr>
      </p:pic>
      <p:pic>
        <p:nvPicPr>
          <p:cNvPr id="24" name="그림 23">
            <a:extLst>
              <a:ext uri="{FF2B5EF4-FFF2-40B4-BE49-F238E27FC236}">
                <a16:creationId xmlns:a16="http://schemas.microsoft.com/office/drawing/2014/main" id="{9FC1D293-2820-182C-FEBB-FCA3226F041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15" t="31177" r="39735" b="23452"/>
          <a:stretch>
            <a:fillRect/>
          </a:stretch>
        </p:blipFill>
        <p:spPr>
          <a:xfrm>
            <a:off x="7094236" y="3613990"/>
            <a:ext cx="1021977" cy="2328223"/>
          </a:xfrm>
          <a:prstGeom prst="rect">
            <a:avLst/>
          </a:prstGeom>
        </p:spPr>
      </p:pic>
      <p:pic>
        <p:nvPicPr>
          <p:cNvPr id="25" name="그림 24">
            <a:extLst>
              <a:ext uri="{FF2B5EF4-FFF2-40B4-BE49-F238E27FC236}">
                <a16:creationId xmlns:a16="http://schemas.microsoft.com/office/drawing/2014/main" id="{C483DBC7-5519-1EEB-42CC-03911F31F72F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28" t="26631" r="37795" b="16405"/>
          <a:stretch>
            <a:fillRect/>
          </a:stretch>
        </p:blipFill>
        <p:spPr>
          <a:xfrm rot="322695">
            <a:off x="8377642" y="3569217"/>
            <a:ext cx="1249680" cy="2641241"/>
          </a:xfrm>
          <a:prstGeom prst="rect">
            <a:avLst/>
          </a:prstGeom>
        </p:spPr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id="{A1A50A52-D846-3BAB-4914-1F2C6233E08C}"/>
              </a:ext>
            </a:extLst>
          </p:cNvPr>
          <p:cNvSpPr/>
          <p:nvPr/>
        </p:nvSpPr>
        <p:spPr>
          <a:xfrm>
            <a:off x="1437003" y="4865961"/>
            <a:ext cx="1205472" cy="1809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B58C2A07-659F-735E-BD56-9A9C1A234149}"/>
              </a:ext>
            </a:extLst>
          </p:cNvPr>
          <p:cNvSpPr/>
          <p:nvPr/>
        </p:nvSpPr>
        <p:spPr>
          <a:xfrm>
            <a:off x="2741683" y="4865961"/>
            <a:ext cx="1205472" cy="1809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0A130A22-454F-FB20-5716-573D91850A16}"/>
              </a:ext>
            </a:extLst>
          </p:cNvPr>
          <p:cNvSpPr/>
          <p:nvPr/>
        </p:nvSpPr>
        <p:spPr>
          <a:xfrm>
            <a:off x="4156049" y="4944954"/>
            <a:ext cx="1205472" cy="1809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562BDD76-2EFF-C09F-0B00-30485B4A5810}"/>
              </a:ext>
            </a:extLst>
          </p:cNvPr>
          <p:cNvSpPr/>
          <p:nvPr/>
        </p:nvSpPr>
        <p:spPr>
          <a:xfrm>
            <a:off x="5566459" y="4811598"/>
            <a:ext cx="1205472" cy="1809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CFADAFA4-A219-2ABE-C92B-5B6A8FC2DA23}"/>
              </a:ext>
            </a:extLst>
          </p:cNvPr>
          <p:cNvSpPr/>
          <p:nvPr/>
        </p:nvSpPr>
        <p:spPr>
          <a:xfrm>
            <a:off x="6929801" y="4865961"/>
            <a:ext cx="1205472" cy="1809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7BE6BD12-C645-B3F9-AA45-30E687A2E45F}"/>
              </a:ext>
            </a:extLst>
          </p:cNvPr>
          <p:cNvSpPr/>
          <p:nvPr/>
        </p:nvSpPr>
        <p:spPr>
          <a:xfrm>
            <a:off x="8315561" y="4943291"/>
            <a:ext cx="1205472" cy="1809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5" name="표 4">
            <a:extLst>
              <a:ext uri="{FF2B5EF4-FFF2-40B4-BE49-F238E27FC236}">
                <a16:creationId xmlns:a16="http://schemas.microsoft.com/office/drawing/2014/main" id="{F017581A-A208-2027-712E-5A3FF99CDF14}"/>
              </a:ext>
            </a:extLst>
          </p:cNvPr>
          <p:cNvGraphicFramePr>
            <a:graphicFrameLocks noGrp="1"/>
          </p:cNvGraphicFramePr>
          <p:nvPr/>
        </p:nvGraphicFramePr>
        <p:xfrm>
          <a:off x="2257050" y="390367"/>
          <a:ext cx="76779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860">
                  <a:extLst>
                    <a:ext uri="{9D8B030D-6E8A-4147-A177-3AD203B41FA5}">
                      <a16:colId xmlns:a16="http://schemas.microsoft.com/office/drawing/2014/main" val="608612726"/>
                    </a:ext>
                  </a:extLst>
                </a:gridCol>
                <a:gridCol w="511860">
                  <a:extLst>
                    <a:ext uri="{9D8B030D-6E8A-4147-A177-3AD203B41FA5}">
                      <a16:colId xmlns:a16="http://schemas.microsoft.com/office/drawing/2014/main" val="3336601181"/>
                    </a:ext>
                  </a:extLst>
                </a:gridCol>
                <a:gridCol w="511860">
                  <a:extLst>
                    <a:ext uri="{9D8B030D-6E8A-4147-A177-3AD203B41FA5}">
                      <a16:colId xmlns:a16="http://schemas.microsoft.com/office/drawing/2014/main" val="439190987"/>
                    </a:ext>
                  </a:extLst>
                </a:gridCol>
                <a:gridCol w="511860">
                  <a:extLst>
                    <a:ext uri="{9D8B030D-6E8A-4147-A177-3AD203B41FA5}">
                      <a16:colId xmlns:a16="http://schemas.microsoft.com/office/drawing/2014/main" val="4197104407"/>
                    </a:ext>
                  </a:extLst>
                </a:gridCol>
                <a:gridCol w="511860">
                  <a:extLst>
                    <a:ext uri="{9D8B030D-6E8A-4147-A177-3AD203B41FA5}">
                      <a16:colId xmlns:a16="http://schemas.microsoft.com/office/drawing/2014/main" val="2764957067"/>
                    </a:ext>
                  </a:extLst>
                </a:gridCol>
                <a:gridCol w="511860">
                  <a:extLst>
                    <a:ext uri="{9D8B030D-6E8A-4147-A177-3AD203B41FA5}">
                      <a16:colId xmlns:a16="http://schemas.microsoft.com/office/drawing/2014/main" val="2594504641"/>
                    </a:ext>
                  </a:extLst>
                </a:gridCol>
                <a:gridCol w="511860">
                  <a:extLst>
                    <a:ext uri="{9D8B030D-6E8A-4147-A177-3AD203B41FA5}">
                      <a16:colId xmlns:a16="http://schemas.microsoft.com/office/drawing/2014/main" val="4240153921"/>
                    </a:ext>
                  </a:extLst>
                </a:gridCol>
                <a:gridCol w="511860">
                  <a:extLst>
                    <a:ext uri="{9D8B030D-6E8A-4147-A177-3AD203B41FA5}">
                      <a16:colId xmlns:a16="http://schemas.microsoft.com/office/drawing/2014/main" val="2095315758"/>
                    </a:ext>
                  </a:extLst>
                </a:gridCol>
                <a:gridCol w="511860">
                  <a:extLst>
                    <a:ext uri="{9D8B030D-6E8A-4147-A177-3AD203B41FA5}">
                      <a16:colId xmlns:a16="http://schemas.microsoft.com/office/drawing/2014/main" val="2775139979"/>
                    </a:ext>
                  </a:extLst>
                </a:gridCol>
                <a:gridCol w="511860">
                  <a:extLst>
                    <a:ext uri="{9D8B030D-6E8A-4147-A177-3AD203B41FA5}">
                      <a16:colId xmlns:a16="http://schemas.microsoft.com/office/drawing/2014/main" val="2669363178"/>
                    </a:ext>
                  </a:extLst>
                </a:gridCol>
                <a:gridCol w="511860">
                  <a:extLst>
                    <a:ext uri="{9D8B030D-6E8A-4147-A177-3AD203B41FA5}">
                      <a16:colId xmlns:a16="http://schemas.microsoft.com/office/drawing/2014/main" val="198749725"/>
                    </a:ext>
                  </a:extLst>
                </a:gridCol>
                <a:gridCol w="511860">
                  <a:extLst>
                    <a:ext uri="{9D8B030D-6E8A-4147-A177-3AD203B41FA5}">
                      <a16:colId xmlns:a16="http://schemas.microsoft.com/office/drawing/2014/main" val="14442886"/>
                    </a:ext>
                  </a:extLst>
                </a:gridCol>
                <a:gridCol w="511860">
                  <a:extLst>
                    <a:ext uri="{9D8B030D-6E8A-4147-A177-3AD203B41FA5}">
                      <a16:colId xmlns:a16="http://schemas.microsoft.com/office/drawing/2014/main" val="1767719889"/>
                    </a:ext>
                  </a:extLst>
                </a:gridCol>
                <a:gridCol w="511860">
                  <a:extLst>
                    <a:ext uri="{9D8B030D-6E8A-4147-A177-3AD203B41FA5}">
                      <a16:colId xmlns:a16="http://schemas.microsoft.com/office/drawing/2014/main" val="475822028"/>
                    </a:ext>
                  </a:extLst>
                </a:gridCol>
                <a:gridCol w="511860">
                  <a:extLst>
                    <a:ext uri="{9D8B030D-6E8A-4147-A177-3AD203B41FA5}">
                      <a16:colId xmlns:a16="http://schemas.microsoft.com/office/drawing/2014/main" val="2229864663"/>
                    </a:ext>
                  </a:extLst>
                </a:gridCol>
              </a:tblGrid>
              <a:tr h="329925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L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BP</a:t>
                      </a:r>
                    </a:p>
                    <a:p>
                      <a:pPr latinLnBrk="1"/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1-1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BP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2-1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BP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3-1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BP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4-1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L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BP</a:t>
                      </a:r>
                    </a:p>
                    <a:p>
                      <a:pPr latinLnBrk="1"/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1-2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BP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2-2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BP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3-2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BP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4-2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L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BP</a:t>
                      </a:r>
                    </a:p>
                    <a:p>
                      <a:pPr latinLnBrk="1"/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1-3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BP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2-3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BP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3-3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BP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4-3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947078"/>
                  </a:ext>
                </a:extLst>
              </a:tr>
            </a:tbl>
          </a:graphicData>
        </a:graphic>
      </p:graphicFrame>
      <p:graphicFrame>
        <p:nvGraphicFramePr>
          <p:cNvPr id="11" name="표 10">
            <a:extLst>
              <a:ext uri="{FF2B5EF4-FFF2-40B4-BE49-F238E27FC236}">
                <a16:creationId xmlns:a16="http://schemas.microsoft.com/office/drawing/2014/main" id="{B1F0A858-7EC4-2548-F0A6-485855F1D27B}"/>
              </a:ext>
            </a:extLst>
          </p:cNvPr>
          <p:cNvGraphicFramePr>
            <a:graphicFrameLocks noGrp="1"/>
          </p:cNvGraphicFramePr>
          <p:nvPr/>
        </p:nvGraphicFramePr>
        <p:xfrm>
          <a:off x="2257050" y="861326"/>
          <a:ext cx="76779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860">
                  <a:extLst>
                    <a:ext uri="{9D8B030D-6E8A-4147-A177-3AD203B41FA5}">
                      <a16:colId xmlns:a16="http://schemas.microsoft.com/office/drawing/2014/main" val="608612726"/>
                    </a:ext>
                  </a:extLst>
                </a:gridCol>
                <a:gridCol w="511860">
                  <a:extLst>
                    <a:ext uri="{9D8B030D-6E8A-4147-A177-3AD203B41FA5}">
                      <a16:colId xmlns:a16="http://schemas.microsoft.com/office/drawing/2014/main" val="3336601181"/>
                    </a:ext>
                  </a:extLst>
                </a:gridCol>
                <a:gridCol w="511860">
                  <a:extLst>
                    <a:ext uri="{9D8B030D-6E8A-4147-A177-3AD203B41FA5}">
                      <a16:colId xmlns:a16="http://schemas.microsoft.com/office/drawing/2014/main" val="439190987"/>
                    </a:ext>
                  </a:extLst>
                </a:gridCol>
                <a:gridCol w="511860">
                  <a:extLst>
                    <a:ext uri="{9D8B030D-6E8A-4147-A177-3AD203B41FA5}">
                      <a16:colId xmlns:a16="http://schemas.microsoft.com/office/drawing/2014/main" val="4197104407"/>
                    </a:ext>
                  </a:extLst>
                </a:gridCol>
                <a:gridCol w="511860">
                  <a:extLst>
                    <a:ext uri="{9D8B030D-6E8A-4147-A177-3AD203B41FA5}">
                      <a16:colId xmlns:a16="http://schemas.microsoft.com/office/drawing/2014/main" val="2764957067"/>
                    </a:ext>
                  </a:extLst>
                </a:gridCol>
                <a:gridCol w="511860">
                  <a:extLst>
                    <a:ext uri="{9D8B030D-6E8A-4147-A177-3AD203B41FA5}">
                      <a16:colId xmlns:a16="http://schemas.microsoft.com/office/drawing/2014/main" val="2594504641"/>
                    </a:ext>
                  </a:extLst>
                </a:gridCol>
                <a:gridCol w="511860">
                  <a:extLst>
                    <a:ext uri="{9D8B030D-6E8A-4147-A177-3AD203B41FA5}">
                      <a16:colId xmlns:a16="http://schemas.microsoft.com/office/drawing/2014/main" val="4240153921"/>
                    </a:ext>
                  </a:extLst>
                </a:gridCol>
                <a:gridCol w="511860">
                  <a:extLst>
                    <a:ext uri="{9D8B030D-6E8A-4147-A177-3AD203B41FA5}">
                      <a16:colId xmlns:a16="http://schemas.microsoft.com/office/drawing/2014/main" val="2095315758"/>
                    </a:ext>
                  </a:extLst>
                </a:gridCol>
                <a:gridCol w="511860">
                  <a:extLst>
                    <a:ext uri="{9D8B030D-6E8A-4147-A177-3AD203B41FA5}">
                      <a16:colId xmlns:a16="http://schemas.microsoft.com/office/drawing/2014/main" val="2775139979"/>
                    </a:ext>
                  </a:extLst>
                </a:gridCol>
                <a:gridCol w="511860">
                  <a:extLst>
                    <a:ext uri="{9D8B030D-6E8A-4147-A177-3AD203B41FA5}">
                      <a16:colId xmlns:a16="http://schemas.microsoft.com/office/drawing/2014/main" val="2669363178"/>
                    </a:ext>
                  </a:extLst>
                </a:gridCol>
                <a:gridCol w="511860">
                  <a:extLst>
                    <a:ext uri="{9D8B030D-6E8A-4147-A177-3AD203B41FA5}">
                      <a16:colId xmlns:a16="http://schemas.microsoft.com/office/drawing/2014/main" val="198749725"/>
                    </a:ext>
                  </a:extLst>
                </a:gridCol>
                <a:gridCol w="511860">
                  <a:extLst>
                    <a:ext uri="{9D8B030D-6E8A-4147-A177-3AD203B41FA5}">
                      <a16:colId xmlns:a16="http://schemas.microsoft.com/office/drawing/2014/main" val="14442886"/>
                    </a:ext>
                  </a:extLst>
                </a:gridCol>
                <a:gridCol w="511860">
                  <a:extLst>
                    <a:ext uri="{9D8B030D-6E8A-4147-A177-3AD203B41FA5}">
                      <a16:colId xmlns:a16="http://schemas.microsoft.com/office/drawing/2014/main" val="1767719889"/>
                    </a:ext>
                  </a:extLst>
                </a:gridCol>
                <a:gridCol w="511860">
                  <a:extLst>
                    <a:ext uri="{9D8B030D-6E8A-4147-A177-3AD203B41FA5}">
                      <a16:colId xmlns:a16="http://schemas.microsoft.com/office/drawing/2014/main" val="475822028"/>
                    </a:ext>
                  </a:extLst>
                </a:gridCol>
                <a:gridCol w="511860">
                  <a:extLst>
                    <a:ext uri="{9D8B030D-6E8A-4147-A177-3AD203B41FA5}">
                      <a16:colId xmlns:a16="http://schemas.microsoft.com/office/drawing/2014/main" val="2229864663"/>
                    </a:ext>
                  </a:extLst>
                </a:gridCol>
              </a:tblGrid>
              <a:tr h="329925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L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BP</a:t>
                      </a:r>
                    </a:p>
                    <a:p>
                      <a:pPr latinLnBrk="1"/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1-4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BP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2-4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BP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3-4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BP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4-4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L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BP</a:t>
                      </a:r>
                    </a:p>
                    <a:p>
                      <a:pPr latinLnBrk="1"/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1-5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BP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2-5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BP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3-5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BP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4-5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L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BP</a:t>
                      </a:r>
                    </a:p>
                    <a:p>
                      <a:pPr latinLnBrk="1"/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1-6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BP62-6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BP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3-6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BP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4-6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9470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30763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BE1711-4CAB-4D9E-934F-F58D53BD9C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BF660CF6-613C-0A5E-F914-CA3E41A175FA}"/>
              </a:ext>
            </a:extLst>
          </p:cNvPr>
          <p:cNvSpPr txBox="1"/>
          <p:nvPr/>
        </p:nvSpPr>
        <p:spPr>
          <a:xfrm>
            <a:off x="6096000" y="1693268"/>
            <a:ext cx="118110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altLang="ko-KR" b="1" dirty="0"/>
              <a:t>Β</a:t>
            </a:r>
            <a:r>
              <a:rPr lang="en-US" altLang="ko-KR" b="1" dirty="0"/>
              <a:t>-Actin</a:t>
            </a:r>
          </a:p>
        </p:txBody>
      </p:sp>
      <p:graphicFrame>
        <p:nvGraphicFramePr>
          <p:cNvPr id="12" name="표 11">
            <a:extLst>
              <a:ext uri="{FF2B5EF4-FFF2-40B4-BE49-F238E27FC236}">
                <a16:creationId xmlns:a16="http://schemas.microsoft.com/office/drawing/2014/main" id="{063190C5-54E5-EC58-B137-F418E4C6B4A1}"/>
              </a:ext>
            </a:extLst>
          </p:cNvPr>
          <p:cNvGraphicFramePr>
            <a:graphicFrameLocks noGrp="1"/>
          </p:cNvGraphicFramePr>
          <p:nvPr/>
        </p:nvGraphicFramePr>
        <p:xfrm>
          <a:off x="2497571" y="395416"/>
          <a:ext cx="76779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860">
                  <a:extLst>
                    <a:ext uri="{9D8B030D-6E8A-4147-A177-3AD203B41FA5}">
                      <a16:colId xmlns:a16="http://schemas.microsoft.com/office/drawing/2014/main" val="608612726"/>
                    </a:ext>
                  </a:extLst>
                </a:gridCol>
                <a:gridCol w="511860">
                  <a:extLst>
                    <a:ext uri="{9D8B030D-6E8A-4147-A177-3AD203B41FA5}">
                      <a16:colId xmlns:a16="http://schemas.microsoft.com/office/drawing/2014/main" val="3336601181"/>
                    </a:ext>
                  </a:extLst>
                </a:gridCol>
                <a:gridCol w="511860">
                  <a:extLst>
                    <a:ext uri="{9D8B030D-6E8A-4147-A177-3AD203B41FA5}">
                      <a16:colId xmlns:a16="http://schemas.microsoft.com/office/drawing/2014/main" val="439190987"/>
                    </a:ext>
                  </a:extLst>
                </a:gridCol>
                <a:gridCol w="511860">
                  <a:extLst>
                    <a:ext uri="{9D8B030D-6E8A-4147-A177-3AD203B41FA5}">
                      <a16:colId xmlns:a16="http://schemas.microsoft.com/office/drawing/2014/main" val="4197104407"/>
                    </a:ext>
                  </a:extLst>
                </a:gridCol>
                <a:gridCol w="511860">
                  <a:extLst>
                    <a:ext uri="{9D8B030D-6E8A-4147-A177-3AD203B41FA5}">
                      <a16:colId xmlns:a16="http://schemas.microsoft.com/office/drawing/2014/main" val="2764957067"/>
                    </a:ext>
                  </a:extLst>
                </a:gridCol>
                <a:gridCol w="511860">
                  <a:extLst>
                    <a:ext uri="{9D8B030D-6E8A-4147-A177-3AD203B41FA5}">
                      <a16:colId xmlns:a16="http://schemas.microsoft.com/office/drawing/2014/main" val="2594504641"/>
                    </a:ext>
                  </a:extLst>
                </a:gridCol>
                <a:gridCol w="511860">
                  <a:extLst>
                    <a:ext uri="{9D8B030D-6E8A-4147-A177-3AD203B41FA5}">
                      <a16:colId xmlns:a16="http://schemas.microsoft.com/office/drawing/2014/main" val="4240153921"/>
                    </a:ext>
                  </a:extLst>
                </a:gridCol>
                <a:gridCol w="511860">
                  <a:extLst>
                    <a:ext uri="{9D8B030D-6E8A-4147-A177-3AD203B41FA5}">
                      <a16:colId xmlns:a16="http://schemas.microsoft.com/office/drawing/2014/main" val="2095315758"/>
                    </a:ext>
                  </a:extLst>
                </a:gridCol>
                <a:gridCol w="511860">
                  <a:extLst>
                    <a:ext uri="{9D8B030D-6E8A-4147-A177-3AD203B41FA5}">
                      <a16:colId xmlns:a16="http://schemas.microsoft.com/office/drawing/2014/main" val="2775139979"/>
                    </a:ext>
                  </a:extLst>
                </a:gridCol>
                <a:gridCol w="511860">
                  <a:extLst>
                    <a:ext uri="{9D8B030D-6E8A-4147-A177-3AD203B41FA5}">
                      <a16:colId xmlns:a16="http://schemas.microsoft.com/office/drawing/2014/main" val="2669363178"/>
                    </a:ext>
                  </a:extLst>
                </a:gridCol>
                <a:gridCol w="511860">
                  <a:extLst>
                    <a:ext uri="{9D8B030D-6E8A-4147-A177-3AD203B41FA5}">
                      <a16:colId xmlns:a16="http://schemas.microsoft.com/office/drawing/2014/main" val="198749725"/>
                    </a:ext>
                  </a:extLst>
                </a:gridCol>
                <a:gridCol w="511860">
                  <a:extLst>
                    <a:ext uri="{9D8B030D-6E8A-4147-A177-3AD203B41FA5}">
                      <a16:colId xmlns:a16="http://schemas.microsoft.com/office/drawing/2014/main" val="14442886"/>
                    </a:ext>
                  </a:extLst>
                </a:gridCol>
                <a:gridCol w="511860">
                  <a:extLst>
                    <a:ext uri="{9D8B030D-6E8A-4147-A177-3AD203B41FA5}">
                      <a16:colId xmlns:a16="http://schemas.microsoft.com/office/drawing/2014/main" val="1767719889"/>
                    </a:ext>
                  </a:extLst>
                </a:gridCol>
                <a:gridCol w="511860">
                  <a:extLst>
                    <a:ext uri="{9D8B030D-6E8A-4147-A177-3AD203B41FA5}">
                      <a16:colId xmlns:a16="http://schemas.microsoft.com/office/drawing/2014/main" val="475822028"/>
                    </a:ext>
                  </a:extLst>
                </a:gridCol>
                <a:gridCol w="511860">
                  <a:extLst>
                    <a:ext uri="{9D8B030D-6E8A-4147-A177-3AD203B41FA5}">
                      <a16:colId xmlns:a16="http://schemas.microsoft.com/office/drawing/2014/main" val="2229864663"/>
                    </a:ext>
                  </a:extLst>
                </a:gridCol>
              </a:tblGrid>
              <a:tr h="329925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L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BCE</a:t>
                      </a:r>
                    </a:p>
                    <a:p>
                      <a:pPr latinLnBrk="1"/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1-1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BCE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2-1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BCE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3-1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BCE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4-1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L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BCE</a:t>
                      </a:r>
                    </a:p>
                    <a:p>
                      <a:pPr latinLnBrk="1"/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1-2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BCE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2-2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BCE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3-2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BCE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4-2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L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BCE</a:t>
                      </a:r>
                    </a:p>
                    <a:p>
                      <a:pPr latinLnBrk="1"/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1-3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BCE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2-3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BCE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3-3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BCE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4-3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947078"/>
                  </a:ext>
                </a:extLst>
              </a:tr>
            </a:tbl>
          </a:graphicData>
        </a:graphic>
      </p:graphicFrame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41576C6F-A5E6-8356-DC1A-7169D86837F3}"/>
              </a:ext>
            </a:extLst>
          </p:cNvPr>
          <p:cNvGraphicFramePr>
            <a:graphicFrameLocks noGrp="1"/>
          </p:cNvGraphicFramePr>
          <p:nvPr/>
        </p:nvGraphicFramePr>
        <p:xfrm>
          <a:off x="2497571" y="866375"/>
          <a:ext cx="76779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860">
                  <a:extLst>
                    <a:ext uri="{9D8B030D-6E8A-4147-A177-3AD203B41FA5}">
                      <a16:colId xmlns:a16="http://schemas.microsoft.com/office/drawing/2014/main" val="608612726"/>
                    </a:ext>
                  </a:extLst>
                </a:gridCol>
                <a:gridCol w="511860">
                  <a:extLst>
                    <a:ext uri="{9D8B030D-6E8A-4147-A177-3AD203B41FA5}">
                      <a16:colId xmlns:a16="http://schemas.microsoft.com/office/drawing/2014/main" val="3336601181"/>
                    </a:ext>
                  </a:extLst>
                </a:gridCol>
                <a:gridCol w="511860">
                  <a:extLst>
                    <a:ext uri="{9D8B030D-6E8A-4147-A177-3AD203B41FA5}">
                      <a16:colId xmlns:a16="http://schemas.microsoft.com/office/drawing/2014/main" val="439190987"/>
                    </a:ext>
                  </a:extLst>
                </a:gridCol>
                <a:gridCol w="511860">
                  <a:extLst>
                    <a:ext uri="{9D8B030D-6E8A-4147-A177-3AD203B41FA5}">
                      <a16:colId xmlns:a16="http://schemas.microsoft.com/office/drawing/2014/main" val="4197104407"/>
                    </a:ext>
                  </a:extLst>
                </a:gridCol>
                <a:gridCol w="511860">
                  <a:extLst>
                    <a:ext uri="{9D8B030D-6E8A-4147-A177-3AD203B41FA5}">
                      <a16:colId xmlns:a16="http://schemas.microsoft.com/office/drawing/2014/main" val="2764957067"/>
                    </a:ext>
                  </a:extLst>
                </a:gridCol>
                <a:gridCol w="511860">
                  <a:extLst>
                    <a:ext uri="{9D8B030D-6E8A-4147-A177-3AD203B41FA5}">
                      <a16:colId xmlns:a16="http://schemas.microsoft.com/office/drawing/2014/main" val="2594504641"/>
                    </a:ext>
                  </a:extLst>
                </a:gridCol>
                <a:gridCol w="511860">
                  <a:extLst>
                    <a:ext uri="{9D8B030D-6E8A-4147-A177-3AD203B41FA5}">
                      <a16:colId xmlns:a16="http://schemas.microsoft.com/office/drawing/2014/main" val="4240153921"/>
                    </a:ext>
                  </a:extLst>
                </a:gridCol>
                <a:gridCol w="511860">
                  <a:extLst>
                    <a:ext uri="{9D8B030D-6E8A-4147-A177-3AD203B41FA5}">
                      <a16:colId xmlns:a16="http://schemas.microsoft.com/office/drawing/2014/main" val="2095315758"/>
                    </a:ext>
                  </a:extLst>
                </a:gridCol>
                <a:gridCol w="511860">
                  <a:extLst>
                    <a:ext uri="{9D8B030D-6E8A-4147-A177-3AD203B41FA5}">
                      <a16:colId xmlns:a16="http://schemas.microsoft.com/office/drawing/2014/main" val="2775139979"/>
                    </a:ext>
                  </a:extLst>
                </a:gridCol>
                <a:gridCol w="511860">
                  <a:extLst>
                    <a:ext uri="{9D8B030D-6E8A-4147-A177-3AD203B41FA5}">
                      <a16:colId xmlns:a16="http://schemas.microsoft.com/office/drawing/2014/main" val="2669363178"/>
                    </a:ext>
                  </a:extLst>
                </a:gridCol>
                <a:gridCol w="511860">
                  <a:extLst>
                    <a:ext uri="{9D8B030D-6E8A-4147-A177-3AD203B41FA5}">
                      <a16:colId xmlns:a16="http://schemas.microsoft.com/office/drawing/2014/main" val="198749725"/>
                    </a:ext>
                  </a:extLst>
                </a:gridCol>
                <a:gridCol w="511860">
                  <a:extLst>
                    <a:ext uri="{9D8B030D-6E8A-4147-A177-3AD203B41FA5}">
                      <a16:colId xmlns:a16="http://schemas.microsoft.com/office/drawing/2014/main" val="14442886"/>
                    </a:ext>
                  </a:extLst>
                </a:gridCol>
                <a:gridCol w="511860">
                  <a:extLst>
                    <a:ext uri="{9D8B030D-6E8A-4147-A177-3AD203B41FA5}">
                      <a16:colId xmlns:a16="http://schemas.microsoft.com/office/drawing/2014/main" val="1767719889"/>
                    </a:ext>
                  </a:extLst>
                </a:gridCol>
                <a:gridCol w="511860">
                  <a:extLst>
                    <a:ext uri="{9D8B030D-6E8A-4147-A177-3AD203B41FA5}">
                      <a16:colId xmlns:a16="http://schemas.microsoft.com/office/drawing/2014/main" val="475822028"/>
                    </a:ext>
                  </a:extLst>
                </a:gridCol>
                <a:gridCol w="511860">
                  <a:extLst>
                    <a:ext uri="{9D8B030D-6E8A-4147-A177-3AD203B41FA5}">
                      <a16:colId xmlns:a16="http://schemas.microsoft.com/office/drawing/2014/main" val="2229864663"/>
                    </a:ext>
                  </a:extLst>
                </a:gridCol>
              </a:tblGrid>
              <a:tr h="329925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L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BCE</a:t>
                      </a:r>
                    </a:p>
                    <a:p>
                      <a:pPr latinLnBrk="1"/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1-4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BCE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2-4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BCE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3-4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BCE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4-4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L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BCE</a:t>
                      </a:r>
                    </a:p>
                    <a:p>
                      <a:pPr latinLnBrk="1"/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1-5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BCE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2-5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BCE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3-5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BCE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4-5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L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BCE</a:t>
                      </a:r>
                    </a:p>
                    <a:p>
                      <a:pPr latinLnBrk="1"/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1-6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BCE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2-6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BCE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3-6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BCE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4-6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947078"/>
                  </a:ext>
                </a:extLst>
              </a:tr>
            </a:tbl>
          </a:graphicData>
        </a:graphic>
      </p:graphicFrame>
      <p:pic>
        <p:nvPicPr>
          <p:cNvPr id="16" name="Picture 2" descr="Precision Plus Protein™ Dual Color Standards, 2.5 ml">
            <a:extLst>
              <a:ext uri="{FF2B5EF4-FFF2-40B4-BE49-F238E27FC236}">
                <a16:creationId xmlns:a16="http://schemas.microsoft.com/office/drawing/2014/main" id="{D975C0B5-813A-4D40-0A60-0DE8C5B0DC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70" t="34164" r="16321"/>
          <a:stretch>
            <a:fillRect/>
          </a:stretch>
        </p:blipFill>
        <p:spPr bwMode="auto">
          <a:xfrm>
            <a:off x="117621" y="533015"/>
            <a:ext cx="1244454" cy="1724497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그림 25">
            <a:extLst>
              <a:ext uri="{FF2B5EF4-FFF2-40B4-BE49-F238E27FC236}">
                <a16:creationId xmlns:a16="http://schemas.microsoft.com/office/drawing/2014/main" id="{C36CC1C8-6BAE-409D-8A45-4E346F0BB6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794" y="2395111"/>
            <a:ext cx="5732206" cy="3776983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6D95D5A5-9EAA-84B2-0627-FFC46E6024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97639" y="2164227"/>
            <a:ext cx="6312348" cy="4219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966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BAFDC5-08B6-225C-398E-3E3F6B70ED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irect Immunodetection of Antigens Within the Precast Polyacrylamide Gel |  SpringerLink">
            <a:extLst>
              <a:ext uri="{FF2B5EF4-FFF2-40B4-BE49-F238E27FC236}">
                <a16:creationId xmlns:a16="http://schemas.microsoft.com/office/drawing/2014/main" id="{A0526D36-AB17-A76A-470E-810A76A197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711" b="82414"/>
          <a:stretch/>
        </p:blipFill>
        <p:spPr bwMode="auto">
          <a:xfrm>
            <a:off x="1895120" y="1075360"/>
            <a:ext cx="8401759" cy="857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9933FF2-57F0-6735-C4EC-ECF4819DE5AC}"/>
              </a:ext>
            </a:extLst>
          </p:cNvPr>
          <p:cNvSpPr txBox="1"/>
          <p:nvPr/>
        </p:nvSpPr>
        <p:spPr>
          <a:xfrm>
            <a:off x="2671272" y="2003519"/>
            <a:ext cx="1181100" cy="53860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ko-KR" b="1" dirty="0"/>
              <a:t>AQP4</a:t>
            </a:r>
          </a:p>
          <a:p>
            <a:pPr algn="ctr"/>
            <a:r>
              <a:rPr lang="en-US" altLang="ko-KR" sz="1100" b="1" dirty="0"/>
              <a:t>(35 </a:t>
            </a:r>
            <a:r>
              <a:rPr lang="en-US" altLang="ko-KR" sz="1100" b="1" dirty="0" err="1"/>
              <a:t>kDa</a:t>
            </a:r>
            <a:r>
              <a:rPr lang="en-US" altLang="ko-KR" sz="1100" b="1" dirty="0"/>
              <a:t>)</a:t>
            </a:r>
            <a:endParaRPr lang="ko-KR" altLang="en-US" sz="11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92D4FC-C3D2-7AE4-69AF-6E6962CF4972}"/>
              </a:ext>
            </a:extLst>
          </p:cNvPr>
          <p:cNvSpPr txBox="1"/>
          <p:nvPr/>
        </p:nvSpPr>
        <p:spPr>
          <a:xfrm>
            <a:off x="4109547" y="2007627"/>
            <a:ext cx="5638806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dirty="0"/>
              <a:t>PA1937 anti-rabbit, Poly</a:t>
            </a:r>
          </a:p>
          <a:p>
            <a:r>
              <a:rPr lang="en-US" altLang="ko-KR" dirty="0"/>
              <a:t>(</a:t>
            </a:r>
            <a:r>
              <a:rPr lang="en-US" altLang="ko-KR"/>
              <a:t>1</a:t>
            </a:r>
            <a:r>
              <a:rPr lang="en-US" altLang="ko-KR" baseline="30000"/>
              <a:t>st</a:t>
            </a:r>
            <a:r>
              <a:rPr lang="en-US" altLang="ko-KR"/>
              <a:t> 1:200, 2</a:t>
            </a:r>
            <a:r>
              <a:rPr lang="en-US" altLang="ko-KR" baseline="30000"/>
              <a:t>nd</a:t>
            </a:r>
            <a:r>
              <a:rPr lang="en-US" altLang="ko-KR"/>
              <a:t> 1:5000)</a:t>
            </a:r>
            <a:endParaRPr lang="ko-KR" altLang="en-US" dirty="0"/>
          </a:p>
        </p:txBody>
      </p:sp>
      <p:pic>
        <p:nvPicPr>
          <p:cNvPr id="20" name="Picture 2" descr="Precision Plus Protein™ Dual Color Standards, 2.5 ml">
            <a:extLst>
              <a:ext uri="{FF2B5EF4-FFF2-40B4-BE49-F238E27FC236}">
                <a16:creationId xmlns:a16="http://schemas.microsoft.com/office/drawing/2014/main" id="{07EDC45B-532B-4D3A-89A1-59BB256772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70" r="16321"/>
          <a:stretch/>
        </p:blipFill>
        <p:spPr bwMode="auto">
          <a:xfrm>
            <a:off x="100232" y="144825"/>
            <a:ext cx="1244454" cy="2619375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표 4">
            <a:extLst>
              <a:ext uri="{FF2B5EF4-FFF2-40B4-BE49-F238E27FC236}">
                <a16:creationId xmlns:a16="http://schemas.microsoft.com/office/drawing/2014/main" id="{BBDDA39E-4C12-A6C7-AC96-10830110CA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0006662"/>
              </p:ext>
            </p:extLst>
          </p:nvPr>
        </p:nvGraphicFramePr>
        <p:xfrm>
          <a:off x="2257050" y="390367"/>
          <a:ext cx="76779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860">
                  <a:extLst>
                    <a:ext uri="{9D8B030D-6E8A-4147-A177-3AD203B41FA5}">
                      <a16:colId xmlns:a16="http://schemas.microsoft.com/office/drawing/2014/main" val="608612726"/>
                    </a:ext>
                  </a:extLst>
                </a:gridCol>
                <a:gridCol w="511860">
                  <a:extLst>
                    <a:ext uri="{9D8B030D-6E8A-4147-A177-3AD203B41FA5}">
                      <a16:colId xmlns:a16="http://schemas.microsoft.com/office/drawing/2014/main" val="3336601181"/>
                    </a:ext>
                  </a:extLst>
                </a:gridCol>
                <a:gridCol w="511860">
                  <a:extLst>
                    <a:ext uri="{9D8B030D-6E8A-4147-A177-3AD203B41FA5}">
                      <a16:colId xmlns:a16="http://schemas.microsoft.com/office/drawing/2014/main" val="439190987"/>
                    </a:ext>
                  </a:extLst>
                </a:gridCol>
                <a:gridCol w="511860">
                  <a:extLst>
                    <a:ext uri="{9D8B030D-6E8A-4147-A177-3AD203B41FA5}">
                      <a16:colId xmlns:a16="http://schemas.microsoft.com/office/drawing/2014/main" val="4197104407"/>
                    </a:ext>
                  </a:extLst>
                </a:gridCol>
                <a:gridCol w="511860">
                  <a:extLst>
                    <a:ext uri="{9D8B030D-6E8A-4147-A177-3AD203B41FA5}">
                      <a16:colId xmlns:a16="http://schemas.microsoft.com/office/drawing/2014/main" val="2764957067"/>
                    </a:ext>
                  </a:extLst>
                </a:gridCol>
                <a:gridCol w="511860">
                  <a:extLst>
                    <a:ext uri="{9D8B030D-6E8A-4147-A177-3AD203B41FA5}">
                      <a16:colId xmlns:a16="http://schemas.microsoft.com/office/drawing/2014/main" val="2594504641"/>
                    </a:ext>
                  </a:extLst>
                </a:gridCol>
                <a:gridCol w="511860">
                  <a:extLst>
                    <a:ext uri="{9D8B030D-6E8A-4147-A177-3AD203B41FA5}">
                      <a16:colId xmlns:a16="http://schemas.microsoft.com/office/drawing/2014/main" val="4240153921"/>
                    </a:ext>
                  </a:extLst>
                </a:gridCol>
                <a:gridCol w="511860">
                  <a:extLst>
                    <a:ext uri="{9D8B030D-6E8A-4147-A177-3AD203B41FA5}">
                      <a16:colId xmlns:a16="http://schemas.microsoft.com/office/drawing/2014/main" val="2095315758"/>
                    </a:ext>
                  </a:extLst>
                </a:gridCol>
                <a:gridCol w="511860">
                  <a:extLst>
                    <a:ext uri="{9D8B030D-6E8A-4147-A177-3AD203B41FA5}">
                      <a16:colId xmlns:a16="http://schemas.microsoft.com/office/drawing/2014/main" val="2775139979"/>
                    </a:ext>
                  </a:extLst>
                </a:gridCol>
                <a:gridCol w="511860">
                  <a:extLst>
                    <a:ext uri="{9D8B030D-6E8A-4147-A177-3AD203B41FA5}">
                      <a16:colId xmlns:a16="http://schemas.microsoft.com/office/drawing/2014/main" val="2669363178"/>
                    </a:ext>
                  </a:extLst>
                </a:gridCol>
                <a:gridCol w="511860">
                  <a:extLst>
                    <a:ext uri="{9D8B030D-6E8A-4147-A177-3AD203B41FA5}">
                      <a16:colId xmlns:a16="http://schemas.microsoft.com/office/drawing/2014/main" val="198749725"/>
                    </a:ext>
                  </a:extLst>
                </a:gridCol>
                <a:gridCol w="511860">
                  <a:extLst>
                    <a:ext uri="{9D8B030D-6E8A-4147-A177-3AD203B41FA5}">
                      <a16:colId xmlns:a16="http://schemas.microsoft.com/office/drawing/2014/main" val="14442886"/>
                    </a:ext>
                  </a:extLst>
                </a:gridCol>
                <a:gridCol w="511860">
                  <a:extLst>
                    <a:ext uri="{9D8B030D-6E8A-4147-A177-3AD203B41FA5}">
                      <a16:colId xmlns:a16="http://schemas.microsoft.com/office/drawing/2014/main" val="1767719889"/>
                    </a:ext>
                  </a:extLst>
                </a:gridCol>
                <a:gridCol w="511860">
                  <a:extLst>
                    <a:ext uri="{9D8B030D-6E8A-4147-A177-3AD203B41FA5}">
                      <a16:colId xmlns:a16="http://schemas.microsoft.com/office/drawing/2014/main" val="475822028"/>
                    </a:ext>
                  </a:extLst>
                </a:gridCol>
                <a:gridCol w="511860">
                  <a:extLst>
                    <a:ext uri="{9D8B030D-6E8A-4147-A177-3AD203B41FA5}">
                      <a16:colId xmlns:a16="http://schemas.microsoft.com/office/drawing/2014/main" val="2229864663"/>
                    </a:ext>
                  </a:extLst>
                </a:gridCol>
              </a:tblGrid>
              <a:tr h="329925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L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BP</a:t>
                      </a:r>
                    </a:p>
                    <a:p>
                      <a:pPr latinLnBrk="1"/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1-1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BP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2-1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BP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3-1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BP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4-1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L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BP</a:t>
                      </a:r>
                    </a:p>
                    <a:p>
                      <a:pPr latinLnBrk="1"/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1-2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BP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2-2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BP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3-2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BP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4-2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L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BP</a:t>
                      </a:r>
                    </a:p>
                    <a:p>
                      <a:pPr latinLnBrk="1"/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1-3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BP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2-3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BP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3-3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BP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4-3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947078"/>
                  </a:ext>
                </a:extLst>
              </a:tr>
            </a:tbl>
          </a:graphicData>
        </a:graphic>
      </p:graphicFrame>
      <p:graphicFrame>
        <p:nvGraphicFramePr>
          <p:cNvPr id="11" name="표 10">
            <a:extLst>
              <a:ext uri="{FF2B5EF4-FFF2-40B4-BE49-F238E27FC236}">
                <a16:creationId xmlns:a16="http://schemas.microsoft.com/office/drawing/2014/main" id="{4F60E11D-0075-25CC-9CC3-FDEE9D32B4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3087487"/>
              </p:ext>
            </p:extLst>
          </p:nvPr>
        </p:nvGraphicFramePr>
        <p:xfrm>
          <a:off x="2257050" y="861326"/>
          <a:ext cx="76779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860">
                  <a:extLst>
                    <a:ext uri="{9D8B030D-6E8A-4147-A177-3AD203B41FA5}">
                      <a16:colId xmlns:a16="http://schemas.microsoft.com/office/drawing/2014/main" val="608612726"/>
                    </a:ext>
                  </a:extLst>
                </a:gridCol>
                <a:gridCol w="511860">
                  <a:extLst>
                    <a:ext uri="{9D8B030D-6E8A-4147-A177-3AD203B41FA5}">
                      <a16:colId xmlns:a16="http://schemas.microsoft.com/office/drawing/2014/main" val="3336601181"/>
                    </a:ext>
                  </a:extLst>
                </a:gridCol>
                <a:gridCol w="511860">
                  <a:extLst>
                    <a:ext uri="{9D8B030D-6E8A-4147-A177-3AD203B41FA5}">
                      <a16:colId xmlns:a16="http://schemas.microsoft.com/office/drawing/2014/main" val="439190987"/>
                    </a:ext>
                  </a:extLst>
                </a:gridCol>
                <a:gridCol w="511860">
                  <a:extLst>
                    <a:ext uri="{9D8B030D-6E8A-4147-A177-3AD203B41FA5}">
                      <a16:colId xmlns:a16="http://schemas.microsoft.com/office/drawing/2014/main" val="4197104407"/>
                    </a:ext>
                  </a:extLst>
                </a:gridCol>
                <a:gridCol w="511860">
                  <a:extLst>
                    <a:ext uri="{9D8B030D-6E8A-4147-A177-3AD203B41FA5}">
                      <a16:colId xmlns:a16="http://schemas.microsoft.com/office/drawing/2014/main" val="2764957067"/>
                    </a:ext>
                  </a:extLst>
                </a:gridCol>
                <a:gridCol w="511860">
                  <a:extLst>
                    <a:ext uri="{9D8B030D-6E8A-4147-A177-3AD203B41FA5}">
                      <a16:colId xmlns:a16="http://schemas.microsoft.com/office/drawing/2014/main" val="2594504641"/>
                    </a:ext>
                  </a:extLst>
                </a:gridCol>
                <a:gridCol w="511860">
                  <a:extLst>
                    <a:ext uri="{9D8B030D-6E8A-4147-A177-3AD203B41FA5}">
                      <a16:colId xmlns:a16="http://schemas.microsoft.com/office/drawing/2014/main" val="4240153921"/>
                    </a:ext>
                  </a:extLst>
                </a:gridCol>
                <a:gridCol w="511860">
                  <a:extLst>
                    <a:ext uri="{9D8B030D-6E8A-4147-A177-3AD203B41FA5}">
                      <a16:colId xmlns:a16="http://schemas.microsoft.com/office/drawing/2014/main" val="2095315758"/>
                    </a:ext>
                  </a:extLst>
                </a:gridCol>
                <a:gridCol w="511860">
                  <a:extLst>
                    <a:ext uri="{9D8B030D-6E8A-4147-A177-3AD203B41FA5}">
                      <a16:colId xmlns:a16="http://schemas.microsoft.com/office/drawing/2014/main" val="2775139979"/>
                    </a:ext>
                  </a:extLst>
                </a:gridCol>
                <a:gridCol w="511860">
                  <a:extLst>
                    <a:ext uri="{9D8B030D-6E8A-4147-A177-3AD203B41FA5}">
                      <a16:colId xmlns:a16="http://schemas.microsoft.com/office/drawing/2014/main" val="2669363178"/>
                    </a:ext>
                  </a:extLst>
                </a:gridCol>
                <a:gridCol w="511860">
                  <a:extLst>
                    <a:ext uri="{9D8B030D-6E8A-4147-A177-3AD203B41FA5}">
                      <a16:colId xmlns:a16="http://schemas.microsoft.com/office/drawing/2014/main" val="198749725"/>
                    </a:ext>
                  </a:extLst>
                </a:gridCol>
                <a:gridCol w="511860">
                  <a:extLst>
                    <a:ext uri="{9D8B030D-6E8A-4147-A177-3AD203B41FA5}">
                      <a16:colId xmlns:a16="http://schemas.microsoft.com/office/drawing/2014/main" val="14442886"/>
                    </a:ext>
                  </a:extLst>
                </a:gridCol>
                <a:gridCol w="511860">
                  <a:extLst>
                    <a:ext uri="{9D8B030D-6E8A-4147-A177-3AD203B41FA5}">
                      <a16:colId xmlns:a16="http://schemas.microsoft.com/office/drawing/2014/main" val="1767719889"/>
                    </a:ext>
                  </a:extLst>
                </a:gridCol>
                <a:gridCol w="511860">
                  <a:extLst>
                    <a:ext uri="{9D8B030D-6E8A-4147-A177-3AD203B41FA5}">
                      <a16:colId xmlns:a16="http://schemas.microsoft.com/office/drawing/2014/main" val="475822028"/>
                    </a:ext>
                  </a:extLst>
                </a:gridCol>
                <a:gridCol w="511860">
                  <a:extLst>
                    <a:ext uri="{9D8B030D-6E8A-4147-A177-3AD203B41FA5}">
                      <a16:colId xmlns:a16="http://schemas.microsoft.com/office/drawing/2014/main" val="2229864663"/>
                    </a:ext>
                  </a:extLst>
                </a:gridCol>
              </a:tblGrid>
              <a:tr h="329925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L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BP</a:t>
                      </a:r>
                    </a:p>
                    <a:p>
                      <a:pPr latinLnBrk="1"/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1-4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BP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2-4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BP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3-4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BP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4-4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L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BP</a:t>
                      </a:r>
                    </a:p>
                    <a:p>
                      <a:pPr latinLnBrk="1"/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1-5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BP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2-5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BP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3-5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BP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4-5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L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BP</a:t>
                      </a:r>
                    </a:p>
                    <a:p>
                      <a:pPr latinLnBrk="1"/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1-6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BP62-6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BP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3-6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BP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4-6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947078"/>
                  </a:ext>
                </a:extLst>
              </a:tr>
            </a:tbl>
          </a:graphicData>
        </a:graphic>
      </p:graphicFrame>
      <p:pic>
        <p:nvPicPr>
          <p:cNvPr id="16" name="그림 15">
            <a:extLst>
              <a:ext uri="{FF2B5EF4-FFF2-40B4-BE49-F238E27FC236}">
                <a16:creationId xmlns:a16="http://schemas.microsoft.com/office/drawing/2014/main" id="{73050A20-564F-56DF-B3EB-D2D26FC14E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" t="21776" r="11560" b="21257"/>
          <a:stretch>
            <a:fillRect/>
          </a:stretch>
        </p:blipFill>
        <p:spPr>
          <a:xfrm>
            <a:off x="2516111" y="2728570"/>
            <a:ext cx="6490344" cy="4189732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id="{44A2AC15-1349-7732-B96E-EF7C84A65AD4}"/>
              </a:ext>
            </a:extLst>
          </p:cNvPr>
          <p:cNvSpPr/>
          <p:nvPr/>
        </p:nvSpPr>
        <p:spPr>
          <a:xfrm>
            <a:off x="3531529" y="4013333"/>
            <a:ext cx="1513840" cy="23474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F43B6578-95D1-9EB5-0FD8-DF05298A88CE}"/>
              </a:ext>
            </a:extLst>
          </p:cNvPr>
          <p:cNvSpPr/>
          <p:nvPr/>
        </p:nvSpPr>
        <p:spPr>
          <a:xfrm>
            <a:off x="5234409" y="3901041"/>
            <a:ext cx="1667233" cy="34974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DFA0D365-F54C-47EC-C77D-66B421FB1161}"/>
              </a:ext>
            </a:extLst>
          </p:cNvPr>
          <p:cNvSpPr/>
          <p:nvPr/>
        </p:nvSpPr>
        <p:spPr>
          <a:xfrm>
            <a:off x="7011418" y="3799858"/>
            <a:ext cx="1667233" cy="35022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D739A20D-A248-C94D-24BA-5A92284CA7C3}"/>
              </a:ext>
            </a:extLst>
          </p:cNvPr>
          <p:cNvSpPr/>
          <p:nvPr/>
        </p:nvSpPr>
        <p:spPr>
          <a:xfrm>
            <a:off x="3270949" y="6089868"/>
            <a:ext cx="1667233" cy="34974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9D4907E4-2AE1-8E7A-EEEF-42A41C198405}"/>
              </a:ext>
            </a:extLst>
          </p:cNvPr>
          <p:cNvSpPr/>
          <p:nvPr/>
        </p:nvSpPr>
        <p:spPr>
          <a:xfrm>
            <a:off x="5085381" y="6089868"/>
            <a:ext cx="1849335" cy="34974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68803F54-D133-C311-9B5D-E5A42A1BF43F}"/>
              </a:ext>
            </a:extLst>
          </p:cNvPr>
          <p:cNvSpPr/>
          <p:nvPr/>
        </p:nvSpPr>
        <p:spPr>
          <a:xfrm>
            <a:off x="7060374" y="6068770"/>
            <a:ext cx="1736338" cy="3708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898775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6FC656-7EC5-4CE2-BC2C-0041B2F73D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3F900947-877C-5C26-C505-33F691D060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6772" y="2764200"/>
            <a:ext cx="6511086" cy="4272317"/>
          </a:xfrm>
          <a:prstGeom prst="rect">
            <a:avLst/>
          </a:prstGeom>
        </p:spPr>
      </p:pic>
      <p:pic>
        <p:nvPicPr>
          <p:cNvPr id="4" name="Picture 2" descr="Direct Immunodetection of Antigens Within the Precast Polyacrylamide Gel |  SpringerLink">
            <a:extLst>
              <a:ext uri="{FF2B5EF4-FFF2-40B4-BE49-F238E27FC236}">
                <a16:creationId xmlns:a16="http://schemas.microsoft.com/office/drawing/2014/main" id="{1914DBFC-E44D-9056-5BA5-74FBDFEE04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711" b="82414"/>
          <a:stretch/>
        </p:blipFill>
        <p:spPr bwMode="auto">
          <a:xfrm>
            <a:off x="1420947" y="687699"/>
            <a:ext cx="8401759" cy="857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Precision Plus Protein™ Dual Color Standards, 2.5 ml">
            <a:extLst>
              <a:ext uri="{FF2B5EF4-FFF2-40B4-BE49-F238E27FC236}">
                <a16:creationId xmlns:a16="http://schemas.microsoft.com/office/drawing/2014/main" id="{FA18BDDF-A676-2E2C-5321-ADBF121D0A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70" r="16321"/>
          <a:stretch/>
        </p:blipFill>
        <p:spPr bwMode="auto">
          <a:xfrm>
            <a:off x="100232" y="144825"/>
            <a:ext cx="1244454" cy="2619375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표 8">
            <a:extLst>
              <a:ext uri="{FF2B5EF4-FFF2-40B4-BE49-F238E27FC236}">
                <a16:creationId xmlns:a16="http://schemas.microsoft.com/office/drawing/2014/main" id="{0965459E-0E9F-3644-FD06-E7150B80D5C7}"/>
              </a:ext>
            </a:extLst>
          </p:cNvPr>
          <p:cNvGraphicFramePr>
            <a:graphicFrameLocks noGrp="1"/>
          </p:cNvGraphicFramePr>
          <p:nvPr/>
        </p:nvGraphicFramePr>
        <p:xfrm>
          <a:off x="1802246" y="51147"/>
          <a:ext cx="76779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860">
                  <a:extLst>
                    <a:ext uri="{9D8B030D-6E8A-4147-A177-3AD203B41FA5}">
                      <a16:colId xmlns:a16="http://schemas.microsoft.com/office/drawing/2014/main" val="608612726"/>
                    </a:ext>
                  </a:extLst>
                </a:gridCol>
                <a:gridCol w="511860">
                  <a:extLst>
                    <a:ext uri="{9D8B030D-6E8A-4147-A177-3AD203B41FA5}">
                      <a16:colId xmlns:a16="http://schemas.microsoft.com/office/drawing/2014/main" val="3336601181"/>
                    </a:ext>
                  </a:extLst>
                </a:gridCol>
                <a:gridCol w="511860">
                  <a:extLst>
                    <a:ext uri="{9D8B030D-6E8A-4147-A177-3AD203B41FA5}">
                      <a16:colId xmlns:a16="http://schemas.microsoft.com/office/drawing/2014/main" val="439190987"/>
                    </a:ext>
                  </a:extLst>
                </a:gridCol>
                <a:gridCol w="511860">
                  <a:extLst>
                    <a:ext uri="{9D8B030D-6E8A-4147-A177-3AD203B41FA5}">
                      <a16:colId xmlns:a16="http://schemas.microsoft.com/office/drawing/2014/main" val="4197104407"/>
                    </a:ext>
                  </a:extLst>
                </a:gridCol>
                <a:gridCol w="511860">
                  <a:extLst>
                    <a:ext uri="{9D8B030D-6E8A-4147-A177-3AD203B41FA5}">
                      <a16:colId xmlns:a16="http://schemas.microsoft.com/office/drawing/2014/main" val="2764957067"/>
                    </a:ext>
                  </a:extLst>
                </a:gridCol>
                <a:gridCol w="511860">
                  <a:extLst>
                    <a:ext uri="{9D8B030D-6E8A-4147-A177-3AD203B41FA5}">
                      <a16:colId xmlns:a16="http://schemas.microsoft.com/office/drawing/2014/main" val="2594504641"/>
                    </a:ext>
                  </a:extLst>
                </a:gridCol>
                <a:gridCol w="511860">
                  <a:extLst>
                    <a:ext uri="{9D8B030D-6E8A-4147-A177-3AD203B41FA5}">
                      <a16:colId xmlns:a16="http://schemas.microsoft.com/office/drawing/2014/main" val="4240153921"/>
                    </a:ext>
                  </a:extLst>
                </a:gridCol>
                <a:gridCol w="511860">
                  <a:extLst>
                    <a:ext uri="{9D8B030D-6E8A-4147-A177-3AD203B41FA5}">
                      <a16:colId xmlns:a16="http://schemas.microsoft.com/office/drawing/2014/main" val="2095315758"/>
                    </a:ext>
                  </a:extLst>
                </a:gridCol>
                <a:gridCol w="511860">
                  <a:extLst>
                    <a:ext uri="{9D8B030D-6E8A-4147-A177-3AD203B41FA5}">
                      <a16:colId xmlns:a16="http://schemas.microsoft.com/office/drawing/2014/main" val="2775139979"/>
                    </a:ext>
                  </a:extLst>
                </a:gridCol>
                <a:gridCol w="511860">
                  <a:extLst>
                    <a:ext uri="{9D8B030D-6E8A-4147-A177-3AD203B41FA5}">
                      <a16:colId xmlns:a16="http://schemas.microsoft.com/office/drawing/2014/main" val="2669363178"/>
                    </a:ext>
                  </a:extLst>
                </a:gridCol>
                <a:gridCol w="511860">
                  <a:extLst>
                    <a:ext uri="{9D8B030D-6E8A-4147-A177-3AD203B41FA5}">
                      <a16:colId xmlns:a16="http://schemas.microsoft.com/office/drawing/2014/main" val="198749725"/>
                    </a:ext>
                  </a:extLst>
                </a:gridCol>
                <a:gridCol w="511860">
                  <a:extLst>
                    <a:ext uri="{9D8B030D-6E8A-4147-A177-3AD203B41FA5}">
                      <a16:colId xmlns:a16="http://schemas.microsoft.com/office/drawing/2014/main" val="14442886"/>
                    </a:ext>
                  </a:extLst>
                </a:gridCol>
                <a:gridCol w="511860">
                  <a:extLst>
                    <a:ext uri="{9D8B030D-6E8A-4147-A177-3AD203B41FA5}">
                      <a16:colId xmlns:a16="http://schemas.microsoft.com/office/drawing/2014/main" val="1767719889"/>
                    </a:ext>
                  </a:extLst>
                </a:gridCol>
                <a:gridCol w="511860">
                  <a:extLst>
                    <a:ext uri="{9D8B030D-6E8A-4147-A177-3AD203B41FA5}">
                      <a16:colId xmlns:a16="http://schemas.microsoft.com/office/drawing/2014/main" val="475822028"/>
                    </a:ext>
                  </a:extLst>
                </a:gridCol>
                <a:gridCol w="511860">
                  <a:extLst>
                    <a:ext uri="{9D8B030D-6E8A-4147-A177-3AD203B41FA5}">
                      <a16:colId xmlns:a16="http://schemas.microsoft.com/office/drawing/2014/main" val="2229864663"/>
                    </a:ext>
                  </a:extLst>
                </a:gridCol>
              </a:tblGrid>
              <a:tr h="329925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L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BCE</a:t>
                      </a:r>
                    </a:p>
                    <a:p>
                      <a:pPr latinLnBrk="1"/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1-1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BCE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2-1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BCE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3-1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BCE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4-1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L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BCE</a:t>
                      </a:r>
                    </a:p>
                    <a:p>
                      <a:pPr latinLnBrk="1"/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1-2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BCE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2-2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BCE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3-2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BCE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4-2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L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BCE</a:t>
                      </a:r>
                    </a:p>
                    <a:p>
                      <a:pPr latinLnBrk="1"/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1-3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BCE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2-3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BCE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3-3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BCE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4-3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947078"/>
                  </a:ext>
                </a:extLst>
              </a:tr>
            </a:tbl>
          </a:graphicData>
        </a:graphic>
      </p:graphicFrame>
      <p:graphicFrame>
        <p:nvGraphicFramePr>
          <p:cNvPr id="10" name="표 9">
            <a:extLst>
              <a:ext uri="{FF2B5EF4-FFF2-40B4-BE49-F238E27FC236}">
                <a16:creationId xmlns:a16="http://schemas.microsoft.com/office/drawing/2014/main" id="{354C3874-309F-C6D5-B8C6-072F3B082F40}"/>
              </a:ext>
            </a:extLst>
          </p:cNvPr>
          <p:cNvGraphicFramePr>
            <a:graphicFrameLocks noGrp="1"/>
          </p:cNvGraphicFramePr>
          <p:nvPr/>
        </p:nvGraphicFramePr>
        <p:xfrm>
          <a:off x="1802246" y="522106"/>
          <a:ext cx="76779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860">
                  <a:extLst>
                    <a:ext uri="{9D8B030D-6E8A-4147-A177-3AD203B41FA5}">
                      <a16:colId xmlns:a16="http://schemas.microsoft.com/office/drawing/2014/main" val="608612726"/>
                    </a:ext>
                  </a:extLst>
                </a:gridCol>
                <a:gridCol w="511860">
                  <a:extLst>
                    <a:ext uri="{9D8B030D-6E8A-4147-A177-3AD203B41FA5}">
                      <a16:colId xmlns:a16="http://schemas.microsoft.com/office/drawing/2014/main" val="3336601181"/>
                    </a:ext>
                  </a:extLst>
                </a:gridCol>
                <a:gridCol w="511860">
                  <a:extLst>
                    <a:ext uri="{9D8B030D-6E8A-4147-A177-3AD203B41FA5}">
                      <a16:colId xmlns:a16="http://schemas.microsoft.com/office/drawing/2014/main" val="439190987"/>
                    </a:ext>
                  </a:extLst>
                </a:gridCol>
                <a:gridCol w="511860">
                  <a:extLst>
                    <a:ext uri="{9D8B030D-6E8A-4147-A177-3AD203B41FA5}">
                      <a16:colId xmlns:a16="http://schemas.microsoft.com/office/drawing/2014/main" val="4197104407"/>
                    </a:ext>
                  </a:extLst>
                </a:gridCol>
                <a:gridCol w="511860">
                  <a:extLst>
                    <a:ext uri="{9D8B030D-6E8A-4147-A177-3AD203B41FA5}">
                      <a16:colId xmlns:a16="http://schemas.microsoft.com/office/drawing/2014/main" val="2764957067"/>
                    </a:ext>
                  </a:extLst>
                </a:gridCol>
                <a:gridCol w="511860">
                  <a:extLst>
                    <a:ext uri="{9D8B030D-6E8A-4147-A177-3AD203B41FA5}">
                      <a16:colId xmlns:a16="http://schemas.microsoft.com/office/drawing/2014/main" val="2594504641"/>
                    </a:ext>
                  </a:extLst>
                </a:gridCol>
                <a:gridCol w="511860">
                  <a:extLst>
                    <a:ext uri="{9D8B030D-6E8A-4147-A177-3AD203B41FA5}">
                      <a16:colId xmlns:a16="http://schemas.microsoft.com/office/drawing/2014/main" val="4240153921"/>
                    </a:ext>
                  </a:extLst>
                </a:gridCol>
                <a:gridCol w="511860">
                  <a:extLst>
                    <a:ext uri="{9D8B030D-6E8A-4147-A177-3AD203B41FA5}">
                      <a16:colId xmlns:a16="http://schemas.microsoft.com/office/drawing/2014/main" val="2095315758"/>
                    </a:ext>
                  </a:extLst>
                </a:gridCol>
                <a:gridCol w="511860">
                  <a:extLst>
                    <a:ext uri="{9D8B030D-6E8A-4147-A177-3AD203B41FA5}">
                      <a16:colId xmlns:a16="http://schemas.microsoft.com/office/drawing/2014/main" val="2775139979"/>
                    </a:ext>
                  </a:extLst>
                </a:gridCol>
                <a:gridCol w="511860">
                  <a:extLst>
                    <a:ext uri="{9D8B030D-6E8A-4147-A177-3AD203B41FA5}">
                      <a16:colId xmlns:a16="http://schemas.microsoft.com/office/drawing/2014/main" val="2669363178"/>
                    </a:ext>
                  </a:extLst>
                </a:gridCol>
                <a:gridCol w="511860">
                  <a:extLst>
                    <a:ext uri="{9D8B030D-6E8A-4147-A177-3AD203B41FA5}">
                      <a16:colId xmlns:a16="http://schemas.microsoft.com/office/drawing/2014/main" val="198749725"/>
                    </a:ext>
                  </a:extLst>
                </a:gridCol>
                <a:gridCol w="511860">
                  <a:extLst>
                    <a:ext uri="{9D8B030D-6E8A-4147-A177-3AD203B41FA5}">
                      <a16:colId xmlns:a16="http://schemas.microsoft.com/office/drawing/2014/main" val="14442886"/>
                    </a:ext>
                  </a:extLst>
                </a:gridCol>
                <a:gridCol w="511860">
                  <a:extLst>
                    <a:ext uri="{9D8B030D-6E8A-4147-A177-3AD203B41FA5}">
                      <a16:colId xmlns:a16="http://schemas.microsoft.com/office/drawing/2014/main" val="1767719889"/>
                    </a:ext>
                  </a:extLst>
                </a:gridCol>
                <a:gridCol w="511860">
                  <a:extLst>
                    <a:ext uri="{9D8B030D-6E8A-4147-A177-3AD203B41FA5}">
                      <a16:colId xmlns:a16="http://schemas.microsoft.com/office/drawing/2014/main" val="475822028"/>
                    </a:ext>
                  </a:extLst>
                </a:gridCol>
                <a:gridCol w="511860">
                  <a:extLst>
                    <a:ext uri="{9D8B030D-6E8A-4147-A177-3AD203B41FA5}">
                      <a16:colId xmlns:a16="http://schemas.microsoft.com/office/drawing/2014/main" val="2229864663"/>
                    </a:ext>
                  </a:extLst>
                </a:gridCol>
              </a:tblGrid>
              <a:tr h="329925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L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BCE</a:t>
                      </a:r>
                    </a:p>
                    <a:p>
                      <a:pPr latinLnBrk="1"/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1-4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BCE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2-4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BCE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3-4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BCE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4-4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L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BCE</a:t>
                      </a:r>
                    </a:p>
                    <a:p>
                      <a:pPr latinLnBrk="1"/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1-5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BCE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2-5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BCE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3-5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BCE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4-5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L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BCE</a:t>
                      </a:r>
                    </a:p>
                    <a:p>
                      <a:pPr latinLnBrk="1"/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1-6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BCE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2-6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BCE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3-6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BCE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4-6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947078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A3E70AAD-6D84-A120-2A77-4ECE1E9E8864}"/>
              </a:ext>
            </a:extLst>
          </p:cNvPr>
          <p:cNvSpPr txBox="1"/>
          <p:nvPr/>
        </p:nvSpPr>
        <p:spPr>
          <a:xfrm>
            <a:off x="1928495" y="1736983"/>
            <a:ext cx="1672405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ko-KR" b="1" dirty="0"/>
              <a:t>ZnT3</a:t>
            </a:r>
          </a:p>
          <a:p>
            <a:pPr algn="ctr"/>
            <a:r>
              <a:rPr lang="en-US" altLang="ko-KR" b="1" dirty="0"/>
              <a:t>(42 </a:t>
            </a:r>
            <a:r>
              <a:rPr lang="en-US" altLang="ko-KR" b="1" dirty="0" err="1"/>
              <a:t>kDa</a:t>
            </a:r>
            <a:r>
              <a:rPr lang="en-US" altLang="ko-KR" b="1" dirty="0"/>
              <a:t>)</a:t>
            </a:r>
            <a:endParaRPr lang="ko-KR" altLang="en-US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9750EBF-88EC-7A55-4288-2AC5DB260A68}"/>
              </a:ext>
            </a:extLst>
          </p:cNvPr>
          <p:cNvSpPr txBox="1"/>
          <p:nvPr/>
        </p:nvSpPr>
        <p:spPr>
          <a:xfrm>
            <a:off x="3705675" y="1736984"/>
            <a:ext cx="5638806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dirty="0"/>
              <a:t>AB214314 anti-rabbit, poly</a:t>
            </a:r>
          </a:p>
          <a:p>
            <a:r>
              <a:rPr lang="en-US" altLang="ko-KR" dirty="0"/>
              <a:t>(1</a:t>
            </a:r>
            <a:r>
              <a:rPr lang="en-US" altLang="ko-KR" baseline="30000" dirty="0"/>
              <a:t>st</a:t>
            </a:r>
            <a:r>
              <a:rPr lang="en-US" altLang="ko-KR" dirty="0"/>
              <a:t> 1:1000, 2</a:t>
            </a:r>
            <a:r>
              <a:rPr lang="en-US" altLang="ko-KR" baseline="30000" dirty="0"/>
              <a:t>nd</a:t>
            </a:r>
            <a:r>
              <a:rPr lang="en-US" altLang="ko-KR" dirty="0"/>
              <a:t> 1:5000)</a:t>
            </a:r>
            <a:endParaRPr lang="ko-KR" altLang="en-US" dirty="0"/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ABE5EDA7-8D18-791D-E1B0-745D8196EE41}"/>
              </a:ext>
            </a:extLst>
          </p:cNvPr>
          <p:cNvSpPr/>
          <p:nvPr/>
        </p:nvSpPr>
        <p:spPr>
          <a:xfrm>
            <a:off x="3510915" y="3527827"/>
            <a:ext cx="1513840" cy="23474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6F5E79AB-9915-E135-C707-6349AB7A4E6F}"/>
              </a:ext>
            </a:extLst>
          </p:cNvPr>
          <p:cNvSpPr/>
          <p:nvPr/>
        </p:nvSpPr>
        <p:spPr>
          <a:xfrm>
            <a:off x="5392697" y="3405596"/>
            <a:ext cx="1667233" cy="34974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FE616977-7D5A-DE49-2422-D46FBAA3FED5}"/>
              </a:ext>
            </a:extLst>
          </p:cNvPr>
          <p:cNvSpPr/>
          <p:nvPr/>
        </p:nvSpPr>
        <p:spPr>
          <a:xfrm>
            <a:off x="7328730" y="3304413"/>
            <a:ext cx="1667233" cy="35022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E091145E-C9D5-DD46-FEB8-8521F075C97B}"/>
              </a:ext>
            </a:extLst>
          </p:cNvPr>
          <p:cNvSpPr/>
          <p:nvPr/>
        </p:nvSpPr>
        <p:spPr>
          <a:xfrm>
            <a:off x="3539305" y="5791984"/>
            <a:ext cx="1667233" cy="34974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3C42258C-602F-4B3A-9E0D-4A5579804B73}"/>
              </a:ext>
            </a:extLst>
          </p:cNvPr>
          <p:cNvSpPr/>
          <p:nvPr/>
        </p:nvSpPr>
        <p:spPr>
          <a:xfrm>
            <a:off x="5353737" y="5791984"/>
            <a:ext cx="1849335" cy="34974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14F61F33-4480-BEA5-AECE-7DDBD8F4AAD8}"/>
              </a:ext>
            </a:extLst>
          </p:cNvPr>
          <p:cNvSpPr/>
          <p:nvPr/>
        </p:nvSpPr>
        <p:spPr>
          <a:xfrm>
            <a:off x="7328730" y="5770886"/>
            <a:ext cx="1736338" cy="3708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916357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F91151-43F1-561F-B8E5-BC553E6DC3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>
            <a:extLst>
              <a:ext uri="{FF2B5EF4-FFF2-40B4-BE49-F238E27FC236}">
                <a16:creationId xmlns:a16="http://schemas.microsoft.com/office/drawing/2014/main" id="{BD38DAAA-7FA2-3A92-AF99-54F5088F91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0" t="25505" r="10029" b="18803"/>
          <a:stretch>
            <a:fillRect/>
          </a:stretch>
        </p:blipFill>
        <p:spPr>
          <a:xfrm>
            <a:off x="2636577" y="2332279"/>
            <a:ext cx="6918846" cy="4525721"/>
          </a:xfrm>
          <a:prstGeom prst="rect">
            <a:avLst/>
          </a:prstGeom>
        </p:spPr>
      </p:pic>
      <p:pic>
        <p:nvPicPr>
          <p:cNvPr id="4" name="Picture 2" descr="Direct Immunodetection of Antigens Within the Precast Polyacrylamide Gel |  SpringerLink">
            <a:extLst>
              <a:ext uri="{FF2B5EF4-FFF2-40B4-BE49-F238E27FC236}">
                <a16:creationId xmlns:a16="http://schemas.microsoft.com/office/drawing/2014/main" id="{38C331AA-B025-7A4A-0AB0-FCBCE0BA41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711" b="82414"/>
          <a:stretch/>
        </p:blipFill>
        <p:spPr bwMode="auto">
          <a:xfrm>
            <a:off x="1420947" y="687699"/>
            <a:ext cx="8401759" cy="857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Precision Plus Protein™ Dual Color Standards, 2.5 ml">
            <a:extLst>
              <a:ext uri="{FF2B5EF4-FFF2-40B4-BE49-F238E27FC236}">
                <a16:creationId xmlns:a16="http://schemas.microsoft.com/office/drawing/2014/main" id="{45B06560-D389-706B-12E8-CEBF28347E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70" r="16321"/>
          <a:stretch/>
        </p:blipFill>
        <p:spPr bwMode="auto">
          <a:xfrm>
            <a:off x="100232" y="144825"/>
            <a:ext cx="1244454" cy="2619375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표 8">
            <a:extLst>
              <a:ext uri="{FF2B5EF4-FFF2-40B4-BE49-F238E27FC236}">
                <a16:creationId xmlns:a16="http://schemas.microsoft.com/office/drawing/2014/main" id="{C552C513-7546-53AF-173A-C38F6A6E6CDF}"/>
              </a:ext>
            </a:extLst>
          </p:cNvPr>
          <p:cNvGraphicFramePr>
            <a:graphicFrameLocks noGrp="1"/>
          </p:cNvGraphicFramePr>
          <p:nvPr/>
        </p:nvGraphicFramePr>
        <p:xfrm>
          <a:off x="1802246" y="51147"/>
          <a:ext cx="76779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860">
                  <a:extLst>
                    <a:ext uri="{9D8B030D-6E8A-4147-A177-3AD203B41FA5}">
                      <a16:colId xmlns:a16="http://schemas.microsoft.com/office/drawing/2014/main" val="608612726"/>
                    </a:ext>
                  </a:extLst>
                </a:gridCol>
                <a:gridCol w="511860">
                  <a:extLst>
                    <a:ext uri="{9D8B030D-6E8A-4147-A177-3AD203B41FA5}">
                      <a16:colId xmlns:a16="http://schemas.microsoft.com/office/drawing/2014/main" val="3336601181"/>
                    </a:ext>
                  </a:extLst>
                </a:gridCol>
                <a:gridCol w="511860">
                  <a:extLst>
                    <a:ext uri="{9D8B030D-6E8A-4147-A177-3AD203B41FA5}">
                      <a16:colId xmlns:a16="http://schemas.microsoft.com/office/drawing/2014/main" val="439190987"/>
                    </a:ext>
                  </a:extLst>
                </a:gridCol>
                <a:gridCol w="511860">
                  <a:extLst>
                    <a:ext uri="{9D8B030D-6E8A-4147-A177-3AD203B41FA5}">
                      <a16:colId xmlns:a16="http://schemas.microsoft.com/office/drawing/2014/main" val="4197104407"/>
                    </a:ext>
                  </a:extLst>
                </a:gridCol>
                <a:gridCol w="511860">
                  <a:extLst>
                    <a:ext uri="{9D8B030D-6E8A-4147-A177-3AD203B41FA5}">
                      <a16:colId xmlns:a16="http://schemas.microsoft.com/office/drawing/2014/main" val="2764957067"/>
                    </a:ext>
                  </a:extLst>
                </a:gridCol>
                <a:gridCol w="511860">
                  <a:extLst>
                    <a:ext uri="{9D8B030D-6E8A-4147-A177-3AD203B41FA5}">
                      <a16:colId xmlns:a16="http://schemas.microsoft.com/office/drawing/2014/main" val="2594504641"/>
                    </a:ext>
                  </a:extLst>
                </a:gridCol>
                <a:gridCol w="511860">
                  <a:extLst>
                    <a:ext uri="{9D8B030D-6E8A-4147-A177-3AD203B41FA5}">
                      <a16:colId xmlns:a16="http://schemas.microsoft.com/office/drawing/2014/main" val="4240153921"/>
                    </a:ext>
                  </a:extLst>
                </a:gridCol>
                <a:gridCol w="511860">
                  <a:extLst>
                    <a:ext uri="{9D8B030D-6E8A-4147-A177-3AD203B41FA5}">
                      <a16:colId xmlns:a16="http://schemas.microsoft.com/office/drawing/2014/main" val="2095315758"/>
                    </a:ext>
                  </a:extLst>
                </a:gridCol>
                <a:gridCol w="511860">
                  <a:extLst>
                    <a:ext uri="{9D8B030D-6E8A-4147-A177-3AD203B41FA5}">
                      <a16:colId xmlns:a16="http://schemas.microsoft.com/office/drawing/2014/main" val="2775139979"/>
                    </a:ext>
                  </a:extLst>
                </a:gridCol>
                <a:gridCol w="511860">
                  <a:extLst>
                    <a:ext uri="{9D8B030D-6E8A-4147-A177-3AD203B41FA5}">
                      <a16:colId xmlns:a16="http://schemas.microsoft.com/office/drawing/2014/main" val="2669363178"/>
                    </a:ext>
                  </a:extLst>
                </a:gridCol>
                <a:gridCol w="511860">
                  <a:extLst>
                    <a:ext uri="{9D8B030D-6E8A-4147-A177-3AD203B41FA5}">
                      <a16:colId xmlns:a16="http://schemas.microsoft.com/office/drawing/2014/main" val="198749725"/>
                    </a:ext>
                  </a:extLst>
                </a:gridCol>
                <a:gridCol w="511860">
                  <a:extLst>
                    <a:ext uri="{9D8B030D-6E8A-4147-A177-3AD203B41FA5}">
                      <a16:colId xmlns:a16="http://schemas.microsoft.com/office/drawing/2014/main" val="14442886"/>
                    </a:ext>
                  </a:extLst>
                </a:gridCol>
                <a:gridCol w="511860">
                  <a:extLst>
                    <a:ext uri="{9D8B030D-6E8A-4147-A177-3AD203B41FA5}">
                      <a16:colId xmlns:a16="http://schemas.microsoft.com/office/drawing/2014/main" val="1767719889"/>
                    </a:ext>
                  </a:extLst>
                </a:gridCol>
                <a:gridCol w="511860">
                  <a:extLst>
                    <a:ext uri="{9D8B030D-6E8A-4147-A177-3AD203B41FA5}">
                      <a16:colId xmlns:a16="http://schemas.microsoft.com/office/drawing/2014/main" val="475822028"/>
                    </a:ext>
                  </a:extLst>
                </a:gridCol>
                <a:gridCol w="511860">
                  <a:extLst>
                    <a:ext uri="{9D8B030D-6E8A-4147-A177-3AD203B41FA5}">
                      <a16:colId xmlns:a16="http://schemas.microsoft.com/office/drawing/2014/main" val="2229864663"/>
                    </a:ext>
                  </a:extLst>
                </a:gridCol>
              </a:tblGrid>
              <a:tr h="329925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L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BCE</a:t>
                      </a:r>
                    </a:p>
                    <a:p>
                      <a:pPr latinLnBrk="1"/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1-1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BCE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2-1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BCE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3-1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BCE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4-1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L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BCE</a:t>
                      </a:r>
                    </a:p>
                    <a:p>
                      <a:pPr latinLnBrk="1"/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1-2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BCE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2-2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BCE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3-2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BCE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4-2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L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BCE</a:t>
                      </a:r>
                    </a:p>
                    <a:p>
                      <a:pPr latinLnBrk="1"/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1-3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BCE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2-3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BCE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3-3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BCE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4-3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947078"/>
                  </a:ext>
                </a:extLst>
              </a:tr>
            </a:tbl>
          </a:graphicData>
        </a:graphic>
      </p:graphicFrame>
      <p:graphicFrame>
        <p:nvGraphicFramePr>
          <p:cNvPr id="10" name="표 9">
            <a:extLst>
              <a:ext uri="{FF2B5EF4-FFF2-40B4-BE49-F238E27FC236}">
                <a16:creationId xmlns:a16="http://schemas.microsoft.com/office/drawing/2014/main" id="{6E9546AF-114A-1CC4-07DA-3CB5F46E1951}"/>
              </a:ext>
            </a:extLst>
          </p:cNvPr>
          <p:cNvGraphicFramePr>
            <a:graphicFrameLocks noGrp="1"/>
          </p:cNvGraphicFramePr>
          <p:nvPr/>
        </p:nvGraphicFramePr>
        <p:xfrm>
          <a:off x="1802246" y="522106"/>
          <a:ext cx="76779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860">
                  <a:extLst>
                    <a:ext uri="{9D8B030D-6E8A-4147-A177-3AD203B41FA5}">
                      <a16:colId xmlns:a16="http://schemas.microsoft.com/office/drawing/2014/main" val="608612726"/>
                    </a:ext>
                  </a:extLst>
                </a:gridCol>
                <a:gridCol w="511860">
                  <a:extLst>
                    <a:ext uri="{9D8B030D-6E8A-4147-A177-3AD203B41FA5}">
                      <a16:colId xmlns:a16="http://schemas.microsoft.com/office/drawing/2014/main" val="3336601181"/>
                    </a:ext>
                  </a:extLst>
                </a:gridCol>
                <a:gridCol w="511860">
                  <a:extLst>
                    <a:ext uri="{9D8B030D-6E8A-4147-A177-3AD203B41FA5}">
                      <a16:colId xmlns:a16="http://schemas.microsoft.com/office/drawing/2014/main" val="439190987"/>
                    </a:ext>
                  </a:extLst>
                </a:gridCol>
                <a:gridCol w="511860">
                  <a:extLst>
                    <a:ext uri="{9D8B030D-6E8A-4147-A177-3AD203B41FA5}">
                      <a16:colId xmlns:a16="http://schemas.microsoft.com/office/drawing/2014/main" val="4197104407"/>
                    </a:ext>
                  </a:extLst>
                </a:gridCol>
                <a:gridCol w="511860">
                  <a:extLst>
                    <a:ext uri="{9D8B030D-6E8A-4147-A177-3AD203B41FA5}">
                      <a16:colId xmlns:a16="http://schemas.microsoft.com/office/drawing/2014/main" val="2764957067"/>
                    </a:ext>
                  </a:extLst>
                </a:gridCol>
                <a:gridCol w="511860">
                  <a:extLst>
                    <a:ext uri="{9D8B030D-6E8A-4147-A177-3AD203B41FA5}">
                      <a16:colId xmlns:a16="http://schemas.microsoft.com/office/drawing/2014/main" val="2594504641"/>
                    </a:ext>
                  </a:extLst>
                </a:gridCol>
                <a:gridCol w="511860">
                  <a:extLst>
                    <a:ext uri="{9D8B030D-6E8A-4147-A177-3AD203B41FA5}">
                      <a16:colId xmlns:a16="http://schemas.microsoft.com/office/drawing/2014/main" val="4240153921"/>
                    </a:ext>
                  </a:extLst>
                </a:gridCol>
                <a:gridCol w="511860">
                  <a:extLst>
                    <a:ext uri="{9D8B030D-6E8A-4147-A177-3AD203B41FA5}">
                      <a16:colId xmlns:a16="http://schemas.microsoft.com/office/drawing/2014/main" val="2095315758"/>
                    </a:ext>
                  </a:extLst>
                </a:gridCol>
                <a:gridCol w="511860">
                  <a:extLst>
                    <a:ext uri="{9D8B030D-6E8A-4147-A177-3AD203B41FA5}">
                      <a16:colId xmlns:a16="http://schemas.microsoft.com/office/drawing/2014/main" val="2775139979"/>
                    </a:ext>
                  </a:extLst>
                </a:gridCol>
                <a:gridCol w="511860">
                  <a:extLst>
                    <a:ext uri="{9D8B030D-6E8A-4147-A177-3AD203B41FA5}">
                      <a16:colId xmlns:a16="http://schemas.microsoft.com/office/drawing/2014/main" val="2669363178"/>
                    </a:ext>
                  </a:extLst>
                </a:gridCol>
                <a:gridCol w="511860">
                  <a:extLst>
                    <a:ext uri="{9D8B030D-6E8A-4147-A177-3AD203B41FA5}">
                      <a16:colId xmlns:a16="http://schemas.microsoft.com/office/drawing/2014/main" val="198749725"/>
                    </a:ext>
                  </a:extLst>
                </a:gridCol>
                <a:gridCol w="511860">
                  <a:extLst>
                    <a:ext uri="{9D8B030D-6E8A-4147-A177-3AD203B41FA5}">
                      <a16:colId xmlns:a16="http://schemas.microsoft.com/office/drawing/2014/main" val="14442886"/>
                    </a:ext>
                  </a:extLst>
                </a:gridCol>
                <a:gridCol w="511860">
                  <a:extLst>
                    <a:ext uri="{9D8B030D-6E8A-4147-A177-3AD203B41FA5}">
                      <a16:colId xmlns:a16="http://schemas.microsoft.com/office/drawing/2014/main" val="1767719889"/>
                    </a:ext>
                  </a:extLst>
                </a:gridCol>
                <a:gridCol w="511860">
                  <a:extLst>
                    <a:ext uri="{9D8B030D-6E8A-4147-A177-3AD203B41FA5}">
                      <a16:colId xmlns:a16="http://schemas.microsoft.com/office/drawing/2014/main" val="475822028"/>
                    </a:ext>
                  </a:extLst>
                </a:gridCol>
                <a:gridCol w="511860">
                  <a:extLst>
                    <a:ext uri="{9D8B030D-6E8A-4147-A177-3AD203B41FA5}">
                      <a16:colId xmlns:a16="http://schemas.microsoft.com/office/drawing/2014/main" val="2229864663"/>
                    </a:ext>
                  </a:extLst>
                </a:gridCol>
              </a:tblGrid>
              <a:tr h="329925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L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BCE</a:t>
                      </a:r>
                    </a:p>
                    <a:p>
                      <a:pPr latinLnBrk="1"/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1-4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BCE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2-4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BCE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3-4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BCE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4-4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L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BCE</a:t>
                      </a:r>
                    </a:p>
                    <a:p>
                      <a:pPr latinLnBrk="1"/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1-5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BCE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2-5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BCE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3-5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BCE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4-5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L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BCE</a:t>
                      </a:r>
                    </a:p>
                    <a:p>
                      <a:pPr latinLnBrk="1"/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1-6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BCE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2-6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BCE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3-6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BCE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4-6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947078"/>
                  </a:ext>
                </a:extLst>
              </a:tr>
            </a:tbl>
          </a:graphicData>
        </a:graphic>
      </p:graphicFrame>
      <p:sp>
        <p:nvSpPr>
          <p:cNvPr id="15" name="직사각형 14">
            <a:extLst>
              <a:ext uri="{FF2B5EF4-FFF2-40B4-BE49-F238E27FC236}">
                <a16:creationId xmlns:a16="http://schemas.microsoft.com/office/drawing/2014/main" id="{21CEA0AD-7EEE-AF36-3B75-343A74D6E199}"/>
              </a:ext>
            </a:extLst>
          </p:cNvPr>
          <p:cNvSpPr/>
          <p:nvPr/>
        </p:nvSpPr>
        <p:spPr>
          <a:xfrm>
            <a:off x="3567040" y="3645106"/>
            <a:ext cx="1513840" cy="23474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2887784E-05FA-1274-264E-56A7E09B2A49}"/>
              </a:ext>
            </a:extLst>
          </p:cNvPr>
          <p:cNvSpPr/>
          <p:nvPr/>
        </p:nvSpPr>
        <p:spPr>
          <a:xfrm>
            <a:off x="5381472" y="3526387"/>
            <a:ext cx="1667233" cy="23743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B6B9502F-A8B5-7C7F-EF7D-D6DE4A05F42E}"/>
              </a:ext>
            </a:extLst>
          </p:cNvPr>
          <p:cNvSpPr/>
          <p:nvPr/>
        </p:nvSpPr>
        <p:spPr>
          <a:xfrm>
            <a:off x="7230807" y="3412257"/>
            <a:ext cx="1667233" cy="35022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AA49E1BE-9CAD-9397-B499-B1F40114FF03}"/>
              </a:ext>
            </a:extLst>
          </p:cNvPr>
          <p:cNvSpPr/>
          <p:nvPr/>
        </p:nvSpPr>
        <p:spPr>
          <a:xfrm>
            <a:off x="3528940" y="5983182"/>
            <a:ext cx="1667233" cy="23474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834CD18B-4B22-FD91-4268-73A21E8704C4}"/>
              </a:ext>
            </a:extLst>
          </p:cNvPr>
          <p:cNvSpPr/>
          <p:nvPr/>
        </p:nvSpPr>
        <p:spPr>
          <a:xfrm>
            <a:off x="5343372" y="5945082"/>
            <a:ext cx="1849335" cy="23474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DA1F92FB-BAEA-E559-01B1-D378FED7A62A}"/>
              </a:ext>
            </a:extLst>
          </p:cNvPr>
          <p:cNvSpPr/>
          <p:nvPr/>
        </p:nvSpPr>
        <p:spPr>
          <a:xfrm>
            <a:off x="7318365" y="5905520"/>
            <a:ext cx="1736338" cy="24890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A5F9E24-77A4-4814-1CA9-E6383BF60BBD}"/>
              </a:ext>
            </a:extLst>
          </p:cNvPr>
          <p:cNvSpPr txBox="1"/>
          <p:nvPr/>
        </p:nvSpPr>
        <p:spPr>
          <a:xfrm>
            <a:off x="2009775" y="1413212"/>
            <a:ext cx="1672405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ko-KR" b="1" dirty="0"/>
              <a:t>ZIP1 (slc39a1)</a:t>
            </a:r>
          </a:p>
          <a:p>
            <a:pPr algn="ctr"/>
            <a:r>
              <a:rPr lang="en-US" altLang="ko-KR" b="1" dirty="0"/>
              <a:t>(34 </a:t>
            </a:r>
            <a:r>
              <a:rPr lang="en-US" altLang="ko-KR" b="1" dirty="0" err="1"/>
              <a:t>kDa</a:t>
            </a:r>
            <a:r>
              <a:rPr lang="en-US" altLang="ko-KR" b="1" dirty="0"/>
              <a:t>)</a:t>
            </a:r>
            <a:endParaRPr lang="ko-KR" altLang="en-US" b="1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BD8A648-1524-BF50-25AF-58FD524AC550}"/>
              </a:ext>
            </a:extLst>
          </p:cNvPr>
          <p:cNvSpPr txBox="1"/>
          <p:nvPr/>
        </p:nvSpPr>
        <p:spPr>
          <a:xfrm>
            <a:off x="3786955" y="1413213"/>
            <a:ext cx="5638806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dirty="0"/>
              <a:t>ab105416 anti-rabbit, poly</a:t>
            </a:r>
          </a:p>
          <a:p>
            <a:r>
              <a:rPr lang="en-US" altLang="ko-KR" dirty="0"/>
              <a:t>(1</a:t>
            </a:r>
            <a:r>
              <a:rPr lang="en-US" altLang="ko-KR" baseline="30000" dirty="0"/>
              <a:t>st</a:t>
            </a:r>
            <a:r>
              <a:rPr lang="en-US" altLang="ko-KR" dirty="0"/>
              <a:t> 1:1000, 2</a:t>
            </a:r>
            <a:r>
              <a:rPr lang="en-US" altLang="ko-KR" baseline="30000" dirty="0"/>
              <a:t>nd</a:t>
            </a:r>
            <a:r>
              <a:rPr lang="en-US" altLang="ko-KR" dirty="0"/>
              <a:t> 1:5000)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370956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4A69CC-EFB2-A14F-8919-812B654BFD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그림 42">
            <a:extLst>
              <a:ext uri="{FF2B5EF4-FFF2-40B4-BE49-F238E27FC236}">
                <a16:creationId xmlns:a16="http://schemas.microsoft.com/office/drawing/2014/main" id="{D21B2548-5239-3AA7-CBD8-45BB1CF04D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8794" y="1865538"/>
            <a:ext cx="3336157" cy="1853837"/>
          </a:xfrm>
          <a:prstGeom prst="rect">
            <a:avLst/>
          </a:prstGeom>
        </p:spPr>
      </p:pic>
      <p:pic>
        <p:nvPicPr>
          <p:cNvPr id="41" name="그림 40">
            <a:extLst>
              <a:ext uri="{FF2B5EF4-FFF2-40B4-BE49-F238E27FC236}">
                <a16:creationId xmlns:a16="http://schemas.microsoft.com/office/drawing/2014/main" id="{D52F5724-2885-4C6C-BD64-8C234AE250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5152" y="1904441"/>
            <a:ext cx="3290028" cy="1744299"/>
          </a:xfrm>
          <a:prstGeom prst="rect">
            <a:avLst/>
          </a:prstGeom>
        </p:spPr>
      </p:pic>
      <p:pic>
        <p:nvPicPr>
          <p:cNvPr id="38" name="그림 37">
            <a:extLst>
              <a:ext uri="{FF2B5EF4-FFF2-40B4-BE49-F238E27FC236}">
                <a16:creationId xmlns:a16="http://schemas.microsoft.com/office/drawing/2014/main" id="{11A623F4-DB78-FCAC-4CB1-161C31FDA4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9531" y="287683"/>
            <a:ext cx="3348211" cy="1696075"/>
          </a:xfrm>
          <a:prstGeom prst="rect">
            <a:avLst/>
          </a:prstGeom>
        </p:spPr>
      </p:pic>
      <p:pic>
        <p:nvPicPr>
          <p:cNvPr id="32" name="그림 31">
            <a:extLst>
              <a:ext uri="{FF2B5EF4-FFF2-40B4-BE49-F238E27FC236}">
                <a16:creationId xmlns:a16="http://schemas.microsoft.com/office/drawing/2014/main" id="{485FA6C1-5632-DF05-9414-D5A2F573EE5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20426" y="85753"/>
            <a:ext cx="3442699" cy="1846691"/>
          </a:xfrm>
          <a:prstGeom prst="rect">
            <a:avLst/>
          </a:prstGeom>
        </p:spPr>
      </p:pic>
      <p:pic>
        <p:nvPicPr>
          <p:cNvPr id="27" name="그림 26">
            <a:extLst>
              <a:ext uri="{FF2B5EF4-FFF2-40B4-BE49-F238E27FC236}">
                <a16:creationId xmlns:a16="http://schemas.microsoft.com/office/drawing/2014/main" id="{B85B36A6-CD7F-38A4-7DF0-D12ED1589CB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54482" y="5051414"/>
            <a:ext cx="3782427" cy="1859798"/>
          </a:xfrm>
          <a:prstGeom prst="rect">
            <a:avLst/>
          </a:prstGeom>
        </p:spPr>
      </p:pic>
      <p:pic>
        <p:nvPicPr>
          <p:cNvPr id="24" name="그림 23">
            <a:extLst>
              <a:ext uri="{FF2B5EF4-FFF2-40B4-BE49-F238E27FC236}">
                <a16:creationId xmlns:a16="http://schemas.microsoft.com/office/drawing/2014/main" id="{EA11C6B0-22CE-D92E-1716-4B302A0282F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30862" y="5192536"/>
            <a:ext cx="3483126" cy="1882354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8FFFF706-364F-0E49-D839-FF3C425ADB7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02594" y="3426807"/>
            <a:ext cx="3653604" cy="1918750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C128A872-B65B-2A43-8C87-8E40AF6EEF4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48074" y="3367367"/>
            <a:ext cx="3290028" cy="1842896"/>
          </a:xfrm>
          <a:prstGeom prst="rect">
            <a:avLst/>
          </a:prstGeom>
        </p:spPr>
      </p:pic>
      <p:graphicFrame>
        <p:nvGraphicFramePr>
          <p:cNvPr id="6" name="표 6">
            <a:extLst>
              <a:ext uri="{FF2B5EF4-FFF2-40B4-BE49-F238E27FC236}">
                <a16:creationId xmlns:a16="http://schemas.microsoft.com/office/drawing/2014/main" id="{9085EF92-215C-8886-AFAD-D24632F3E31D}"/>
              </a:ext>
            </a:extLst>
          </p:cNvPr>
          <p:cNvGraphicFramePr>
            <a:graphicFrameLocks noGrp="1"/>
          </p:cNvGraphicFramePr>
          <p:nvPr/>
        </p:nvGraphicFramePr>
        <p:xfrm>
          <a:off x="1631577" y="26084"/>
          <a:ext cx="8128002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4667">
                  <a:extLst>
                    <a:ext uri="{9D8B030D-6E8A-4147-A177-3AD203B41FA5}">
                      <a16:colId xmlns:a16="http://schemas.microsoft.com/office/drawing/2014/main" val="1683129360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1144842930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1951989053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43036963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3407408592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38639427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>
                          <a:solidFill>
                            <a:schemeClr val="tx1"/>
                          </a:solidFill>
                        </a:rPr>
                        <a:t>APP ZIP7-1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>
                          <a:solidFill>
                            <a:schemeClr val="tx1"/>
                          </a:solidFill>
                        </a:rPr>
                        <a:t>APP ZIP7-2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>
                          <a:solidFill>
                            <a:schemeClr val="tx1"/>
                          </a:solidFill>
                        </a:rPr>
                        <a:t>APP ZIP7-3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>
                          <a:solidFill>
                            <a:schemeClr val="tx1"/>
                          </a:solidFill>
                        </a:rPr>
                        <a:t>APP ZIP7-4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>
                          <a:solidFill>
                            <a:schemeClr val="tx1"/>
                          </a:solidFill>
                        </a:rPr>
                        <a:t>APP ZIP7-5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>
                          <a:solidFill>
                            <a:schemeClr val="tx1"/>
                          </a:solidFill>
                        </a:rPr>
                        <a:t>APP ZIP7-6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9944672"/>
                  </a:ext>
                </a:extLst>
              </a:tr>
            </a:tbl>
          </a:graphicData>
        </a:graphic>
      </p:graphicFrame>
      <p:graphicFrame>
        <p:nvGraphicFramePr>
          <p:cNvPr id="28" name="표 6">
            <a:extLst>
              <a:ext uri="{FF2B5EF4-FFF2-40B4-BE49-F238E27FC236}">
                <a16:creationId xmlns:a16="http://schemas.microsoft.com/office/drawing/2014/main" id="{BA6A3727-9965-0EF3-153A-CE371DD0AB07}"/>
              </a:ext>
            </a:extLst>
          </p:cNvPr>
          <p:cNvGraphicFramePr>
            <a:graphicFrameLocks noGrp="1"/>
          </p:cNvGraphicFramePr>
          <p:nvPr/>
        </p:nvGraphicFramePr>
        <p:xfrm>
          <a:off x="1631577" y="1755534"/>
          <a:ext cx="8128002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4667">
                  <a:extLst>
                    <a:ext uri="{9D8B030D-6E8A-4147-A177-3AD203B41FA5}">
                      <a16:colId xmlns:a16="http://schemas.microsoft.com/office/drawing/2014/main" val="1683129360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1144842930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1951989053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43036963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3407408592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38639427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Aβ1-42 IDE -1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Aβ1-42 IDE -2</a:t>
                      </a:r>
                      <a:endParaRPr lang="ko-KR" altLang="en-US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Aβ1-42 IDE -3</a:t>
                      </a:r>
                      <a:endParaRPr lang="ko-KR" altLang="en-US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Aβ1-42 IDE -4</a:t>
                      </a:r>
                      <a:endParaRPr lang="ko-KR" altLang="en-US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Aβ1-42 IDE -5</a:t>
                      </a:r>
                      <a:endParaRPr lang="ko-KR" altLang="en-US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Aβ1-42 IDE -6</a:t>
                      </a:r>
                      <a:endParaRPr lang="ko-KR" altLang="en-US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9944672"/>
                  </a:ext>
                </a:extLst>
              </a:tr>
            </a:tbl>
          </a:graphicData>
        </a:graphic>
      </p:graphicFrame>
      <p:graphicFrame>
        <p:nvGraphicFramePr>
          <p:cNvPr id="40" name="표 6">
            <a:extLst>
              <a:ext uri="{FF2B5EF4-FFF2-40B4-BE49-F238E27FC236}">
                <a16:creationId xmlns:a16="http://schemas.microsoft.com/office/drawing/2014/main" id="{12B5DCCD-D4E6-9491-2282-97EFA401ADB2}"/>
              </a:ext>
            </a:extLst>
          </p:cNvPr>
          <p:cNvGraphicFramePr>
            <a:graphicFrameLocks noGrp="1"/>
          </p:cNvGraphicFramePr>
          <p:nvPr/>
        </p:nvGraphicFramePr>
        <p:xfrm>
          <a:off x="1631577" y="3431193"/>
          <a:ext cx="8128002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4667">
                  <a:extLst>
                    <a:ext uri="{9D8B030D-6E8A-4147-A177-3AD203B41FA5}">
                      <a16:colId xmlns:a16="http://schemas.microsoft.com/office/drawing/2014/main" val="1683129360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1144842930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1951989053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43036963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3407408592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38639427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AQP4 NEP-1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AQP4 NEP-2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AQP4 NEP-3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AQP4 NEP-4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AQP4 NEP-5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AQP4 NEP-6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9944672"/>
                  </a:ext>
                </a:extLst>
              </a:tr>
            </a:tbl>
          </a:graphicData>
        </a:graphic>
      </p:graphicFrame>
      <p:graphicFrame>
        <p:nvGraphicFramePr>
          <p:cNvPr id="52" name="표 6">
            <a:extLst>
              <a:ext uri="{FF2B5EF4-FFF2-40B4-BE49-F238E27FC236}">
                <a16:creationId xmlns:a16="http://schemas.microsoft.com/office/drawing/2014/main" id="{1B3C1260-6E42-D7C4-5AE2-5553BF48FC30}"/>
              </a:ext>
            </a:extLst>
          </p:cNvPr>
          <p:cNvGraphicFramePr>
            <a:graphicFrameLocks noGrp="1"/>
          </p:cNvGraphicFramePr>
          <p:nvPr/>
        </p:nvGraphicFramePr>
        <p:xfrm>
          <a:off x="1622612" y="5062780"/>
          <a:ext cx="8128002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4667">
                  <a:extLst>
                    <a:ext uri="{9D8B030D-6E8A-4147-A177-3AD203B41FA5}">
                      <a16:colId xmlns:a16="http://schemas.microsoft.com/office/drawing/2014/main" val="1683129360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1144842930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1951989053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43036963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3407408592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38639427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BACE1 MT3 -1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BACE1 MT3 -2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BACE1 MT3 -3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BACE1 MT3 -4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BACE1 MT3 -5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BACE1 MT3 -6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99446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73564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9DF4FB-3379-4159-AA12-D3C3D33999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그림 73" descr="잭, 스크린샷, 텍스트, 예술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FA287B9C-8C88-B123-8074-2BA667BBBC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69" t="31815" r="37616" b="26623"/>
          <a:stretch>
            <a:fillRect/>
          </a:stretch>
        </p:blipFill>
        <p:spPr>
          <a:xfrm>
            <a:off x="8528829" y="5172075"/>
            <a:ext cx="1196509" cy="1624257"/>
          </a:xfrm>
          <a:prstGeom prst="rect">
            <a:avLst/>
          </a:prstGeom>
        </p:spPr>
      </p:pic>
      <p:pic>
        <p:nvPicPr>
          <p:cNvPr id="72" name="그림 71" descr="텍스트, 스크린샷, 잭, 예술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AA22299F-616B-4E73-812C-70E120AAEB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65" t="24237" r="38376" b="34202"/>
          <a:stretch>
            <a:fillRect/>
          </a:stretch>
        </p:blipFill>
        <p:spPr>
          <a:xfrm>
            <a:off x="7175563" y="5207659"/>
            <a:ext cx="1116148" cy="1624257"/>
          </a:xfrm>
          <a:prstGeom prst="rect">
            <a:avLst/>
          </a:prstGeom>
        </p:spPr>
      </p:pic>
      <p:pic>
        <p:nvPicPr>
          <p:cNvPr id="70" name="그림 69" descr="텍스트, 스크린샷, 화이트보드,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62B333D3-5FCD-F59F-CE7A-CD02A1087A5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27" t="28065" r="42146" b="30374"/>
          <a:stretch>
            <a:fillRect/>
          </a:stretch>
        </p:blipFill>
        <p:spPr>
          <a:xfrm>
            <a:off x="5896789" y="5172075"/>
            <a:ext cx="954620" cy="1624257"/>
          </a:xfrm>
          <a:prstGeom prst="rect">
            <a:avLst/>
          </a:prstGeom>
        </p:spPr>
      </p:pic>
      <p:pic>
        <p:nvPicPr>
          <p:cNvPr id="68" name="그림 67" descr="아동 미술, 스케치, 예술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597FE40C-D87B-993D-8FF3-DD3647EDE09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01" t="36535" r="36840" b="21903"/>
          <a:stretch>
            <a:fillRect/>
          </a:stretch>
        </p:blipFill>
        <p:spPr>
          <a:xfrm>
            <a:off x="4410263" y="5191563"/>
            <a:ext cx="1276350" cy="1624258"/>
          </a:xfrm>
          <a:prstGeom prst="rect">
            <a:avLst/>
          </a:prstGeom>
        </p:spPr>
      </p:pic>
      <p:pic>
        <p:nvPicPr>
          <p:cNvPr id="66" name="그림 65" descr="텍스트, 스크린샷, 잭, 예술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78D7FC94-F5DC-FE38-DBA9-D02D661A185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89" t="26701" r="41802" b="29344"/>
          <a:stretch>
            <a:fillRect/>
          </a:stretch>
        </p:blipFill>
        <p:spPr>
          <a:xfrm>
            <a:off x="3166199" y="5097989"/>
            <a:ext cx="1039907" cy="1717831"/>
          </a:xfrm>
          <a:prstGeom prst="rect">
            <a:avLst/>
          </a:prstGeom>
        </p:spPr>
      </p:pic>
      <p:pic>
        <p:nvPicPr>
          <p:cNvPr id="64" name="그림 63" descr="텍스트, 스크린샷, 잭, 예술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5AB62AAD-5D88-A038-791D-27E1C882B0B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25" t="28973" r="40457" b="29466"/>
          <a:stretch>
            <a:fillRect/>
          </a:stretch>
        </p:blipFill>
        <p:spPr>
          <a:xfrm>
            <a:off x="1780582" y="5219983"/>
            <a:ext cx="1087186" cy="1624257"/>
          </a:xfrm>
          <a:prstGeom prst="rect">
            <a:avLst/>
          </a:prstGeom>
        </p:spPr>
      </p:pic>
      <p:pic>
        <p:nvPicPr>
          <p:cNvPr id="62" name="그림 61" descr="텍스트, 스크린샷, 예술,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3ABA9DD5-C476-ED3F-B5B8-E17E9F59FAE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23" t="28395" r="40561" b="26591"/>
          <a:stretch>
            <a:fillRect/>
          </a:stretch>
        </p:blipFill>
        <p:spPr>
          <a:xfrm>
            <a:off x="8520828" y="3552801"/>
            <a:ext cx="1196509" cy="1759212"/>
          </a:xfrm>
          <a:prstGeom prst="rect">
            <a:avLst/>
          </a:prstGeom>
        </p:spPr>
      </p:pic>
      <p:pic>
        <p:nvPicPr>
          <p:cNvPr id="60" name="그림 59" descr="스크린샷, 텍스트, 예술,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A0701EAC-79ED-88DB-9165-13DD0FA9621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25" t="31697" r="41315" b="24779"/>
          <a:stretch>
            <a:fillRect/>
          </a:stretch>
        </p:blipFill>
        <p:spPr>
          <a:xfrm>
            <a:off x="4492128" y="244521"/>
            <a:ext cx="1116148" cy="1700981"/>
          </a:xfrm>
          <a:prstGeom prst="rect">
            <a:avLst/>
          </a:prstGeom>
        </p:spPr>
      </p:pic>
      <p:pic>
        <p:nvPicPr>
          <p:cNvPr id="58" name="그림 57" descr="스크린샷, 예술,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67F5D0EF-3059-24EE-C3C0-4235CE037B8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19" t="31446" r="38531" b="26993"/>
          <a:stretch>
            <a:fillRect/>
          </a:stretch>
        </p:blipFill>
        <p:spPr>
          <a:xfrm>
            <a:off x="1835184" y="1988691"/>
            <a:ext cx="975085" cy="1624258"/>
          </a:xfrm>
          <a:prstGeom prst="rect">
            <a:avLst/>
          </a:prstGeom>
        </p:spPr>
      </p:pic>
      <p:pic>
        <p:nvPicPr>
          <p:cNvPr id="53" name="그림 52" descr="스크린샷, 다채로움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08C5CC5A-8C7B-8308-CD07-3EBBF177B65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09" t="30439" r="38531" b="28000"/>
          <a:stretch>
            <a:fillRect/>
          </a:stretch>
        </p:blipFill>
        <p:spPr>
          <a:xfrm>
            <a:off x="7203656" y="3535352"/>
            <a:ext cx="1116148" cy="1624257"/>
          </a:xfrm>
          <a:prstGeom prst="rect">
            <a:avLst/>
          </a:prstGeom>
        </p:spPr>
      </p:pic>
      <p:pic>
        <p:nvPicPr>
          <p:cNvPr id="34" name="그림 33" descr="예술, 잭,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E2EC7695-8DCE-7A58-6AF4-705256028F1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62" t="28404" r="39629" b="30035"/>
          <a:stretch>
            <a:fillRect/>
          </a:stretch>
        </p:blipFill>
        <p:spPr>
          <a:xfrm>
            <a:off x="4529245" y="3645277"/>
            <a:ext cx="1039907" cy="1624257"/>
          </a:xfrm>
          <a:prstGeom prst="rect">
            <a:avLst/>
          </a:prstGeom>
        </p:spPr>
      </p:pic>
      <p:pic>
        <p:nvPicPr>
          <p:cNvPr id="21" name="그림 20" descr="텍스트, 스크린샷, 예술, 잭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6FC788F6-401A-81D8-9FF1-C3844269B64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06" t="28713" r="39568" b="29726"/>
          <a:stretch>
            <a:fillRect/>
          </a:stretch>
        </p:blipFill>
        <p:spPr>
          <a:xfrm>
            <a:off x="5880150" y="3567307"/>
            <a:ext cx="954620" cy="1624257"/>
          </a:xfrm>
          <a:prstGeom prst="rect">
            <a:avLst/>
          </a:prstGeom>
        </p:spPr>
      </p:pic>
      <p:pic>
        <p:nvPicPr>
          <p:cNvPr id="8" name="그림 7" descr="텍스트, 스크린샷, 화이트보드,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38F9211E-CA27-9BA6-68C0-9B58AAF3154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09" t="30942" r="38531" b="27497"/>
          <a:stretch>
            <a:fillRect/>
          </a:stretch>
        </p:blipFill>
        <p:spPr>
          <a:xfrm>
            <a:off x="3077944" y="3625123"/>
            <a:ext cx="1116148" cy="1624257"/>
          </a:xfrm>
          <a:prstGeom prst="rect">
            <a:avLst/>
          </a:prstGeom>
        </p:spPr>
      </p:pic>
      <p:pic>
        <p:nvPicPr>
          <p:cNvPr id="5" name="그림 4" descr="텍스트, 스크린샷, 예술, 화이트보드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6DD60DA2-7246-249F-F269-54B80654BCD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09" t="30440" r="40482" b="27999"/>
          <a:stretch>
            <a:fillRect/>
          </a:stretch>
        </p:blipFill>
        <p:spPr>
          <a:xfrm>
            <a:off x="1752537" y="3595726"/>
            <a:ext cx="1039908" cy="1624257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99417F17-1443-496E-880B-44322DCBB3F0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37" t="30360" r="41678" b="25827"/>
          <a:stretch/>
        </p:blipFill>
        <p:spPr>
          <a:xfrm>
            <a:off x="1743678" y="244521"/>
            <a:ext cx="1093694" cy="1712259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E836C695-19D7-4BEC-8FF5-0B337F4A45FF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86" t="27839" r="39328" b="28348"/>
          <a:stretch/>
        </p:blipFill>
        <p:spPr>
          <a:xfrm>
            <a:off x="3074895" y="244521"/>
            <a:ext cx="1093694" cy="1712259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6769E022-AC4E-4103-A51C-C5E5B16C3915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09" t="29929" r="40940" b="26258"/>
          <a:stretch/>
        </p:blipFill>
        <p:spPr>
          <a:xfrm>
            <a:off x="5823345" y="244521"/>
            <a:ext cx="1021977" cy="1712258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97C03DC1-3DA5-4710-BDCE-B7D9078BC6E9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09" t="33140" r="40940" b="23047"/>
          <a:stretch/>
        </p:blipFill>
        <p:spPr>
          <a:xfrm>
            <a:off x="7240578" y="262452"/>
            <a:ext cx="1021978" cy="1712258"/>
          </a:xfrm>
          <a:prstGeom prst="rect">
            <a:avLst/>
          </a:prstGeom>
        </p:spPr>
      </p:pic>
      <p:pic>
        <p:nvPicPr>
          <p:cNvPr id="22" name="그림 21">
            <a:extLst>
              <a:ext uri="{FF2B5EF4-FFF2-40B4-BE49-F238E27FC236}">
                <a16:creationId xmlns:a16="http://schemas.microsoft.com/office/drawing/2014/main" id="{10ED74B5-0A0E-4458-88AE-2C1871245BBF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84" t="33427" r="44566" b="22760"/>
          <a:stretch/>
        </p:blipFill>
        <p:spPr>
          <a:xfrm>
            <a:off x="8521329" y="262452"/>
            <a:ext cx="1021978" cy="1712258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D2F8F762-7B3F-4855-ADB2-10704D4A8F23}"/>
              </a:ext>
            </a:extLst>
          </p:cNvPr>
          <p:cNvSpPr txBox="1"/>
          <p:nvPr/>
        </p:nvSpPr>
        <p:spPr>
          <a:xfrm>
            <a:off x="0" y="26084"/>
            <a:ext cx="1181100" cy="53860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altLang="ko-KR" b="1" dirty="0"/>
              <a:t>Β</a:t>
            </a:r>
            <a:r>
              <a:rPr lang="en-US" altLang="ko-KR" b="1" dirty="0"/>
              <a:t>-Actin</a:t>
            </a:r>
          </a:p>
          <a:p>
            <a:pPr algn="ctr"/>
            <a:r>
              <a:rPr lang="en-US" altLang="ko-KR" sz="1100" b="1" dirty="0"/>
              <a:t>(43 </a:t>
            </a:r>
            <a:r>
              <a:rPr lang="en-US" altLang="ko-KR" sz="1100" b="1" dirty="0" err="1"/>
              <a:t>kDa</a:t>
            </a:r>
            <a:r>
              <a:rPr lang="en-US" altLang="ko-KR" sz="1100" b="1" dirty="0"/>
              <a:t>)</a:t>
            </a:r>
            <a:endParaRPr lang="ko-KR" altLang="en-US" sz="1100" b="1" dirty="0"/>
          </a:p>
        </p:txBody>
      </p:sp>
      <p:pic>
        <p:nvPicPr>
          <p:cNvPr id="29" name="그림 28">
            <a:extLst>
              <a:ext uri="{FF2B5EF4-FFF2-40B4-BE49-F238E27FC236}">
                <a16:creationId xmlns:a16="http://schemas.microsoft.com/office/drawing/2014/main" id="{4C0F2243-4699-4CFC-92B5-94C7979ADE6F}"/>
              </a:ext>
            </a:extLst>
          </p:cNvPr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08" t="30002" r="35907" b="28436"/>
          <a:stretch/>
        </p:blipFill>
        <p:spPr>
          <a:xfrm>
            <a:off x="3065930" y="2000867"/>
            <a:ext cx="1093694" cy="1624257"/>
          </a:xfrm>
          <a:prstGeom prst="rect">
            <a:avLst/>
          </a:prstGeom>
        </p:spPr>
      </p:pic>
      <p:pic>
        <p:nvPicPr>
          <p:cNvPr id="31" name="그림 30">
            <a:extLst>
              <a:ext uri="{FF2B5EF4-FFF2-40B4-BE49-F238E27FC236}">
                <a16:creationId xmlns:a16="http://schemas.microsoft.com/office/drawing/2014/main" id="{6EB98725-7F66-42EA-89A0-B338A57A28D9}"/>
              </a:ext>
            </a:extLst>
          </p:cNvPr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09" t="31033" r="35549" b="27406"/>
          <a:stretch/>
        </p:blipFill>
        <p:spPr>
          <a:xfrm>
            <a:off x="4415078" y="2000866"/>
            <a:ext cx="1232687" cy="1624257"/>
          </a:xfrm>
          <a:prstGeom prst="rect">
            <a:avLst/>
          </a:prstGeom>
        </p:spPr>
      </p:pic>
      <p:pic>
        <p:nvPicPr>
          <p:cNvPr id="33" name="그림 32">
            <a:extLst>
              <a:ext uri="{FF2B5EF4-FFF2-40B4-BE49-F238E27FC236}">
                <a16:creationId xmlns:a16="http://schemas.microsoft.com/office/drawing/2014/main" id="{B49DA596-CA09-486F-8104-DAF8B01973E0}"/>
              </a:ext>
            </a:extLst>
          </p:cNvPr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31" t="30846" r="38760" b="27593"/>
          <a:stretch/>
        </p:blipFill>
        <p:spPr>
          <a:xfrm>
            <a:off x="5828596" y="2000866"/>
            <a:ext cx="1039907" cy="1624258"/>
          </a:xfrm>
          <a:prstGeom prst="rect">
            <a:avLst/>
          </a:prstGeom>
        </p:spPr>
      </p:pic>
      <p:pic>
        <p:nvPicPr>
          <p:cNvPr id="35" name="그림 34">
            <a:extLst>
              <a:ext uri="{FF2B5EF4-FFF2-40B4-BE49-F238E27FC236}">
                <a16:creationId xmlns:a16="http://schemas.microsoft.com/office/drawing/2014/main" id="{00B6A212-88ED-4287-9B65-ADB9C52ADDCC}"/>
              </a:ext>
            </a:extLst>
          </p:cNvPr>
          <p:cNvPicPr>
            <a:picLocks noChangeAspect="1"/>
          </p:cNvPicPr>
          <p:nvPr/>
        </p:nvPicPr>
        <p:blipFill rotWithShape="1"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49" t="33067" r="37842" b="25371"/>
          <a:stretch/>
        </p:blipFill>
        <p:spPr>
          <a:xfrm>
            <a:off x="7213684" y="2000866"/>
            <a:ext cx="1039907" cy="1624257"/>
          </a:xfrm>
          <a:prstGeom prst="rect">
            <a:avLst/>
          </a:prstGeom>
        </p:spPr>
      </p:pic>
      <p:pic>
        <p:nvPicPr>
          <p:cNvPr id="37" name="그림 36">
            <a:extLst>
              <a:ext uri="{FF2B5EF4-FFF2-40B4-BE49-F238E27FC236}">
                <a16:creationId xmlns:a16="http://schemas.microsoft.com/office/drawing/2014/main" id="{3A33C32F-1B3F-4CED-BA95-4F9DE1473EEB}"/>
              </a:ext>
            </a:extLst>
          </p:cNvPr>
          <p:cNvPicPr>
            <a:picLocks noChangeAspect="1"/>
          </p:cNvPicPr>
          <p:nvPr/>
        </p:nvPicPr>
        <p:blipFill rotWithShape="1"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26" t="38271" r="42889" b="20168"/>
          <a:stretch/>
        </p:blipFill>
        <p:spPr>
          <a:xfrm>
            <a:off x="8544984" y="2000866"/>
            <a:ext cx="1093694" cy="1624257"/>
          </a:xfrm>
          <a:prstGeom prst="rect">
            <a:avLst/>
          </a:prstGeom>
        </p:spPr>
      </p:pic>
      <p:graphicFrame>
        <p:nvGraphicFramePr>
          <p:cNvPr id="6" name="표 6">
            <a:extLst>
              <a:ext uri="{FF2B5EF4-FFF2-40B4-BE49-F238E27FC236}">
                <a16:creationId xmlns:a16="http://schemas.microsoft.com/office/drawing/2014/main" id="{89E372A1-ED07-4931-9271-DCBDF70426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1575436"/>
              </p:ext>
            </p:extLst>
          </p:nvPr>
        </p:nvGraphicFramePr>
        <p:xfrm>
          <a:off x="1631577" y="26084"/>
          <a:ext cx="8128002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4667">
                  <a:extLst>
                    <a:ext uri="{9D8B030D-6E8A-4147-A177-3AD203B41FA5}">
                      <a16:colId xmlns:a16="http://schemas.microsoft.com/office/drawing/2014/main" val="1683129360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1144842930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1951989053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43036963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3407408592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38639427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>
                          <a:solidFill>
                            <a:schemeClr val="tx1"/>
                          </a:solidFill>
                        </a:rPr>
                        <a:t>APP ZIP7-1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>
                          <a:solidFill>
                            <a:schemeClr val="tx1"/>
                          </a:solidFill>
                        </a:rPr>
                        <a:t>APP ZIP7-2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>
                          <a:solidFill>
                            <a:schemeClr val="tx1"/>
                          </a:solidFill>
                        </a:rPr>
                        <a:t>APP ZIP7-3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>
                          <a:solidFill>
                            <a:schemeClr val="tx1"/>
                          </a:solidFill>
                        </a:rPr>
                        <a:t>APP ZIP7-4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>
                          <a:solidFill>
                            <a:schemeClr val="tx1"/>
                          </a:solidFill>
                        </a:rPr>
                        <a:t>APP ZIP7-5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>
                          <a:solidFill>
                            <a:schemeClr val="tx1"/>
                          </a:solidFill>
                        </a:rPr>
                        <a:t>APP ZIP7-6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9944672"/>
                  </a:ext>
                </a:extLst>
              </a:tr>
            </a:tbl>
          </a:graphicData>
        </a:graphic>
      </p:graphicFrame>
      <p:graphicFrame>
        <p:nvGraphicFramePr>
          <p:cNvPr id="28" name="표 6">
            <a:extLst>
              <a:ext uri="{FF2B5EF4-FFF2-40B4-BE49-F238E27FC236}">
                <a16:creationId xmlns:a16="http://schemas.microsoft.com/office/drawing/2014/main" id="{EEC0E6BA-DC45-4F4F-BBED-BF0D4C9525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7508282"/>
              </p:ext>
            </p:extLst>
          </p:nvPr>
        </p:nvGraphicFramePr>
        <p:xfrm>
          <a:off x="1631577" y="1755534"/>
          <a:ext cx="8128002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4667">
                  <a:extLst>
                    <a:ext uri="{9D8B030D-6E8A-4147-A177-3AD203B41FA5}">
                      <a16:colId xmlns:a16="http://schemas.microsoft.com/office/drawing/2014/main" val="1683129360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1144842930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1951989053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43036963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3407408592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38639427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Aβ1-42 IDE -1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Aβ1-42 IDE -2</a:t>
                      </a:r>
                      <a:endParaRPr lang="ko-KR" altLang="en-US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Aβ1-42 IDE -3</a:t>
                      </a:r>
                      <a:endParaRPr lang="ko-KR" altLang="en-US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Aβ1-42 IDE -4</a:t>
                      </a:r>
                      <a:endParaRPr lang="ko-KR" altLang="en-US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Aβ1-42 IDE -5</a:t>
                      </a:r>
                      <a:endParaRPr lang="ko-KR" altLang="en-US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Aβ1-42 IDE -6</a:t>
                      </a:r>
                      <a:endParaRPr lang="ko-KR" altLang="en-US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9944672"/>
                  </a:ext>
                </a:extLst>
              </a:tr>
            </a:tbl>
          </a:graphicData>
        </a:graphic>
      </p:graphicFrame>
      <p:graphicFrame>
        <p:nvGraphicFramePr>
          <p:cNvPr id="40" name="표 6">
            <a:extLst>
              <a:ext uri="{FF2B5EF4-FFF2-40B4-BE49-F238E27FC236}">
                <a16:creationId xmlns:a16="http://schemas.microsoft.com/office/drawing/2014/main" id="{244CE1FA-4579-4726-8A1F-965D717E06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4692733"/>
              </p:ext>
            </p:extLst>
          </p:nvPr>
        </p:nvGraphicFramePr>
        <p:xfrm>
          <a:off x="1631577" y="3431193"/>
          <a:ext cx="8128002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4667">
                  <a:extLst>
                    <a:ext uri="{9D8B030D-6E8A-4147-A177-3AD203B41FA5}">
                      <a16:colId xmlns:a16="http://schemas.microsoft.com/office/drawing/2014/main" val="1683129360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1144842930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1951989053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43036963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3407408592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38639427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AQP4 NEP-1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AQP4 NEP-2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AQP4 NEP-3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AQP4 NEP-4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AQP4 NEP-5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AQP4 NEP-6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9944672"/>
                  </a:ext>
                </a:extLst>
              </a:tr>
            </a:tbl>
          </a:graphicData>
        </a:graphic>
      </p:graphicFrame>
      <p:graphicFrame>
        <p:nvGraphicFramePr>
          <p:cNvPr id="52" name="표 6">
            <a:extLst>
              <a:ext uri="{FF2B5EF4-FFF2-40B4-BE49-F238E27FC236}">
                <a16:creationId xmlns:a16="http://schemas.microsoft.com/office/drawing/2014/main" id="{8D9E256F-335B-4037-9987-4FDABD712E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6667632"/>
              </p:ext>
            </p:extLst>
          </p:nvPr>
        </p:nvGraphicFramePr>
        <p:xfrm>
          <a:off x="1622612" y="5062780"/>
          <a:ext cx="8128002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4667">
                  <a:extLst>
                    <a:ext uri="{9D8B030D-6E8A-4147-A177-3AD203B41FA5}">
                      <a16:colId xmlns:a16="http://schemas.microsoft.com/office/drawing/2014/main" val="1683129360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1144842930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1951989053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43036963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3407408592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38639427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BACE1 MT3 -1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BACE1 MT3 -2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BACE1 MT3 -3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BACE1 MT3 -4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BACE1 MT3 -5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BACE1 MT3 -6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9944672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5300C98C-0BF5-A9DB-29D3-89A99B607A6F}"/>
              </a:ext>
            </a:extLst>
          </p:cNvPr>
          <p:cNvSpPr txBox="1"/>
          <p:nvPr/>
        </p:nvSpPr>
        <p:spPr>
          <a:xfrm>
            <a:off x="55153" y="871901"/>
            <a:ext cx="1472253" cy="147732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dirty="0"/>
              <a:t>MA1-140 anti-mouse, mono</a:t>
            </a:r>
          </a:p>
          <a:p>
            <a:r>
              <a:rPr lang="en-US" altLang="ko-KR" dirty="0"/>
              <a:t>(1</a:t>
            </a:r>
            <a:r>
              <a:rPr lang="en-US" altLang="ko-KR" baseline="30000" dirty="0"/>
              <a:t>st</a:t>
            </a:r>
            <a:r>
              <a:rPr lang="en-US" altLang="ko-KR" dirty="0"/>
              <a:t> 1:5,000, 2</a:t>
            </a:r>
            <a:r>
              <a:rPr lang="en-US" altLang="ko-KR" baseline="30000" dirty="0"/>
              <a:t>nd</a:t>
            </a:r>
            <a:r>
              <a:rPr lang="en-US" altLang="ko-KR" dirty="0"/>
              <a:t> 1:5,000)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200518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4CF938-3DCB-E2D4-5123-2941650384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2" descr="Direct Immunodetection of Antigens Within the Precast Polyacrylamide Gel |  SpringerLink">
            <a:extLst>
              <a:ext uri="{FF2B5EF4-FFF2-40B4-BE49-F238E27FC236}">
                <a16:creationId xmlns:a16="http://schemas.microsoft.com/office/drawing/2014/main" id="{275EAD2C-7935-C72D-C468-6C4B8D3B1B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711" b="82414"/>
          <a:stretch/>
        </p:blipFill>
        <p:spPr bwMode="auto">
          <a:xfrm>
            <a:off x="1420947" y="687699"/>
            <a:ext cx="8401759" cy="857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표 2">
            <a:extLst>
              <a:ext uri="{FF2B5EF4-FFF2-40B4-BE49-F238E27FC236}">
                <a16:creationId xmlns:a16="http://schemas.microsoft.com/office/drawing/2014/main" id="{A5E8A852-1BC7-B33F-FC55-719A4B4451C5}"/>
              </a:ext>
            </a:extLst>
          </p:cNvPr>
          <p:cNvGraphicFramePr>
            <a:graphicFrameLocks noGrp="1"/>
          </p:cNvGraphicFramePr>
          <p:nvPr/>
        </p:nvGraphicFramePr>
        <p:xfrm>
          <a:off x="1802246" y="51147"/>
          <a:ext cx="76779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860">
                  <a:extLst>
                    <a:ext uri="{9D8B030D-6E8A-4147-A177-3AD203B41FA5}">
                      <a16:colId xmlns:a16="http://schemas.microsoft.com/office/drawing/2014/main" val="608612726"/>
                    </a:ext>
                  </a:extLst>
                </a:gridCol>
                <a:gridCol w="511860">
                  <a:extLst>
                    <a:ext uri="{9D8B030D-6E8A-4147-A177-3AD203B41FA5}">
                      <a16:colId xmlns:a16="http://schemas.microsoft.com/office/drawing/2014/main" val="3336601181"/>
                    </a:ext>
                  </a:extLst>
                </a:gridCol>
                <a:gridCol w="511860">
                  <a:extLst>
                    <a:ext uri="{9D8B030D-6E8A-4147-A177-3AD203B41FA5}">
                      <a16:colId xmlns:a16="http://schemas.microsoft.com/office/drawing/2014/main" val="439190987"/>
                    </a:ext>
                  </a:extLst>
                </a:gridCol>
                <a:gridCol w="511860">
                  <a:extLst>
                    <a:ext uri="{9D8B030D-6E8A-4147-A177-3AD203B41FA5}">
                      <a16:colId xmlns:a16="http://schemas.microsoft.com/office/drawing/2014/main" val="4197104407"/>
                    </a:ext>
                  </a:extLst>
                </a:gridCol>
                <a:gridCol w="511860">
                  <a:extLst>
                    <a:ext uri="{9D8B030D-6E8A-4147-A177-3AD203B41FA5}">
                      <a16:colId xmlns:a16="http://schemas.microsoft.com/office/drawing/2014/main" val="2764957067"/>
                    </a:ext>
                  </a:extLst>
                </a:gridCol>
                <a:gridCol w="511860">
                  <a:extLst>
                    <a:ext uri="{9D8B030D-6E8A-4147-A177-3AD203B41FA5}">
                      <a16:colId xmlns:a16="http://schemas.microsoft.com/office/drawing/2014/main" val="2594504641"/>
                    </a:ext>
                  </a:extLst>
                </a:gridCol>
                <a:gridCol w="511860">
                  <a:extLst>
                    <a:ext uri="{9D8B030D-6E8A-4147-A177-3AD203B41FA5}">
                      <a16:colId xmlns:a16="http://schemas.microsoft.com/office/drawing/2014/main" val="4240153921"/>
                    </a:ext>
                  </a:extLst>
                </a:gridCol>
                <a:gridCol w="511860">
                  <a:extLst>
                    <a:ext uri="{9D8B030D-6E8A-4147-A177-3AD203B41FA5}">
                      <a16:colId xmlns:a16="http://schemas.microsoft.com/office/drawing/2014/main" val="2095315758"/>
                    </a:ext>
                  </a:extLst>
                </a:gridCol>
                <a:gridCol w="511860">
                  <a:extLst>
                    <a:ext uri="{9D8B030D-6E8A-4147-A177-3AD203B41FA5}">
                      <a16:colId xmlns:a16="http://schemas.microsoft.com/office/drawing/2014/main" val="2775139979"/>
                    </a:ext>
                  </a:extLst>
                </a:gridCol>
                <a:gridCol w="511860">
                  <a:extLst>
                    <a:ext uri="{9D8B030D-6E8A-4147-A177-3AD203B41FA5}">
                      <a16:colId xmlns:a16="http://schemas.microsoft.com/office/drawing/2014/main" val="2669363178"/>
                    </a:ext>
                  </a:extLst>
                </a:gridCol>
                <a:gridCol w="511860">
                  <a:extLst>
                    <a:ext uri="{9D8B030D-6E8A-4147-A177-3AD203B41FA5}">
                      <a16:colId xmlns:a16="http://schemas.microsoft.com/office/drawing/2014/main" val="198749725"/>
                    </a:ext>
                  </a:extLst>
                </a:gridCol>
                <a:gridCol w="511860">
                  <a:extLst>
                    <a:ext uri="{9D8B030D-6E8A-4147-A177-3AD203B41FA5}">
                      <a16:colId xmlns:a16="http://schemas.microsoft.com/office/drawing/2014/main" val="14442886"/>
                    </a:ext>
                  </a:extLst>
                </a:gridCol>
                <a:gridCol w="511860">
                  <a:extLst>
                    <a:ext uri="{9D8B030D-6E8A-4147-A177-3AD203B41FA5}">
                      <a16:colId xmlns:a16="http://schemas.microsoft.com/office/drawing/2014/main" val="1767719889"/>
                    </a:ext>
                  </a:extLst>
                </a:gridCol>
                <a:gridCol w="511860">
                  <a:extLst>
                    <a:ext uri="{9D8B030D-6E8A-4147-A177-3AD203B41FA5}">
                      <a16:colId xmlns:a16="http://schemas.microsoft.com/office/drawing/2014/main" val="475822028"/>
                    </a:ext>
                  </a:extLst>
                </a:gridCol>
                <a:gridCol w="511860">
                  <a:extLst>
                    <a:ext uri="{9D8B030D-6E8A-4147-A177-3AD203B41FA5}">
                      <a16:colId xmlns:a16="http://schemas.microsoft.com/office/drawing/2014/main" val="2229864663"/>
                    </a:ext>
                  </a:extLst>
                </a:gridCol>
              </a:tblGrid>
              <a:tr h="329925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L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BP</a:t>
                      </a:r>
                    </a:p>
                    <a:p>
                      <a:pPr latinLnBrk="1"/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1-1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BP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2-1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BP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3-1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BP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4-1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L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BP</a:t>
                      </a:r>
                    </a:p>
                    <a:p>
                      <a:pPr latinLnBrk="1"/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1-2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BP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2-2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BP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3-2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BP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4-2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L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BP</a:t>
                      </a:r>
                    </a:p>
                    <a:p>
                      <a:pPr latinLnBrk="1"/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1-3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BP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2-3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BP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3-3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BP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4-3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947078"/>
                  </a:ext>
                </a:extLst>
              </a:tr>
            </a:tbl>
          </a:graphicData>
        </a:graphic>
      </p:graphicFrame>
      <p:graphicFrame>
        <p:nvGraphicFramePr>
          <p:cNvPr id="4" name="표 3">
            <a:extLst>
              <a:ext uri="{FF2B5EF4-FFF2-40B4-BE49-F238E27FC236}">
                <a16:creationId xmlns:a16="http://schemas.microsoft.com/office/drawing/2014/main" id="{E0D005B0-1739-06C6-B504-EA5EBA815E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994119"/>
              </p:ext>
            </p:extLst>
          </p:nvPr>
        </p:nvGraphicFramePr>
        <p:xfrm>
          <a:off x="1802246" y="522106"/>
          <a:ext cx="76779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860">
                  <a:extLst>
                    <a:ext uri="{9D8B030D-6E8A-4147-A177-3AD203B41FA5}">
                      <a16:colId xmlns:a16="http://schemas.microsoft.com/office/drawing/2014/main" val="608612726"/>
                    </a:ext>
                  </a:extLst>
                </a:gridCol>
                <a:gridCol w="511860">
                  <a:extLst>
                    <a:ext uri="{9D8B030D-6E8A-4147-A177-3AD203B41FA5}">
                      <a16:colId xmlns:a16="http://schemas.microsoft.com/office/drawing/2014/main" val="3336601181"/>
                    </a:ext>
                  </a:extLst>
                </a:gridCol>
                <a:gridCol w="511860">
                  <a:extLst>
                    <a:ext uri="{9D8B030D-6E8A-4147-A177-3AD203B41FA5}">
                      <a16:colId xmlns:a16="http://schemas.microsoft.com/office/drawing/2014/main" val="439190987"/>
                    </a:ext>
                  </a:extLst>
                </a:gridCol>
                <a:gridCol w="511860">
                  <a:extLst>
                    <a:ext uri="{9D8B030D-6E8A-4147-A177-3AD203B41FA5}">
                      <a16:colId xmlns:a16="http://schemas.microsoft.com/office/drawing/2014/main" val="4197104407"/>
                    </a:ext>
                  </a:extLst>
                </a:gridCol>
                <a:gridCol w="511860">
                  <a:extLst>
                    <a:ext uri="{9D8B030D-6E8A-4147-A177-3AD203B41FA5}">
                      <a16:colId xmlns:a16="http://schemas.microsoft.com/office/drawing/2014/main" val="2764957067"/>
                    </a:ext>
                  </a:extLst>
                </a:gridCol>
                <a:gridCol w="511860">
                  <a:extLst>
                    <a:ext uri="{9D8B030D-6E8A-4147-A177-3AD203B41FA5}">
                      <a16:colId xmlns:a16="http://schemas.microsoft.com/office/drawing/2014/main" val="2594504641"/>
                    </a:ext>
                  </a:extLst>
                </a:gridCol>
                <a:gridCol w="511860">
                  <a:extLst>
                    <a:ext uri="{9D8B030D-6E8A-4147-A177-3AD203B41FA5}">
                      <a16:colId xmlns:a16="http://schemas.microsoft.com/office/drawing/2014/main" val="4240153921"/>
                    </a:ext>
                  </a:extLst>
                </a:gridCol>
                <a:gridCol w="511860">
                  <a:extLst>
                    <a:ext uri="{9D8B030D-6E8A-4147-A177-3AD203B41FA5}">
                      <a16:colId xmlns:a16="http://schemas.microsoft.com/office/drawing/2014/main" val="2095315758"/>
                    </a:ext>
                  </a:extLst>
                </a:gridCol>
                <a:gridCol w="511860">
                  <a:extLst>
                    <a:ext uri="{9D8B030D-6E8A-4147-A177-3AD203B41FA5}">
                      <a16:colId xmlns:a16="http://schemas.microsoft.com/office/drawing/2014/main" val="2775139979"/>
                    </a:ext>
                  </a:extLst>
                </a:gridCol>
                <a:gridCol w="511860">
                  <a:extLst>
                    <a:ext uri="{9D8B030D-6E8A-4147-A177-3AD203B41FA5}">
                      <a16:colId xmlns:a16="http://schemas.microsoft.com/office/drawing/2014/main" val="2669363178"/>
                    </a:ext>
                  </a:extLst>
                </a:gridCol>
                <a:gridCol w="511860">
                  <a:extLst>
                    <a:ext uri="{9D8B030D-6E8A-4147-A177-3AD203B41FA5}">
                      <a16:colId xmlns:a16="http://schemas.microsoft.com/office/drawing/2014/main" val="198749725"/>
                    </a:ext>
                  </a:extLst>
                </a:gridCol>
                <a:gridCol w="511860">
                  <a:extLst>
                    <a:ext uri="{9D8B030D-6E8A-4147-A177-3AD203B41FA5}">
                      <a16:colId xmlns:a16="http://schemas.microsoft.com/office/drawing/2014/main" val="14442886"/>
                    </a:ext>
                  </a:extLst>
                </a:gridCol>
                <a:gridCol w="511860">
                  <a:extLst>
                    <a:ext uri="{9D8B030D-6E8A-4147-A177-3AD203B41FA5}">
                      <a16:colId xmlns:a16="http://schemas.microsoft.com/office/drawing/2014/main" val="1767719889"/>
                    </a:ext>
                  </a:extLst>
                </a:gridCol>
                <a:gridCol w="511860">
                  <a:extLst>
                    <a:ext uri="{9D8B030D-6E8A-4147-A177-3AD203B41FA5}">
                      <a16:colId xmlns:a16="http://schemas.microsoft.com/office/drawing/2014/main" val="475822028"/>
                    </a:ext>
                  </a:extLst>
                </a:gridCol>
                <a:gridCol w="511860">
                  <a:extLst>
                    <a:ext uri="{9D8B030D-6E8A-4147-A177-3AD203B41FA5}">
                      <a16:colId xmlns:a16="http://schemas.microsoft.com/office/drawing/2014/main" val="2229864663"/>
                    </a:ext>
                  </a:extLst>
                </a:gridCol>
              </a:tblGrid>
              <a:tr h="329925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L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BP</a:t>
                      </a:r>
                    </a:p>
                    <a:p>
                      <a:pPr latinLnBrk="1"/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1-4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BP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2-4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BP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3-4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BP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4-4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L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BP</a:t>
                      </a:r>
                    </a:p>
                    <a:p>
                      <a:pPr latinLnBrk="1"/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1-5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BP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2-5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BP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3-5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BP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4-5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L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BP</a:t>
                      </a:r>
                    </a:p>
                    <a:p>
                      <a:pPr latinLnBrk="1"/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1-6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BP62-6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BP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3-6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BP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4-6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947078"/>
                  </a:ext>
                </a:extLst>
              </a:tr>
            </a:tbl>
          </a:graphicData>
        </a:graphic>
      </p:graphicFrame>
      <p:pic>
        <p:nvPicPr>
          <p:cNvPr id="15" name="Picture 2" descr="Precision Plus Protein™ Dual Color Standards, 2.5 ml">
            <a:extLst>
              <a:ext uri="{FF2B5EF4-FFF2-40B4-BE49-F238E27FC236}">
                <a16:creationId xmlns:a16="http://schemas.microsoft.com/office/drawing/2014/main" id="{89EB6B53-D31A-C114-C684-D42D402171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70" r="16321"/>
          <a:stretch/>
        </p:blipFill>
        <p:spPr bwMode="auto">
          <a:xfrm>
            <a:off x="100232" y="144825"/>
            <a:ext cx="1244454" cy="2619375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6" name="표 6">
            <a:extLst>
              <a:ext uri="{FF2B5EF4-FFF2-40B4-BE49-F238E27FC236}">
                <a16:creationId xmlns:a16="http://schemas.microsoft.com/office/drawing/2014/main" id="{9EE60E91-9A44-63CB-DC07-6F0146D0F1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7546689"/>
              </p:ext>
            </p:extLst>
          </p:nvPr>
        </p:nvGraphicFramePr>
        <p:xfrm>
          <a:off x="1557826" y="2993184"/>
          <a:ext cx="8128002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4667">
                  <a:extLst>
                    <a:ext uri="{9D8B030D-6E8A-4147-A177-3AD203B41FA5}">
                      <a16:colId xmlns:a16="http://schemas.microsoft.com/office/drawing/2014/main" val="1683129360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1144842930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1951989053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43036963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3407408592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38639427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IDE -1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IDE -2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IDE -3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IDE -4 V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IDE -5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IDE -6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9944672"/>
                  </a:ext>
                </a:extLst>
              </a:tr>
            </a:tbl>
          </a:graphicData>
        </a:graphic>
      </p:graphicFrame>
      <p:pic>
        <p:nvPicPr>
          <p:cNvPr id="7" name="그림 6">
            <a:extLst>
              <a:ext uri="{FF2B5EF4-FFF2-40B4-BE49-F238E27FC236}">
                <a16:creationId xmlns:a16="http://schemas.microsoft.com/office/drawing/2014/main" id="{39CC46D6-CEF0-3293-EA23-7E3C07583C0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1" t="28087" r="42597" b="27071"/>
          <a:stretch>
            <a:fillRect/>
          </a:stretch>
        </p:blipFill>
        <p:spPr>
          <a:xfrm>
            <a:off x="1680209" y="3429000"/>
            <a:ext cx="1036489" cy="1752599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9E1AA0B5-8DEC-52CE-069C-3571E2C8F2E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22" t="30483" r="46101" b="24670"/>
          <a:stretch>
            <a:fillRect/>
          </a:stretch>
        </p:blipFill>
        <p:spPr>
          <a:xfrm>
            <a:off x="2985135" y="3428999"/>
            <a:ext cx="1097280" cy="1752599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242CE12E-3C94-E687-99EC-00698621C38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79" t="30482" r="40544" b="25419"/>
          <a:stretch>
            <a:fillRect/>
          </a:stretch>
        </p:blipFill>
        <p:spPr>
          <a:xfrm rot="21443372">
            <a:off x="4410855" y="3428330"/>
            <a:ext cx="1097280" cy="1723391"/>
          </a:xfrm>
          <a:prstGeom prst="rect">
            <a:avLst/>
          </a:prstGeom>
        </p:spPr>
      </p:pic>
      <p:pic>
        <p:nvPicPr>
          <p:cNvPr id="22" name="그림 21">
            <a:extLst>
              <a:ext uri="{FF2B5EF4-FFF2-40B4-BE49-F238E27FC236}">
                <a16:creationId xmlns:a16="http://schemas.microsoft.com/office/drawing/2014/main" id="{3C36EB0C-4A55-86DB-9C3F-B578D167248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43" t="36457" r="41909" b="21468"/>
          <a:stretch>
            <a:fillRect/>
          </a:stretch>
        </p:blipFill>
        <p:spPr>
          <a:xfrm>
            <a:off x="5648453" y="3429001"/>
            <a:ext cx="1135252" cy="1644444"/>
          </a:xfrm>
          <a:prstGeom prst="rect">
            <a:avLst/>
          </a:prstGeom>
        </p:spPr>
      </p:pic>
      <p:pic>
        <p:nvPicPr>
          <p:cNvPr id="24" name="그림 23">
            <a:extLst>
              <a:ext uri="{FF2B5EF4-FFF2-40B4-BE49-F238E27FC236}">
                <a16:creationId xmlns:a16="http://schemas.microsoft.com/office/drawing/2014/main" id="{58BE2406-AA4E-0094-A7C8-EE391BFF813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07" t="31938" r="42445" b="21701"/>
          <a:stretch>
            <a:fillRect/>
          </a:stretch>
        </p:blipFill>
        <p:spPr>
          <a:xfrm>
            <a:off x="6963857" y="3364023"/>
            <a:ext cx="1135252" cy="1811792"/>
          </a:xfrm>
          <a:prstGeom prst="rect">
            <a:avLst/>
          </a:prstGeom>
        </p:spPr>
      </p:pic>
      <p:pic>
        <p:nvPicPr>
          <p:cNvPr id="26" name="그림 25">
            <a:extLst>
              <a:ext uri="{FF2B5EF4-FFF2-40B4-BE49-F238E27FC236}">
                <a16:creationId xmlns:a16="http://schemas.microsoft.com/office/drawing/2014/main" id="{65DEA075-55C5-598C-C051-C2FBC148497A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40" t="32661" r="40836" b="24031"/>
          <a:stretch>
            <a:fillRect/>
          </a:stretch>
        </p:blipFill>
        <p:spPr>
          <a:xfrm rot="268291">
            <a:off x="8339969" y="3393685"/>
            <a:ext cx="1177284" cy="1692626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D6585CCA-E0CD-E21A-4A58-79C54DF80F90}"/>
              </a:ext>
            </a:extLst>
          </p:cNvPr>
          <p:cNvSpPr txBox="1"/>
          <p:nvPr/>
        </p:nvSpPr>
        <p:spPr>
          <a:xfrm>
            <a:off x="2209800" y="1465505"/>
            <a:ext cx="1181100" cy="53860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ko-KR" b="1" dirty="0"/>
              <a:t>IDE</a:t>
            </a:r>
          </a:p>
          <a:p>
            <a:pPr algn="ctr"/>
            <a:r>
              <a:rPr lang="en-US" altLang="ko-KR" sz="1100" b="1" dirty="0"/>
              <a:t>(118 </a:t>
            </a:r>
            <a:r>
              <a:rPr lang="en-US" altLang="ko-KR" sz="1100" b="1" dirty="0" err="1"/>
              <a:t>kDa</a:t>
            </a:r>
            <a:r>
              <a:rPr lang="en-US" altLang="ko-KR" sz="1100" b="1" dirty="0"/>
              <a:t>)</a:t>
            </a:r>
            <a:endParaRPr lang="ko-KR" altLang="en-US" sz="1100" b="1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58E1F7E-A527-1B4B-8B07-4746D1009EE0}"/>
              </a:ext>
            </a:extLst>
          </p:cNvPr>
          <p:cNvSpPr txBox="1"/>
          <p:nvPr/>
        </p:nvSpPr>
        <p:spPr>
          <a:xfrm>
            <a:off x="3648075" y="1469613"/>
            <a:ext cx="5638806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dirty="0"/>
              <a:t>AB32216 anti-rabbit, poly</a:t>
            </a:r>
          </a:p>
          <a:p>
            <a:r>
              <a:rPr lang="en-US" altLang="ko-KR" dirty="0"/>
              <a:t>(1</a:t>
            </a:r>
            <a:r>
              <a:rPr lang="en-US" altLang="ko-KR" baseline="30000" dirty="0"/>
              <a:t>st</a:t>
            </a:r>
            <a:r>
              <a:rPr lang="en-US" altLang="ko-KR" dirty="0"/>
              <a:t> 1:1000, 2</a:t>
            </a:r>
            <a:r>
              <a:rPr lang="en-US" altLang="ko-KR" baseline="30000" dirty="0"/>
              <a:t>nd</a:t>
            </a:r>
            <a:r>
              <a:rPr lang="en-US" altLang="ko-KR" dirty="0"/>
              <a:t> 1:10000)</a:t>
            </a:r>
            <a:endParaRPr lang="ko-KR" altLang="en-US" dirty="0"/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DB6E9CFA-FD3F-6C63-A9E0-ED572501FA97}"/>
              </a:ext>
            </a:extLst>
          </p:cNvPr>
          <p:cNvSpPr/>
          <p:nvPr/>
        </p:nvSpPr>
        <p:spPr>
          <a:xfrm>
            <a:off x="1596967" y="3783110"/>
            <a:ext cx="1205472" cy="11680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A7FA7367-BDA7-82DD-915D-8F13B8B1E7BA}"/>
              </a:ext>
            </a:extLst>
          </p:cNvPr>
          <p:cNvSpPr/>
          <p:nvPr/>
        </p:nvSpPr>
        <p:spPr>
          <a:xfrm>
            <a:off x="5666386" y="3746538"/>
            <a:ext cx="1205472" cy="11680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51269B66-C6B2-27AC-E107-254AF47EEC07}"/>
              </a:ext>
            </a:extLst>
          </p:cNvPr>
          <p:cNvSpPr/>
          <p:nvPr/>
        </p:nvSpPr>
        <p:spPr>
          <a:xfrm>
            <a:off x="7027050" y="3711547"/>
            <a:ext cx="1205472" cy="1765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2C9C2E8E-2E7F-5A52-6359-98AF4E077B9F}"/>
              </a:ext>
            </a:extLst>
          </p:cNvPr>
          <p:cNvSpPr/>
          <p:nvPr/>
        </p:nvSpPr>
        <p:spPr>
          <a:xfrm>
            <a:off x="8356549" y="3711547"/>
            <a:ext cx="1205472" cy="11680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806B9F14-52C2-3F0F-D790-4A046B345E32}"/>
              </a:ext>
            </a:extLst>
          </p:cNvPr>
          <p:cNvSpPr/>
          <p:nvPr/>
        </p:nvSpPr>
        <p:spPr>
          <a:xfrm>
            <a:off x="3001904" y="3776537"/>
            <a:ext cx="1205472" cy="11680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DF9184C3-BAB7-0849-ADF9-E9F860C40F36}"/>
              </a:ext>
            </a:extLst>
          </p:cNvPr>
          <p:cNvSpPr/>
          <p:nvPr/>
        </p:nvSpPr>
        <p:spPr>
          <a:xfrm>
            <a:off x="4368916" y="3741951"/>
            <a:ext cx="1205472" cy="11680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306535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D11564-BB69-9B5F-90E1-3D85276DAA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irect Immunodetection of Antigens Within the Precast Polyacrylamide Gel |  SpringerLink">
            <a:extLst>
              <a:ext uri="{FF2B5EF4-FFF2-40B4-BE49-F238E27FC236}">
                <a16:creationId xmlns:a16="http://schemas.microsoft.com/office/drawing/2014/main" id="{CB07F05E-7637-F741-7A1C-71384E8E91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711" b="82414"/>
          <a:stretch/>
        </p:blipFill>
        <p:spPr bwMode="auto">
          <a:xfrm>
            <a:off x="1480712" y="869173"/>
            <a:ext cx="8401759" cy="857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653DE94-440C-EFD7-B4D9-13DD311379D8}"/>
              </a:ext>
            </a:extLst>
          </p:cNvPr>
          <p:cNvSpPr txBox="1"/>
          <p:nvPr/>
        </p:nvSpPr>
        <p:spPr>
          <a:xfrm>
            <a:off x="2256864" y="1797332"/>
            <a:ext cx="1181100" cy="53860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ko-KR" b="1" dirty="0"/>
              <a:t>ZIP7</a:t>
            </a:r>
          </a:p>
          <a:p>
            <a:pPr algn="ctr"/>
            <a:r>
              <a:rPr lang="en-US" altLang="ko-KR" sz="1100" b="1" dirty="0"/>
              <a:t>(52 </a:t>
            </a:r>
            <a:r>
              <a:rPr lang="en-US" altLang="ko-KR" sz="1100" b="1" dirty="0" err="1"/>
              <a:t>kDa</a:t>
            </a:r>
            <a:r>
              <a:rPr lang="en-US" altLang="ko-KR" sz="1100" b="1" dirty="0"/>
              <a:t>)</a:t>
            </a:r>
            <a:endParaRPr lang="ko-KR" altLang="en-US" sz="11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522BDAF-49F2-A553-E5D2-CB4E433A45BD}"/>
              </a:ext>
            </a:extLst>
          </p:cNvPr>
          <p:cNvSpPr txBox="1"/>
          <p:nvPr/>
        </p:nvSpPr>
        <p:spPr>
          <a:xfrm>
            <a:off x="3695139" y="1801440"/>
            <a:ext cx="5638806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dirty="0"/>
              <a:t>AB254566 anti-rabbit, mono</a:t>
            </a:r>
          </a:p>
          <a:p>
            <a:r>
              <a:rPr lang="en-US" altLang="ko-KR" dirty="0"/>
              <a:t>(1</a:t>
            </a:r>
            <a:r>
              <a:rPr lang="en-US" altLang="ko-KR" baseline="30000" dirty="0"/>
              <a:t>st</a:t>
            </a:r>
            <a:r>
              <a:rPr lang="en-US" altLang="ko-KR" dirty="0"/>
              <a:t> 1:1000, 2</a:t>
            </a:r>
            <a:r>
              <a:rPr lang="en-US" altLang="ko-KR" baseline="30000" dirty="0"/>
              <a:t>nd</a:t>
            </a:r>
            <a:r>
              <a:rPr lang="en-US" altLang="ko-KR" dirty="0"/>
              <a:t> 1:10,000)</a:t>
            </a:r>
            <a:endParaRPr lang="ko-KR" altLang="en-US" dirty="0"/>
          </a:p>
        </p:txBody>
      </p:sp>
      <p:pic>
        <p:nvPicPr>
          <p:cNvPr id="15" name="Picture 2" descr="Precision Plus Protein™ Dual Color Standards, 2.5 ml">
            <a:extLst>
              <a:ext uri="{FF2B5EF4-FFF2-40B4-BE49-F238E27FC236}">
                <a16:creationId xmlns:a16="http://schemas.microsoft.com/office/drawing/2014/main" id="{075311BD-786F-4481-A72C-B3A8966898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70" r="16321"/>
          <a:stretch/>
        </p:blipFill>
        <p:spPr bwMode="auto">
          <a:xfrm>
            <a:off x="100232" y="144825"/>
            <a:ext cx="1244454" cy="2619375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6" name="표 6">
            <a:extLst>
              <a:ext uri="{FF2B5EF4-FFF2-40B4-BE49-F238E27FC236}">
                <a16:creationId xmlns:a16="http://schemas.microsoft.com/office/drawing/2014/main" id="{9C487D98-ABED-4FC7-B1D5-F6609F9EF2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1859227"/>
              </p:ext>
            </p:extLst>
          </p:nvPr>
        </p:nvGraphicFramePr>
        <p:xfrm>
          <a:off x="1557826" y="2993184"/>
          <a:ext cx="8128002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4667">
                  <a:extLst>
                    <a:ext uri="{9D8B030D-6E8A-4147-A177-3AD203B41FA5}">
                      <a16:colId xmlns:a16="http://schemas.microsoft.com/office/drawing/2014/main" val="1683129360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1144842930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1951989053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43036963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3407408592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38639427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ZIP -1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ZIP -2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ZIP -3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ZIP -4 V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ZIP -5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ZIP -6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9944672"/>
                  </a:ext>
                </a:extLst>
              </a:tr>
            </a:tbl>
          </a:graphicData>
        </a:graphic>
      </p:graphicFrame>
      <p:pic>
        <p:nvPicPr>
          <p:cNvPr id="17" name="그림 16">
            <a:extLst>
              <a:ext uri="{FF2B5EF4-FFF2-40B4-BE49-F238E27FC236}">
                <a16:creationId xmlns:a16="http://schemas.microsoft.com/office/drawing/2014/main" id="{7415008B-1EF8-46DA-BAE0-40C551F1DD0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10" t="29194" r="46928" b="19767"/>
          <a:stretch>
            <a:fillRect/>
          </a:stretch>
        </p:blipFill>
        <p:spPr>
          <a:xfrm>
            <a:off x="1674468" y="3429000"/>
            <a:ext cx="967740" cy="1994613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B6E0419B-6B27-4B76-8014-FA4D14FD38E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57" t="19907" r="40251" b="23122"/>
          <a:stretch>
            <a:fillRect/>
          </a:stretch>
        </p:blipFill>
        <p:spPr>
          <a:xfrm>
            <a:off x="3047837" y="3265072"/>
            <a:ext cx="1074420" cy="2226598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004ABAC1-387F-4426-9A1F-C135168A583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85" t="23642" r="41823" b="23272"/>
          <a:stretch>
            <a:fillRect/>
          </a:stretch>
        </p:blipFill>
        <p:spPr>
          <a:xfrm>
            <a:off x="4467486" y="3493977"/>
            <a:ext cx="1074420" cy="2074607"/>
          </a:xfrm>
          <a:prstGeom prst="rect">
            <a:avLst/>
          </a:prstGeom>
        </p:spPr>
      </p:pic>
      <p:pic>
        <p:nvPicPr>
          <p:cNvPr id="21" name="그림 20">
            <a:extLst>
              <a:ext uri="{FF2B5EF4-FFF2-40B4-BE49-F238E27FC236}">
                <a16:creationId xmlns:a16="http://schemas.microsoft.com/office/drawing/2014/main" id="{E0EE37B1-9C0E-4B50-B7C3-D9B3BF7E8C5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47" t="26775" r="35961" b="16861"/>
          <a:stretch>
            <a:fillRect/>
          </a:stretch>
        </p:blipFill>
        <p:spPr>
          <a:xfrm rot="205457">
            <a:off x="5817317" y="3450008"/>
            <a:ext cx="1074420" cy="2202711"/>
          </a:xfrm>
          <a:prstGeom prst="rect">
            <a:avLst/>
          </a:prstGeom>
        </p:spPr>
      </p:pic>
      <p:pic>
        <p:nvPicPr>
          <p:cNvPr id="22" name="그림 21">
            <a:extLst>
              <a:ext uri="{FF2B5EF4-FFF2-40B4-BE49-F238E27FC236}">
                <a16:creationId xmlns:a16="http://schemas.microsoft.com/office/drawing/2014/main" id="{7C829875-B53F-4BC1-A04C-8B7FA7BA8E7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42" t="27564" r="43566" b="14531"/>
          <a:stretch>
            <a:fillRect/>
          </a:stretch>
        </p:blipFill>
        <p:spPr>
          <a:xfrm>
            <a:off x="7128333" y="3492350"/>
            <a:ext cx="1074420" cy="2262953"/>
          </a:xfrm>
          <a:prstGeom prst="rect">
            <a:avLst/>
          </a:prstGeom>
        </p:spPr>
      </p:pic>
      <p:pic>
        <p:nvPicPr>
          <p:cNvPr id="24" name="그림 23">
            <a:extLst>
              <a:ext uri="{FF2B5EF4-FFF2-40B4-BE49-F238E27FC236}">
                <a16:creationId xmlns:a16="http://schemas.microsoft.com/office/drawing/2014/main" id="{8A105959-6E42-4483-9F43-AE6EB9EC87E3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00" t="22548" r="36672" b="15977"/>
          <a:stretch>
            <a:fillRect/>
          </a:stretch>
        </p:blipFill>
        <p:spPr>
          <a:xfrm rot="436224">
            <a:off x="8444621" y="3429098"/>
            <a:ext cx="1345496" cy="2402565"/>
          </a:xfrm>
          <a:prstGeom prst="rect">
            <a:avLst/>
          </a:prstGeom>
        </p:spPr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id="{52AF418E-86DF-7B42-5DC6-F76E113A83C9}"/>
              </a:ext>
            </a:extLst>
          </p:cNvPr>
          <p:cNvSpPr/>
          <p:nvPr/>
        </p:nvSpPr>
        <p:spPr>
          <a:xfrm>
            <a:off x="1526465" y="4100376"/>
            <a:ext cx="1205472" cy="11680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D5CDB44B-4547-B255-4B98-054BD83EB9C1}"/>
              </a:ext>
            </a:extLst>
          </p:cNvPr>
          <p:cNvSpPr/>
          <p:nvPr/>
        </p:nvSpPr>
        <p:spPr>
          <a:xfrm>
            <a:off x="2992539" y="4175337"/>
            <a:ext cx="1205472" cy="11680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196B764D-9936-71F5-A3EF-6D27ED82495A}"/>
              </a:ext>
            </a:extLst>
          </p:cNvPr>
          <p:cNvSpPr/>
          <p:nvPr/>
        </p:nvSpPr>
        <p:spPr>
          <a:xfrm>
            <a:off x="4378753" y="4231925"/>
            <a:ext cx="1205472" cy="11680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E1D13552-BE15-F49B-EDEB-C99360C9124C}"/>
              </a:ext>
            </a:extLst>
          </p:cNvPr>
          <p:cNvSpPr/>
          <p:nvPr/>
        </p:nvSpPr>
        <p:spPr>
          <a:xfrm>
            <a:off x="5718794" y="4355248"/>
            <a:ext cx="1205472" cy="11680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1A5D33E7-2559-E4EE-5B50-F3DFED382B0C}"/>
              </a:ext>
            </a:extLst>
          </p:cNvPr>
          <p:cNvSpPr/>
          <p:nvPr/>
        </p:nvSpPr>
        <p:spPr>
          <a:xfrm>
            <a:off x="7092533" y="4287886"/>
            <a:ext cx="1205472" cy="11680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C559F93C-8720-F028-62ED-ECD88E3BAEA8}"/>
              </a:ext>
            </a:extLst>
          </p:cNvPr>
          <p:cNvSpPr/>
          <p:nvPr/>
        </p:nvSpPr>
        <p:spPr>
          <a:xfrm>
            <a:off x="8385647" y="4365150"/>
            <a:ext cx="1205472" cy="11680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E4BAA2F-92DC-A8BC-7B8D-5C88AF1B16CF}"/>
              </a:ext>
            </a:extLst>
          </p:cNvPr>
          <p:cNvSpPr txBox="1"/>
          <p:nvPr/>
        </p:nvSpPr>
        <p:spPr>
          <a:xfrm>
            <a:off x="182880" y="2993184"/>
            <a:ext cx="739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증가</a:t>
            </a:r>
          </a:p>
        </p:txBody>
      </p:sp>
      <p:graphicFrame>
        <p:nvGraphicFramePr>
          <p:cNvPr id="12" name="표 11">
            <a:extLst>
              <a:ext uri="{FF2B5EF4-FFF2-40B4-BE49-F238E27FC236}">
                <a16:creationId xmlns:a16="http://schemas.microsoft.com/office/drawing/2014/main" id="{3C8E495A-57C3-7F39-13BA-50802C05D2C8}"/>
              </a:ext>
            </a:extLst>
          </p:cNvPr>
          <p:cNvGraphicFramePr>
            <a:graphicFrameLocks noGrp="1"/>
          </p:cNvGraphicFramePr>
          <p:nvPr/>
        </p:nvGraphicFramePr>
        <p:xfrm>
          <a:off x="1802246" y="51147"/>
          <a:ext cx="76779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860">
                  <a:extLst>
                    <a:ext uri="{9D8B030D-6E8A-4147-A177-3AD203B41FA5}">
                      <a16:colId xmlns:a16="http://schemas.microsoft.com/office/drawing/2014/main" val="608612726"/>
                    </a:ext>
                  </a:extLst>
                </a:gridCol>
                <a:gridCol w="511860">
                  <a:extLst>
                    <a:ext uri="{9D8B030D-6E8A-4147-A177-3AD203B41FA5}">
                      <a16:colId xmlns:a16="http://schemas.microsoft.com/office/drawing/2014/main" val="3336601181"/>
                    </a:ext>
                  </a:extLst>
                </a:gridCol>
                <a:gridCol w="511860">
                  <a:extLst>
                    <a:ext uri="{9D8B030D-6E8A-4147-A177-3AD203B41FA5}">
                      <a16:colId xmlns:a16="http://schemas.microsoft.com/office/drawing/2014/main" val="439190987"/>
                    </a:ext>
                  </a:extLst>
                </a:gridCol>
                <a:gridCol w="511860">
                  <a:extLst>
                    <a:ext uri="{9D8B030D-6E8A-4147-A177-3AD203B41FA5}">
                      <a16:colId xmlns:a16="http://schemas.microsoft.com/office/drawing/2014/main" val="4197104407"/>
                    </a:ext>
                  </a:extLst>
                </a:gridCol>
                <a:gridCol w="511860">
                  <a:extLst>
                    <a:ext uri="{9D8B030D-6E8A-4147-A177-3AD203B41FA5}">
                      <a16:colId xmlns:a16="http://schemas.microsoft.com/office/drawing/2014/main" val="2764957067"/>
                    </a:ext>
                  </a:extLst>
                </a:gridCol>
                <a:gridCol w="511860">
                  <a:extLst>
                    <a:ext uri="{9D8B030D-6E8A-4147-A177-3AD203B41FA5}">
                      <a16:colId xmlns:a16="http://schemas.microsoft.com/office/drawing/2014/main" val="2594504641"/>
                    </a:ext>
                  </a:extLst>
                </a:gridCol>
                <a:gridCol w="511860">
                  <a:extLst>
                    <a:ext uri="{9D8B030D-6E8A-4147-A177-3AD203B41FA5}">
                      <a16:colId xmlns:a16="http://schemas.microsoft.com/office/drawing/2014/main" val="4240153921"/>
                    </a:ext>
                  </a:extLst>
                </a:gridCol>
                <a:gridCol w="511860">
                  <a:extLst>
                    <a:ext uri="{9D8B030D-6E8A-4147-A177-3AD203B41FA5}">
                      <a16:colId xmlns:a16="http://schemas.microsoft.com/office/drawing/2014/main" val="2095315758"/>
                    </a:ext>
                  </a:extLst>
                </a:gridCol>
                <a:gridCol w="511860">
                  <a:extLst>
                    <a:ext uri="{9D8B030D-6E8A-4147-A177-3AD203B41FA5}">
                      <a16:colId xmlns:a16="http://schemas.microsoft.com/office/drawing/2014/main" val="2775139979"/>
                    </a:ext>
                  </a:extLst>
                </a:gridCol>
                <a:gridCol w="511860">
                  <a:extLst>
                    <a:ext uri="{9D8B030D-6E8A-4147-A177-3AD203B41FA5}">
                      <a16:colId xmlns:a16="http://schemas.microsoft.com/office/drawing/2014/main" val="2669363178"/>
                    </a:ext>
                  </a:extLst>
                </a:gridCol>
                <a:gridCol w="511860">
                  <a:extLst>
                    <a:ext uri="{9D8B030D-6E8A-4147-A177-3AD203B41FA5}">
                      <a16:colId xmlns:a16="http://schemas.microsoft.com/office/drawing/2014/main" val="198749725"/>
                    </a:ext>
                  </a:extLst>
                </a:gridCol>
                <a:gridCol w="511860">
                  <a:extLst>
                    <a:ext uri="{9D8B030D-6E8A-4147-A177-3AD203B41FA5}">
                      <a16:colId xmlns:a16="http://schemas.microsoft.com/office/drawing/2014/main" val="14442886"/>
                    </a:ext>
                  </a:extLst>
                </a:gridCol>
                <a:gridCol w="511860">
                  <a:extLst>
                    <a:ext uri="{9D8B030D-6E8A-4147-A177-3AD203B41FA5}">
                      <a16:colId xmlns:a16="http://schemas.microsoft.com/office/drawing/2014/main" val="1767719889"/>
                    </a:ext>
                  </a:extLst>
                </a:gridCol>
                <a:gridCol w="511860">
                  <a:extLst>
                    <a:ext uri="{9D8B030D-6E8A-4147-A177-3AD203B41FA5}">
                      <a16:colId xmlns:a16="http://schemas.microsoft.com/office/drawing/2014/main" val="475822028"/>
                    </a:ext>
                  </a:extLst>
                </a:gridCol>
                <a:gridCol w="511860">
                  <a:extLst>
                    <a:ext uri="{9D8B030D-6E8A-4147-A177-3AD203B41FA5}">
                      <a16:colId xmlns:a16="http://schemas.microsoft.com/office/drawing/2014/main" val="2229864663"/>
                    </a:ext>
                  </a:extLst>
                </a:gridCol>
              </a:tblGrid>
              <a:tr h="329925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L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BP</a:t>
                      </a:r>
                    </a:p>
                    <a:p>
                      <a:pPr latinLnBrk="1"/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1-1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BP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2-1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BP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3-1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BP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4-1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L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BP</a:t>
                      </a:r>
                    </a:p>
                    <a:p>
                      <a:pPr latinLnBrk="1"/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1-2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BP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2-2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BP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3-2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BP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4-2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L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BP</a:t>
                      </a:r>
                    </a:p>
                    <a:p>
                      <a:pPr latinLnBrk="1"/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1-3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BP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2-3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BP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3-3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BP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4-3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947078"/>
                  </a:ext>
                </a:extLst>
              </a:tr>
            </a:tbl>
          </a:graphicData>
        </a:graphic>
      </p:graphicFrame>
      <p:graphicFrame>
        <p:nvGraphicFramePr>
          <p:cNvPr id="19" name="표 18">
            <a:extLst>
              <a:ext uri="{FF2B5EF4-FFF2-40B4-BE49-F238E27FC236}">
                <a16:creationId xmlns:a16="http://schemas.microsoft.com/office/drawing/2014/main" id="{0E662F55-4520-12C3-9DAA-65D89A7E4C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394973"/>
              </p:ext>
            </p:extLst>
          </p:nvPr>
        </p:nvGraphicFramePr>
        <p:xfrm>
          <a:off x="1802246" y="522106"/>
          <a:ext cx="76779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860">
                  <a:extLst>
                    <a:ext uri="{9D8B030D-6E8A-4147-A177-3AD203B41FA5}">
                      <a16:colId xmlns:a16="http://schemas.microsoft.com/office/drawing/2014/main" val="608612726"/>
                    </a:ext>
                  </a:extLst>
                </a:gridCol>
                <a:gridCol w="511860">
                  <a:extLst>
                    <a:ext uri="{9D8B030D-6E8A-4147-A177-3AD203B41FA5}">
                      <a16:colId xmlns:a16="http://schemas.microsoft.com/office/drawing/2014/main" val="3336601181"/>
                    </a:ext>
                  </a:extLst>
                </a:gridCol>
                <a:gridCol w="511860">
                  <a:extLst>
                    <a:ext uri="{9D8B030D-6E8A-4147-A177-3AD203B41FA5}">
                      <a16:colId xmlns:a16="http://schemas.microsoft.com/office/drawing/2014/main" val="439190987"/>
                    </a:ext>
                  </a:extLst>
                </a:gridCol>
                <a:gridCol w="511860">
                  <a:extLst>
                    <a:ext uri="{9D8B030D-6E8A-4147-A177-3AD203B41FA5}">
                      <a16:colId xmlns:a16="http://schemas.microsoft.com/office/drawing/2014/main" val="4197104407"/>
                    </a:ext>
                  </a:extLst>
                </a:gridCol>
                <a:gridCol w="511860">
                  <a:extLst>
                    <a:ext uri="{9D8B030D-6E8A-4147-A177-3AD203B41FA5}">
                      <a16:colId xmlns:a16="http://schemas.microsoft.com/office/drawing/2014/main" val="2764957067"/>
                    </a:ext>
                  </a:extLst>
                </a:gridCol>
                <a:gridCol w="511860">
                  <a:extLst>
                    <a:ext uri="{9D8B030D-6E8A-4147-A177-3AD203B41FA5}">
                      <a16:colId xmlns:a16="http://schemas.microsoft.com/office/drawing/2014/main" val="2594504641"/>
                    </a:ext>
                  </a:extLst>
                </a:gridCol>
                <a:gridCol w="511860">
                  <a:extLst>
                    <a:ext uri="{9D8B030D-6E8A-4147-A177-3AD203B41FA5}">
                      <a16:colId xmlns:a16="http://schemas.microsoft.com/office/drawing/2014/main" val="4240153921"/>
                    </a:ext>
                  </a:extLst>
                </a:gridCol>
                <a:gridCol w="511860">
                  <a:extLst>
                    <a:ext uri="{9D8B030D-6E8A-4147-A177-3AD203B41FA5}">
                      <a16:colId xmlns:a16="http://schemas.microsoft.com/office/drawing/2014/main" val="2095315758"/>
                    </a:ext>
                  </a:extLst>
                </a:gridCol>
                <a:gridCol w="511860">
                  <a:extLst>
                    <a:ext uri="{9D8B030D-6E8A-4147-A177-3AD203B41FA5}">
                      <a16:colId xmlns:a16="http://schemas.microsoft.com/office/drawing/2014/main" val="2775139979"/>
                    </a:ext>
                  </a:extLst>
                </a:gridCol>
                <a:gridCol w="511860">
                  <a:extLst>
                    <a:ext uri="{9D8B030D-6E8A-4147-A177-3AD203B41FA5}">
                      <a16:colId xmlns:a16="http://schemas.microsoft.com/office/drawing/2014/main" val="2669363178"/>
                    </a:ext>
                  </a:extLst>
                </a:gridCol>
                <a:gridCol w="511860">
                  <a:extLst>
                    <a:ext uri="{9D8B030D-6E8A-4147-A177-3AD203B41FA5}">
                      <a16:colId xmlns:a16="http://schemas.microsoft.com/office/drawing/2014/main" val="198749725"/>
                    </a:ext>
                  </a:extLst>
                </a:gridCol>
                <a:gridCol w="511860">
                  <a:extLst>
                    <a:ext uri="{9D8B030D-6E8A-4147-A177-3AD203B41FA5}">
                      <a16:colId xmlns:a16="http://schemas.microsoft.com/office/drawing/2014/main" val="14442886"/>
                    </a:ext>
                  </a:extLst>
                </a:gridCol>
                <a:gridCol w="511860">
                  <a:extLst>
                    <a:ext uri="{9D8B030D-6E8A-4147-A177-3AD203B41FA5}">
                      <a16:colId xmlns:a16="http://schemas.microsoft.com/office/drawing/2014/main" val="1767719889"/>
                    </a:ext>
                  </a:extLst>
                </a:gridCol>
                <a:gridCol w="511860">
                  <a:extLst>
                    <a:ext uri="{9D8B030D-6E8A-4147-A177-3AD203B41FA5}">
                      <a16:colId xmlns:a16="http://schemas.microsoft.com/office/drawing/2014/main" val="475822028"/>
                    </a:ext>
                  </a:extLst>
                </a:gridCol>
                <a:gridCol w="511860">
                  <a:extLst>
                    <a:ext uri="{9D8B030D-6E8A-4147-A177-3AD203B41FA5}">
                      <a16:colId xmlns:a16="http://schemas.microsoft.com/office/drawing/2014/main" val="2229864663"/>
                    </a:ext>
                  </a:extLst>
                </a:gridCol>
              </a:tblGrid>
              <a:tr h="329925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L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BP</a:t>
                      </a:r>
                    </a:p>
                    <a:p>
                      <a:pPr latinLnBrk="1"/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1-4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BP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2-4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BP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3-4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BP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4-4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L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BP</a:t>
                      </a:r>
                    </a:p>
                    <a:p>
                      <a:pPr latinLnBrk="1"/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1-5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BP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2-5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BP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3-5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BP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4-5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L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BP</a:t>
                      </a:r>
                    </a:p>
                    <a:p>
                      <a:pPr latinLnBrk="1"/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1-6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BP62-6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BP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3-6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BP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4-6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9470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44834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2D7C85-6CA6-CC9D-3C2B-E679DD178E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irect Immunodetection of Antigens Within the Precast Polyacrylamide Gel |  SpringerLink">
            <a:extLst>
              <a:ext uri="{FF2B5EF4-FFF2-40B4-BE49-F238E27FC236}">
                <a16:creationId xmlns:a16="http://schemas.microsoft.com/office/drawing/2014/main" id="{C9CAD9E2-3911-0137-55A5-1181484934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711" b="82414"/>
          <a:stretch/>
        </p:blipFill>
        <p:spPr bwMode="auto">
          <a:xfrm>
            <a:off x="1349828" y="913996"/>
            <a:ext cx="8401759" cy="857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A0327FB-7370-135F-3B11-87C98DA052B8}"/>
              </a:ext>
            </a:extLst>
          </p:cNvPr>
          <p:cNvSpPr txBox="1"/>
          <p:nvPr/>
        </p:nvSpPr>
        <p:spPr>
          <a:xfrm>
            <a:off x="2125980" y="1842155"/>
            <a:ext cx="1181100" cy="53860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ko-KR" b="1" dirty="0"/>
              <a:t>APP</a:t>
            </a:r>
          </a:p>
          <a:p>
            <a:pPr algn="ctr"/>
            <a:r>
              <a:rPr lang="en-US" altLang="ko-KR" sz="1100" b="1" dirty="0"/>
              <a:t>(90-120 </a:t>
            </a:r>
            <a:r>
              <a:rPr lang="en-US" altLang="ko-KR" sz="1100" b="1" dirty="0" err="1"/>
              <a:t>kDa</a:t>
            </a:r>
            <a:r>
              <a:rPr lang="en-US" altLang="ko-KR" sz="1100" b="1" dirty="0"/>
              <a:t>)</a:t>
            </a:r>
            <a:endParaRPr lang="ko-KR" altLang="en-US" sz="11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DCCC407-2731-B781-C7E9-B23421D2B6FB}"/>
              </a:ext>
            </a:extLst>
          </p:cNvPr>
          <p:cNvSpPr txBox="1"/>
          <p:nvPr/>
        </p:nvSpPr>
        <p:spPr>
          <a:xfrm>
            <a:off x="3564255" y="1846263"/>
            <a:ext cx="5638806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dirty="0"/>
              <a:t>22C11 anti-mouse, mono</a:t>
            </a:r>
          </a:p>
          <a:p>
            <a:r>
              <a:rPr lang="en-US" altLang="ko-KR" dirty="0"/>
              <a:t>(1</a:t>
            </a:r>
            <a:r>
              <a:rPr lang="en-US" altLang="ko-KR" baseline="30000" dirty="0"/>
              <a:t>st</a:t>
            </a:r>
            <a:r>
              <a:rPr lang="en-US" altLang="ko-KR" dirty="0"/>
              <a:t> 1:1000, 2</a:t>
            </a:r>
            <a:r>
              <a:rPr lang="en-US" altLang="ko-KR" baseline="30000" dirty="0"/>
              <a:t>nd</a:t>
            </a:r>
            <a:r>
              <a:rPr lang="en-US" altLang="ko-KR" dirty="0"/>
              <a:t> 1:5,000)</a:t>
            </a:r>
            <a:endParaRPr lang="ko-KR" altLang="en-US" dirty="0"/>
          </a:p>
        </p:txBody>
      </p:sp>
      <p:pic>
        <p:nvPicPr>
          <p:cNvPr id="15" name="Picture 2" descr="Precision Plus Protein™ Dual Color Standards, 2.5 ml">
            <a:extLst>
              <a:ext uri="{FF2B5EF4-FFF2-40B4-BE49-F238E27FC236}">
                <a16:creationId xmlns:a16="http://schemas.microsoft.com/office/drawing/2014/main" id="{E1D22869-0739-4FDD-9357-EFFB8A74CD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70" r="16321"/>
          <a:stretch/>
        </p:blipFill>
        <p:spPr bwMode="auto">
          <a:xfrm>
            <a:off x="100232" y="144825"/>
            <a:ext cx="1244454" cy="2619375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6" name="표 6">
            <a:extLst>
              <a:ext uri="{FF2B5EF4-FFF2-40B4-BE49-F238E27FC236}">
                <a16:creationId xmlns:a16="http://schemas.microsoft.com/office/drawing/2014/main" id="{FCA1EA5F-ECC7-4AF0-839B-FD460EE1E4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4383172"/>
              </p:ext>
            </p:extLst>
          </p:nvPr>
        </p:nvGraphicFramePr>
        <p:xfrm>
          <a:off x="1557826" y="2993184"/>
          <a:ext cx="8128002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4667">
                  <a:extLst>
                    <a:ext uri="{9D8B030D-6E8A-4147-A177-3AD203B41FA5}">
                      <a16:colId xmlns:a16="http://schemas.microsoft.com/office/drawing/2014/main" val="1683129360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1144842930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1951989053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43036963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3407408592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38639427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APP -1 v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APP -2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APP -3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APP -4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APP -5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APP -6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9944672"/>
                  </a:ext>
                </a:extLst>
              </a:tr>
            </a:tbl>
          </a:graphicData>
        </a:graphic>
      </p:graphicFrame>
      <p:pic>
        <p:nvPicPr>
          <p:cNvPr id="7" name="그림 6">
            <a:extLst>
              <a:ext uri="{FF2B5EF4-FFF2-40B4-BE49-F238E27FC236}">
                <a16:creationId xmlns:a16="http://schemas.microsoft.com/office/drawing/2014/main" id="{8BC61AE5-33F0-4CA4-AFDC-6B26966CE72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83" t="31476" r="47855" b="21415"/>
          <a:stretch>
            <a:fillRect/>
          </a:stretch>
        </p:blipFill>
        <p:spPr>
          <a:xfrm>
            <a:off x="1642110" y="3429000"/>
            <a:ext cx="967740" cy="1841089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661BCB91-C787-42A6-83AC-EA6D481BBA7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57" t="27951" r="40251" b="14877"/>
          <a:stretch>
            <a:fillRect/>
          </a:stretch>
        </p:blipFill>
        <p:spPr>
          <a:xfrm>
            <a:off x="3027045" y="3429000"/>
            <a:ext cx="1074420" cy="2234381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A93532C6-4FA1-4700-94FD-4200F7A4B93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06" t="26802" r="35574" b="26086"/>
          <a:stretch>
            <a:fillRect/>
          </a:stretch>
        </p:blipFill>
        <p:spPr>
          <a:xfrm>
            <a:off x="4381500" y="3429000"/>
            <a:ext cx="1333442" cy="1841089"/>
          </a:xfrm>
          <a:prstGeom prst="rect">
            <a:avLst/>
          </a:prstGeom>
        </p:spPr>
      </p:pic>
      <p:pic>
        <p:nvPicPr>
          <p:cNvPr id="21" name="그림 20">
            <a:extLst>
              <a:ext uri="{FF2B5EF4-FFF2-40B4-BE49-F238E27FC236}">
                <a16:creationId xmlns:a16="http://schemas.microsoft.com/office/drawing/2014/main" id="{9AD2392C-4C3E-4F1C-9275-05972B52BD7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47" t="32976" r="35961" b="18154"/>
          <a:stretch>
            <a:fillRect/>
          </a:stretch>
        </p:blipFill>
        <p:spPr>
          <a:xfrm>
            <a:off x="5735955" y="3429000"/>
            <a:ext cx="1074420" cy="1909916"/>
          </a:xfrm>
          <a:prstGeom prst="rect">
            <a:avLst/>
          </a:prstGeom>
        </p:spPr>
      </p:pic>
      <p:pic>
        <p:nvPicPr>
          <p:cNvPr id="23" name="그림 22">
            <a:extLst>
              <a:ext uri="{FF2B5EF4-FFF2-40B4-BE49-F238E27FC236}">
                <a16:creationId xmlns:a16="http://schemas.microsoft.com/office/drawing/2014/main" id="{17814B74-016E-44FD-891D-EA4CFBC0B4D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42" t="32975" r="34691" b="23200"/>
          <a:stretch>
            <a:fillRect/>
          </a:stretch>
        </p:blipFill>
        <p:spPr>
          <a:xfrm rot="230626">
            <a:off x="7054835" y="3439445"/>
            <a:ext cx="1421269" cy="1712651"/>
          </a:xfrm>
          <a:prstGeom prst="rect">
            <a:avLst/>
          </a:prstGeom>
        </p:spPr>
      </p:pic>
      <p:pic>
        <p:nvPicPr>
          <p:cNvPr id="24" name="그림 23">
            <a:extLst>
              <a:ext uri="{FF2B5EF4-FFF2-40B4-BE49-F238E27FC236}">
                <a16:creationId xmlns:a16="http://schemas.microsoft.com/office/drawing/2014/main" id="{EC6CCC9D-CAC9-437D-A12A-45F43F4494C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00" t="30880" r="29487" b="15207"/>
          <a:stretch>
            <a:fillRect/>
          </a:stretch>
        </p:blipFill>
        <p:spPr>
          <a:xfrm rot="432839">
            <a:off x="8352012" y="3457935"/>
            <a:ext cx="1626288" cy="2106994"/>
          </a:xfrm>
          <a:prstGeom prst="rect">
            <a:avLst/>
          </a:prstGeom>
        </p:spPr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id="{A949ADD7-EDCD-1F55-DCB0-72DFB5E6283B}"/>
              </a:ext>
            </a:extLst>
          </p:cNvPr>
          <p:cNvSpPr/>
          <p:nvPr/>
        </p:nvSpPr>
        <p:spPr>
          <a:xfrm>
            <a:off x="1467243" y="3746500"/>
            <a:ext cx="1205472" cy="29908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7A8D7900-D545-0587-1AC1-2711CE1A5E04}"/>
              </a:ext>
            </a:extLst>
          </p:cNvPr>
          <p:cNvSpPr/>
          <p:nvPr/>
        </p:nvSpPr>
        <p:spPr>
          <a:xfrm>
            <a:off x="2961519" y="3760470"/>
            <a:ext cx="1205472" cy="29908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A31B2E6A-31F0-E561-264B-D1CEFD96EDED}"/>
              </a:ext>
            </a:extLst>
          </p:cNvPr>
          <p:cNvSpPr/>
          <p:nvPr/>
        </p:nvSpPr>
        <p:spPr>
          <a:xfrm>
            <a:off x="4315974" y="3746500"/>
            <a:ext cx="1205472" cy="29908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AE6017E9-A640-F095-1E93-B324D2AD8F57}"/>
              </a:ext>
            </a:extLst>
          </p:cNvPr>
          <p:cNvSpPr/>
          <p:nvPr/>
        </p:nvSpPr>
        <p:spPr>
          <a:xfrm>
            <a:off x="5735955" y="3760470"/>
            <a:ext cx="1205472" cy="29908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19582180-B4A3-D2C8-3AF5-EB76E00307E0}"/>
              </a:ext>
            </a:extLst>
          </p:cNvPr>
          <p:cNvSpPr/>
          <p:nvPr/>
        </p:nvSpPr>
        <p:spPr>
          <a:xfrm>
            <a:off x="7024884" y="3715069"/>
            <a:ext cx="1205472" cy="29908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E4588700-6D9B-B547-FE3A-C87C4BCF7CB9}"/>
              </a:ext>
            </a:extLst>
          </p:cNvPr>
          <p:cNvSpPr/>
          <p:nvPr/>
        </p:nvSpPr>
        <p:spPr>
          <a:xfrm>
            <a:off x="8379339" y="3760789"/>
            <a:ext cx="1205472" cy="29908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17" name="표 16">
            <a:extLst>
              <a:ext uri="{FF2B5EF4-FFF2-40B4-BE49-F238E27FC236}">
                <a16:creationId xmlns:a16="http://schemas.microsoft.com/office/drawing/2014/main" id="{E7FE720F-1EF5-C931-4043-C57DC1A91190}"/>
              </a:ext>
            </a:extLst>
          </p:cNvPr>
          <p:cNvGraphicFramePr>
            <a:graphicFrameLocks noGrp="1"/>
          </p:cNvGraphicFramePr>
          <p:nvPr/>
        </p:nvGraphicFramePr>
        <p:xfrm>
          <a:off x="1802246" y="51147"/>
          <a:ext cx="76779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860">
                  <a:extLst>
                    <a:ext uri="{9D8B030D-6E8A-4147-A177-3AD203B41FA5}">
                      <a16:colId xmlns:a16="http://schemas.microsoft.com/office/drawing/2014/main" val="608612726"/>
                    </a:ext>
                  </a:extLst>
                </a:gridCol>
                <a:gridCol w="511860">
                  <a:extLst>
                    <a:ext uri="{9D8B030D-6E8A-4147-A177-3AD203B41FA5}">
                      <a16:colId xmlns:a16="http://schemas.microsoft.com/office/drawing/2014/main" val="3336601181"/>
                    </a:ext>
                  </a:extLst>
                </a:gridCol>
                <a:gridCol w="511860">
                  <a:extLst>
                    <a:ext uri="{9D8B030D-6E8A-4147-A177-3AD203B41FA5}">
                      <a16:colId xmlns:a16="http://schemas.microsoft.com/office/drawing/2014/main" val="439190987"/>
                    </a:ext>
                  </a:extLst>
                </a:gridCol>
                <a:gridCol w="511860">
                  <a:extLst>
                    <a:ext uri="{9D8B030D-6E8A-4147-A177-3AD203B41FA5}">
                      <a16:colId xmlns:a16="http://schemas.microsoft.com/office/drawing/2014/main" val="4197104407"/>
                    </a:ext>
                  </a:extLst>
                </a:gridCol>
                <a:gridCol w="511860">
                  <a:extLst>
                    <a:ext uri="{9D8B030D-6E8A-4147-A177-3AD203B41FA5}">
                      <a16:colId xmlns:a16="http://schemas.microsoft.com/office/drawing/2014/main" val="2764957067"/>
                    </a:ext>
                  </a:extLst>
                </a:gridCol>
                <a:gridCol w="511860">
                  <a:extLst>
                    <a:ext uri="{9D8B030D-6E8A-4147-A177-3AD203B41FA5}">
                      <a16:colId xmlns:a16="http://schemas.microsoft.com/office/drawing/2014/main" val="2594504641"/>
                    </a:ext>
                  </a:extLst>
                </a:gridCol>
                <a:gridCol w="511860">
                  <a:extLst>
                    <a:ext uri="{9D8B030D-6E8A-4147-A177-3AD203B41FA5}">
                      <a16:colId xmlns:a16="http://schemas.microsoft.com/office/drawing/2014/main" val="4240153921"/>
                    </a:ext>
                  </a:extLst>
                </a:gridCol>
                <a:gridCol w="511860">
                  <a:extLst>
                    <a:ext uri="{9D8B030D-6E8A-4147-A177-3AD203B41FA5}">
                      <a16:colId xmlns:a16="http://schemas.microsoft.com/office/drawing/2014/main" val="2095315758"/>
                    </a:ext>
                  </a:extLst>
                </a:gridCol>
                <a:gridCol w="511860">
                  <a:extLst>
                    <a:ext uri="{9D8B030D-6E8A-4147-A177-3AD203B41FA5}">
                      <a16:colId xmlns:a16="http://schemas.microsoft.com/office/drawing/2014/main" val="2775139979"/>
                    </a:ext>
                  </a:extLst>
                </a:gridCol>
                <a:gridCol w="511860">
                  <a:extLst>
                    <a:ext uri="{9D8B030D-6E8A-4147-A177-3AD203B41FA5}">
                      <a16:colId xmlns:a16="http://schemas.microsoft.com/office/drawing/2014/main" val="2669363178"/>
                    </a:ext>
                  </a:extLst>
                </a:gridCol>
                <a:gridCol w="511860">
                  <a:extLst>
                    <a:ext uri="{9D8B030D-6E8A-4147-A177-3AD203B41FA5}">
                      <a16:colId xmlns:a16="http://schemas.microsoft.com/office/drawing/2014/main" val="198749725"/>
                    </a:ext>
                  </a:extLst>
                </a:gridCol>
                <a:gridCol w="511860">
                  <a:extLst>
                    <a:ext uri="{9D8B030D-6E8A-4147-A177-3AD203B41FA5}">
                      <a16:colId xmlns:a16="http://schemas.microsoft.com/office/drawing/2014/main" val="14442886"/>
                    </a:ext>
                  </a:extLst>
                </a:gridCol>
                <a:gridCol w="511860">
                  <a:extLst>
                    <a:ext uri="{9D8B030D-6E8A-4147-A177-3AD203B41FA5}">
                      <a16:colId xmlns:a16="http://schemas.microsoft.com/office/drawing/2014/main" val="1767719889"/>
                    </a:ext>
                  </a:extLst>
                </a:gridCol>
                <a:gridCol w="511860">
                  <a:extLst>
                    <a:ext uri="{9D8B030D-6E8A-4147-A177-3AD203B41FA5}">
                      <a16:colId xmlns:a16="http://schemas.microsoft.com/office/drawing/2014/main" val="475822028"/>
                    </a:ext>
                  </a:extLst>
                </a:gridCol>
                <a:gridCol w="511860">
                  <a:extLst>
                    <a:ext uri="{9D8B030D-6E8A-4147-A177-3AD203B41FA5}">
                      <a16:colId xmlns:a16="http://schemas.microsoft.com/office/drawing/2014/main" val="2229864663"/>
                    </a:ext>
                  </a:extLst>
                </a:gridCol>
              </a:tblGrid>
              <a:tr h="329925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L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BP</a:t>
                      </a:r>
                    </a:p>
                    <a:p>
                      <a:pPr latinLnBrk="1"/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1-1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BP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2-1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BP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3-1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BP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4-1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L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BP</a:t>
                      </a:r>
                    </a:p>
                    <a:p>
                      <a:pPr latinLnBrk="1"/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1-2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BP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2-2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BP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3-2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BP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4-2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L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BP</a:t>
                      </a:r>
                    </a:p>
                    <a:p>
                      <a:pPr latinLnBrk="1"/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1-3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BP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2-3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BP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3-3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BP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4-3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947078"/>
                  </a:ext>
                </a:extLst>
              </a:tr>
            </a:tbl>
          </a:graphicData>
        </a:graphic>
      </p:graphicFrame>
      <p:graphicFrame>
        <p:nvGraphicFramePr>
          <p:cNvPr id="19" name="표 18">
            <a:extLst>
              <a:ext uri="{FF2B5EF4-FFF2-40B4-BE49-F238E27FC236}">
                <a16:creationId xmlns:a16="http://schemas.microsoft.com/office/drawing/2014/main" id="{13A0CEA8-D8D3-C98F-7197-E688D9C2AB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394973"/>
              </p:ext>
            </p:extLst>
          </p:nvPr>
        </p:nvGraphicFramePr>
        <p:xfrm>
          <a:off x="1802246" y="522106"/>
          <a:ext cx="76779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860">
                  <a:extLst>
                    <a:ext uri="{9D8B030D-6E8A-4147-A177-3AD203B41FA5}">
                      <a16:colId xmlns:a16="http://schemas.microsoft.com/office/drawing/2014/main" val="608612726"/>
                    </a:ext>
                  </a:extLst>
                </a:gridCol>
                <a:gridCol w="511860">
                  <a:extLst>
                    <a:ext uri="{9D8B030D-6E8A-4147-A177-3AD203B41FA5}">
                      <a16:colId xmlns:a16="http://schemas.microsoft.com/office/drawing/2014/main" val="3336601181"/>
                    </a:ext>
                  </a:extLst>
                </a:gridCol>
                <a:gridCol w="511860">
                  <a:extLst>
                    <a:ext uri="{9D8B030D-6E8A-4147-A177-3AD203B41FA5}">
                      <a16:colId xmlns:a16="http://schemas.microsoft.com/office/drawing/2014/main" val="439190987"/>
                    </a:ext>
                  </a:extLst>
                </a:gridCol>
                <a:gridCol w="511860">
                  <a:extLst>
                    <a:ext uri="{9D8B030D-6E8A-4147-A177-3AD203B41FA5}">
                      <a16:colId xmlns:a16="http://schemas.microsoft.com/office/drawing/2014/main" val="4197104407"/>
                    </a:ext>
                  </a:extLst>
                </a:gridCol>
                <a:gridCol w="511860">
                  <a:extLst>
                    <a:ext uri="{9D8B030D-6E8A-4147-A177-3AD203B41FA5}">
                      <a16:colId xmlns:a16="http://schemas.microsoft.com/office/drawing/2014/main" val="2764957067"/>
                    </a:ext>
                  </a:extLst>
                </a:gridCol>
                <a:gridCol w="511860">
                  <a:extLst>
                    <a:ext uri="{9D8B030D-6E8A-4147-A177-3AD203B41FA5}">
                      <a16:colId xmlns:a16="http://schemas.microsoft.com/office/drawing/2014/main" val="2594504641"/>
                    </a:ext>
                  </a:extLst>
                </a:gridCol>
                <a:gridCol w="511860">
                  <a:extLst>
                    <a:ext uri="{9D8B030D-6E8A-4147-A177-3AD203B41FA5}">
                      <a16:colId xmlns:a16="http://schemas.microsoft.com/office/drawing/2014/main" val="4240153921"/>
                    </a:ext>
                  </a:extLst>
                </a:gridCol>
                <a:gridCol w="511860">
                  <a:extLst>
                    <a:ext uri="{9D8B030D-6E8A-4147-A177-3AD203B41FA5}">
                      <a16:colId xmlns:a16="http://schemas.microsoft.com/office/drawing/2014/main" val="2095315758"/>
                    </a:ext>
                  </a:extLst>
                </a:gridCol>
                <a:gridCol w="511860">
                  <a:extLst>
                    <a:ext uri="{9D8B030D-6E8A-4147-A177-3AD203B41FA5}">
                      <a16:colId xmlns:a16="http://schemas.microsoft.com/office/drawing/2014/main" val="2775139979"/>
                    </a:ext>
                  </a:extLst>
                </a:gridCol>
                <a:gridCol w="511860">
                  <a:extLst>
                    <a:ext uri="{9D8B030D-6E8A-4147-A177-3AD203B41FA5}">
                      <a16:colId xmlns:a16="http://schemas.microsoft.com/office/drawing/2014/main" val="2669363178"/>
                    </a:ext>
                  </a:extLst>
                </a:gridCol>
                <a:gridCol w="511860">
                  <a:extLst>
                    <a:ext uri="{9D8B030D-6E8A-4147-A177-3AD203B41FA5}">
                      <a16:colId xmlns:a16="http://schemas.microsoft.com/office/drawing/2014/main" val="198749725"/>
                    </a:ext>
                  </a:extLst>
                </a:gridCol>
                <a:gridCol w="511860">
                  <a:extLst>
                    <a:ext uri="{9D8B030D-6E8A-4147-A177-3AD203B41FA5}">
                      <a16:colId xmlns:a16="http://schemas.microsoft.com/office/drawing/2014/main" val="14442886"/>
                    </a:ext>
                  </a:extLst>
                </a:gridCol>
                <a:gridCol w="511860">
                  <a:extLst>
                    <a:ext uri="{9D8B030D-6E8A-4147-A177-3AD203B41FA5}">
                      <a16:colId xmlns:a16="http://schemas.microsoft.com/office/drawing/2014/main" val="1767719889"/>
                    </a:ext>
                  </a:extLst>
                </a:gridCol>
                <a:gridCol w="511860">
                  <a:extLst>
                    <a:ext uri="{9D8B030D-6E8A-4147-A177-3AD203B41FA5}">
                      <a16:colId xmlns:a16="http://schemas.microsoft.com/office/drawing/2014/main" val="475822028"/>
                    </a:ext>
                  </a:extLst>
                </a:gridCol>
                <a:gridCol w="511860">
                  <a:extLst>
                    <a:ext uri="{9D8B030D-6E8A-4147-A177-3AD203B41FA5}">
                      <a16:colId xmlns:a16="http://schemas.microsoft.com/office/drawing/2014/main" val="2229864663"/>
                    </a:ext>
                  </a:extLst>
                </a:gridCol>
              </a:tblGrid>
              <a:tr h="329925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L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BP</a:t>
                      </a:r>
                    </a:p>
                    <a:p>
                      <a:pPr latinLnBrk="1"/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1-4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BP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2-4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BP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3-4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BP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4-4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L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BP</a:t>
                      </a:r>
                    </a:p>
                    <a:p>
                      <a:pPr latinLnBrk="1"/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1-5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BP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2-5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BP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3-5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BP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4-5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L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BP</a:t>
                      </a:r>
                    </a:p>
                    <a:p>
                      <a:pPr latinLnBrk="1"/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1-6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BP62-6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BP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3-6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BP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4-6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9470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29421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BAFDC5-08B6-225C-398E-3E3F6B70ED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irect Immunodetection of Antigens Within the Precast Polyacrylamide Gel |  SpringerLink">
            <a:extLst>
              <a:ext uri="{FF2B5EF4-FFF2-40B4-BE49-F238E27FC236}">
                <a16:creationId xmlns:a16="http://schemas.microsoft.com/office/drawing/2014/main" id="{AD06696A-2D32-B192-959B-D724FAC130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711" b="82414"/>
          <a:stretch/>
        </p:blipFill>
        <p:spPr bwMode="auto">
          <a:xfrm>
            <a:off x="1420948" y="875895"/>
            <a:ext cx="8401759" cy="857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17A7F19-1A3E-DF5D-7C77-904A84D71EB5}"/>
              </a:ext>
            </a:extLst>
          </p:cNvPr>
          <p:cNvSpPr txBox="1"/>
          <p:nvPr/>
        </p:nvSpPr>
        <p:spPr>
          <a:xfrm>
            <a:off x="2095500" y="1804054"/>
            <a:ext cx="1181100" cy="53860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ko-KR" b="1" dirty="0"/>
              <a:t>MT3</a:t>
            </a:r>
          </a:p>
          <a:p>
            <a:pPr algn="ctr"/>
            <a:r>
              <a:rPr lang="en-US" altLang="ko-KR" sz="1100" b="1" dirty="0"/>
              <a:t>(11-17 </a:t>
            </a:r>
            <a:r>
              <a:rPr lang="en-US" altLang="ko-KR" sz="1100" b="1" dirty="0" err="1"/>
              <a:t>kDa</a:t>
            </a:r>
            <a:r>
              <a:rPr lang="en-US" altLang="ko-KR" sz="1100" b="1" dirty="0"/>
              <a:t>)</a:t>
            </a:r>
            <a:endParaRPr lang="ko-KR" altLang="en-US" sz="11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1B3261E-C919-E2EA-406C-E0344F371145}"/>
              </a:ext>
            </a:extLst>
          </p:cNvPr>
          <p:cNvSpPr txBox="1"/>
          <p:nvPr/>
        </p:nvSpPr>
        <p:spPr>
          <a:xfrm>
            <a:off x="3533775" y="1810813"/>
            <a:ext cx="5638806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dirty="0"/>
              <a:t>AB214314 anti-rabbit, poly</a:t>
            </a:r>
          </a:p>
          <a:p>
            <a:r>
              <a:rPr lang="en-US" altLang="ko-KR" dirty="0"/>
              <a:t>(1</a:t>
            </a:r>
            <a:r>
              <a:rPr lang="en-US" altLang="ko-KR" baseline="30000" dirty="0"/>
              <a:t>st</a:t>
            </a:r>
            <a:r>
              <a:rPr lang="en-US" altLang="ko-KR" dirty="0"/>
              <a:t> 1:1000, 2</a:t>
            </a:r>
            <a:r>
              <a:rPr lang="en-US" altLang="ko-KR" baseline="30000" dirty="0"/>
              <a:t>nd</a:t>
            </a:r>
            <a:r>
              <a:rPr lang="en-US" altLang="ko-KR" dirty="0"/>
              <a:t> 1:5000)</a:t>
            </a:r>
            <a:endParaRPr lang="ko-KR" altLang="en-US" dirty="0"/>
          </a:p>
        </p:txBody>
      </p:sp>
      <p:graphicFrame>
        <p:nvGraphicFramePr>
          <p:cNvPr id="18" name="표 6">
            <a:extLst>
              <a:ext uri="{FF2B5EF4-FFF2-40B4-BE49-F238E27FC236}">
                <a16:creationId xmlns:a16="http://schemas.microsoft.com/office/drawing/2014/main" id="{6D0777D5-8DA0-4097-8922-4AF434FBA9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3400747"/>
              </p:ext>
            </p:extLst>
          </p:nvPr>
        </p:nvGraphicFramePr>
        <p:xfrm>
          <a:off x="1557826" y="2993184"/>
          <a:ext cx="8128002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4667">
                  <a:extLst>
                    <a:ext uri="{9D8B030D-6E8A-4147-A177-3AD203B41FA5}">
                      <a16:colId xmlns:a16="http://schemas.microsoft.com/office/drawing/2014/main" val="1683129360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1144842930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1951989053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43036963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3407408592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38639427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MT3 -1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MT3 -2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MT3 -3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MT3 -4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MT3 -5 v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MT3 -6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9944672"/>
                  </a:ext>
                </a:extLst>
              </a:tr>
            </a:tbl>
          </a:graphicData>
        </a:graphic>
      </p:graphicFrame>
      <p:pic>
        <p:nvPicPr>
          <p:cNvPr id="19" name="Picture 2" descr="Precision Plus Protein™ Dual Color Standards, 2.5 ml">
            <a:extLst>
              <a:ext uri="{FF2B5EF4-FFF2-40B4-BE49-F238E27FC236}">
                <a16:creationId xmlns:a16="http://schemas.microsoft.com/office/drawing/2014/main" id="{39C12F11-7213-4B51-A86F-D9D21D6522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70" r="16321"/>
          <a:stretch/>
        </p:blipFill>
        <p:spPr bwMode="auto">
          <a:xfrm>
            <a:off x="100232" y="144825"/>
            <a:ext cx="1244454" cy="2619375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6C37F58F-1853-4EA8-9DCF-A67CC0BC526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12" t="34072" r="38132" b="19583"/>
          <a:stretch>
            <a:fillRect/>
          </a:stretch>
        </p:blipFill>
        <p:spPr>
          <a:xfrm>
            <a:off x="1667510" y="3900064"/>
            <a:ext cx="1088648" cy="1811102"/>
          </a:xfrm>
          <a:prstGeom prst="rect">
            <a:avLst/>
          </a:prstGeom>
        </p:spPr>
      </p:pic>
      <p:pic>
        <p:nvPicPr>
          <p:cNvPr id="21" name="그림 20">
            <a:extLst>
              <a:ext uri="{FF2B5EF4-FFF2-40B4-BE49-F238E27FC236}">
                <a16:creationId xmlns:a16="http://schemas.microsoft.com/office/drawing/2014/main" id="{76E05D85-F69E-4A7C-BC3E-E9B965ABCBD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73" t="25591" r="29415" b="25628"/>
          <a:stretch>
            <a:fillRect/>
          </a:stretch>
        </p:blipFill>
        <p:spPr>
          <a:xfrm>
            <a:off x="2990175" y="3804743"/>
            <a:ext cx="1215964" cy="1906423"/>
          </a:xfrm>
          <a:prstGeom prst="rect">
            <a:avLst/>
          </a:prstGeom>
        </p:spPr>
      </p:pic>
      <p:pic>
        <p:nvPicPr>
          <p:cNvPr id="23" name="그림 22">
            <a:extLst>
              <a:ext uri="{FF2B5EF4-FFF2-40B4-BE49-F238E27FC236}">
                <a16:creationId xmlns:a16="http://schemas.microsoft.com/office/drawing/2014/main" id="{5ACB3BD5-19CF-4EA4-99C5-E4CB114A0B9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11" t="26562" r="33946" b="26542"/>
          <a:stretch>
            <a:fillRect/>
          </a:stretch>
        </p:blipFill>
        <p:spPr>
          <a:xfrm>
            <a:off x="4377573" y="3754947"/>
            <a:ext cx="1252195" cy="1832794"/>
          </a:xfrm>
          <a:prstGeom prst="rect">
            <a:avLst/>
          </a:prstGeom>
        </p:spPr>
      </p:pic>
      <p:pic>
        <p:nvPicPr>
          <p:cNvPr id="24" name="그림 23">
            <a:extLst>
              <a:ext uri="{FF2B5EF4-FFF2-40B4-BE49-F238E27FC236}">
                <a16:creationId xmlns:a16="http://schemas.microsoft.com/office/drawing/2014/main" id="{FCB02012-DD46-4E0D-847A-012BC448C35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48" t="24666" r="36790" b="30728"/>
          <a:stretch>
            <a:fillRect/>
          </a:stretch>
        </p:blipFill>
        <p:spPr>
          <a:xfrm>
            <a:off x="5913285" y="3844448"/>
            <a:ext cx="967740" cy="1743293"/>
          </a:xfrm>
          <a:prstGeom prst="rect">
            <a:avLst/>
          </a:prstGeom>
        </p:spPr>
      </p:pic>
      <p:pic>
        <p:nvPicPr>
          <p:cNvPr id="25" name="그림 24">
            <a:extLst>
              <a:ext uri="{FF2B5EF4-FFF2-40B4-BE49-F238E27FC236}">
                <a16:creationId xmlns:a16="http://schemas.microsoft.com/office/drawing/2014/main" id="{BD7A2988-3E36-42C2-9998-21FBBB0B968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67" t="25230" r="40251" b="27874"/>
          <a:stretch>
            <a:fillRect/>
          </a:stretch>
        </p:blipFill>
        <p:spPr>
          <a:xfrm>
            <a:off x="7193339" y="3716778"/>
            <a:ext cx="1089660" cy="1832794"/>
          </a:xfrm>
          <a:prstGeom prst="rect">
            <a:avLst/>
          </a:prstGeom>
        </p:spPr>
      </p:pic>
      <p:pic>
        <p:nvPicPr>
          <p:cNvPr id="26" name="그림 25">
            <a:extLst>
              <a:ext uri="{FF2B5EF4-FFF2-40B4-BE49-F238E27FC236}">
                <a16:creationId xmlns:a16="http://schemas.microsoft.com/office/drawing/2014/main" id="{8B6669C6-59D4-4448-94E4-44E6E80A09DB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02" t="23560" r="37655" b="28451"/>
          <a:stretch>
            <a:fillRect/>
          </a:stretch>
        </p:blipFill>
        <p:spPr>
          <a:xfrm rot="523430">
            <a:off x="8753642" y="3752090"/>
            <a:ext cx="1244454" cy="1875550"/>
          </a:xfrm>
          <a:prstGeom prst="rect">
            <a:avLst/>
          </a:prstGeom>
        </p:spPr>
      </p:pic>
      <p:sp>
        <p:nvSpPr>
          <p:cNvPr id="29" name="직사각형 28">
            <a:extLst>
              <a:ext uri="{FF2B5EF4-FFF2-40B4-BE49-F238E27FC236}">
                <a16:creationId xmlns:a16="http://schemas.microsoft.com/office/drawing/2014/main" id="{A5C11851-C67F-0BC9-DB3A-106DAC2B3E1A}"/>
              </a:ext>
            </a:extLst>
          </p:cNvPr>
          <p:cNvSpPr/>
          <p:nvPr/>
        </p:nvSpPr>
        <p:spPr>
          <a:xfrm>
            <a:off x="1503253" y="5457918"/>
            <a:ext cx="1253705" cy="16487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30F05A2C-9A5E-56CB-0398-79416828D912}"/>
              </a:ext>
            </a:extLst>
          </p:cNvPr>
          <p:cNvSpPr/>
          <p:nvPr/>
        </p:nvSpPr>
        <p:spPr>
          <a:xfrm>
            <a:off x="2952568" y="5447907"/>
            <a:ext cx="1253705" cy="16487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4AB92A07-A82F-C833-E7D0-61102D496BF6}"/>
              </a:ext>
            </a:extLst>
          </p:cNvPr>
          <p:cNvSpPr/>
          <p:nvPr/>
        </p:nvSpPr>
        <p:spPr>
          <a:xfrm>
            <a:off x="4364416" y="5250027"/>
            <a:ext cx="1253705" cy="16487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24" name="직사각형 1023">
            <a:extLst>
              <a:ext uri="{FF2B5EF4-FFF2-40B4-BE49-F238E27FC236}">
                <a16:creationId xmlns:a16="http://schemas.microsoft.com/office/drawing/2014/main" id="{07B606D4-AEFE-CCC0-6673-6DB2084FEF6D}"/>
              </a:ext>
            </a:extLst>
          </p:cNvPr>
          <p:cNvSpPr/>
          <p:nvPr/>
        </p:nvSpPr>
        <p:spPr>
          <a:xfrm>
            <a:off x="5789421" y="5328143"/>
            <a:ext cx="1253705" cy="16487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28" name="직사각형 1027">
            <a:extLst>
              <a:ext uri="{FF2B5EF4-FFF2-40B4-BE49-F238E27FC236}">
                <a16:creationId xmlns:a16="http://schemas.microsoft.com/office/drawing/2014/main" id="{5D174F0A-A92E-8121-BBA4-140D6835889C}"/>
              </a:ext>
            </a:extLst>
          </p:cNvPr>
          <p:cNvSpPr/>
          <p:nvPr/>
        </p:nvSpPr>
        <p:spPr>
          <a:xfrm>
            <a:off x="7122963" y="5331893"/>
            <a:ext cx="1253705" cy="16487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29" name="직사각형 1028">
            <a:extLst>
              <a:ext uri="{FF2B5EF4-FFF2-40B4-BE49-F238E27FC236}">
                <a16:creationId xmlns:a16="http://schemas.microsoft.com/office/drawing/2014/main" id="{CC4DA8C8-D3A7-D4A5-2A3D-0E0F0A6634FF}"/>
              </a:ext>
            </a:extLst>
          </p:cNvPr>
          <p:cNvSpPr/>
          <p:nvPr/>
        </p:nvSpPr>
        <p:spPr>
          <a:xfrm>
            <a:off x="8680309" y="5234011"/>
            <a:ext cx="1253705" cy="2224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4" name="표 3">
            <a:extLst>
              <a:ext uri="{FF2B5EF4-FFF2-40B4-BE49-F238E27FC236}">
                <a16:creationId xmlns:a16="http://schemas.microsoft.com/office/drawing/2014/main" id="{E701DFBF-BD8E-0F7E-5B7B-3BC1CD15EC30}"/>
              </a:ext>
            </a:extLst>
          </p:cNvPr>
          <p:cNvGraphicFramePr>
            <a:graphicFrameLocks noGrp="1"/>
          </p:cNvGraphicFramePr>
          <p:nvPr/>
        </p:nvGraphicFramePr>
        <p:xfrm>
          <a:off x="1802246" y="51147"/>
          <a:ext cx="76779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860">
                  <a:extLst>
                    <a:ext uri="{9D8B030D-6E8A-4147-A177-3AD203B41FA5}">
                      <a16:colId xmlns:a16="http://schemas.microsoft.com/office/drawing/2014/main" val="608612726"/>
                    </a:ext>
                  </a:extLst>
                </a:gridCol>
                <a:gridCol w="511860">
                  <a:extLst>
                    <a:ext uri="{9D8B030D-6E8A-4147-A177-3AD203B41FA5}">
                      <a16:colId xmlns:a16="http://schemas.microsoft.com/office/drawing/2014/main" val="3336601181"/>
                    </a:ext>
                  </a:extLst>
                </a:gridCol>
                <a:gridCol w="511860">
                  <a:extLst>
                    <a:ext uri="{9D8B030D-6E8A-4147-A177-3AD203B41FA5}">
                      <a16:colId xmlns:a16="http://schemas.microsoft.com/office/drawing/2014/main" val="439190987"/>
                    </a:ext>
                  </a:extLst>
                </a:gridCol>
                <a:gridCol w="511860">
                  <a:extLst>
                    <a:ext uri="{9D8B030D-6E8A-4147-A177-3AD203B41FA5}">
                      <a16:colId xmlns:a16="http://schemas.microsoft.com/office/drawing/2014/main" val="4197104407"/>
                    </a:ext>
                  </a:extLst>
                </a:gridCol>
                <a:gridCol w="511860">
                  <a:extLst>
                    <a:ext uri="{9D8B030D-6E8A-4147-A177-3AD203B41FA5}">
                      <a16:colId xmlns:a16="http://schemas.microsoft.com/office/drawing/2014/main" val="2764957067"/>
                    </a:ext>
                  </a:extLst>
                </a:gridCol>
                <a:gridCol w="511860">
                  <a:extLst>
                    <a:ext uri="{9D8B030D-6E8A-4147-A177-3AD203B41FA5}">
                      <a16:colId xmlns:a16="http://schemas.microsoft.com/office/drawing/2014/main" val="2594504641"/>
                    </a:ext>
                  </a:extLst>
                </a:gridCol>
                <a:gridCol w="511860">
                  <a:extLst>
                    <a:ext uri="{9D8B030D-6E8A-4147-A177-3AD203B41FA5}">
                      <a16:colId xmlns:a16="http://schemas.microsoft.com/office/drawing/2014/main" val="4240153921"/>
                    </a:ext>
                  </a:extLst>
                </a:gridCol>
                <a:gridCol w="511860">
                  <a:extLst>
                    <a:ext uri="{9D8B030D-6E8A-4147-A177-3AD203B41FA5}">
                      <a16:colId xmlns:a16="http://schemas.microsoft.com/office/drawing/2014/main" val="2095315758"/>
                    </a:ext>
                  </a:extLst>
                </a:gridCol>
                <a:gridCol w="511860">
                  <a:extLst>
                    <a:ext uri="{9D8B030D-6E8A-4147-A177-3AD203B41FA5}">
                      <a16:colId xmlns:a16="http://schemas.microsoft.com/office/drawing/2014/main" val="2775139979"/>
                    </a:ext>
                  </a:extLst>
                </a:gridCol>
                <a:gridCol w="511860">
                  <a:extLst>
                    <a:ext uri="{9D8B030D-6E8A-4147-A177-3AD203B41FA5}">
                      <a16:colId xmlns:a16="http://schemas.microsoft.com/office/drawing/2014/main" val="2669363178"/>
                    </a:ext>
                  </a:extLst>
                </a:gridCol>
                <a:gridCol w="511860">
                  <a:extLst>
                    <a:ext uri="{9D8B030D-6E8A-4147-A177-3AD203B41FA5}">
                      <a16:colId xmlns:a16="http://schemas.microsoft.com/office/drawing/2014/main" val="198749725"/>
                    </a:ext>
                  </a:extLst>
                </a:gridCol>
                <a:gridCol w="511860">
                  <a:extLst>
                    <a:ext uri="{9D8B030D-6E8A-4147-A177-3AD203B41FA5}">
                      <a16:colId xmlns:a16="http://schemas.microsoft.com/office/drawing/2014/main" val="14442886"/>
                    </a:ext>
                  </a:extLst>
                </a:gridCol>
                <a:gridCol w="511860">
                  <a:extLst>
                    <a:ext uri="{9D8B030D-6E8A-4147-A177-3AD203B41FA5}">
                      <a16:colId xmlns:a16="http://schemas.microsoft.com/office/drawing/2014/main" val="1767719889"/>
                    </a:ext>
                  </a:extLst>
                </a:gridCol>
                <a:gridCol w="511860">
                  <a:extLst>
                    <a:ext uri="{9D8B030D-6E8A-4147-A177-3AD203B41FA5}">
                      <a16:colId xmlns:a16="http://schemas.microsoft.com/office/drawing/2014/main" val="475822028"/>
                    </a:ext>
                  </a:extLst>
                </a:gridCol>
                <a:gridCol w="511860">
                  <a:extLst>
                    <a:ext uri="{9D8B030D-6E8A-4147-A177-3AD203B41FA5}">
                      <a16:colId xmlns:a16="http://schemas.microsoft.com/office/drawing/2014/main" val="2229864663"/>
                    </a:ext>
                  </a:extLst>
                </a:gridCol>
              </a:tblGrid>
              <a:tr h="329925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L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BP</a:t>
                      </a:r>
                    </a:p>
                    <a:p>
                      <a:pPr latinLnBrk="1"/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1-1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BP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2-1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BP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3-1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BP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4-1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L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BP</a:t>
                      </a:r>
                    </a:p>
                    <a:p>
                      <a:pPr latinLnBrk="1"/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1-2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BP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2-2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BP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3-2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BP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4-2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L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BP</a:t>
                      </a:r>
                    </a:p>
                    <a:p>
                      <a:pPr latinLnBrk="1"/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1-3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BP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2-3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BP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3-3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BP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4-3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947078"/>
                  </a:ext>
                </a:extLst>
              </a:tr>
            </a:tbl>
          </a:graphicData>
        </a:graphic>
      </p:graphicFrame>
      <p:graphicFrame>
        <p:nvGraphicFramePr>
          <p:cNvPr id="5" name="표 4">
            <a:extLst>
              <a:ext uri="{FF2B5EF4-FFF2-40B4-BE49-F238E27FC236}">
                <a16:creationId xmlns:a16="http://schemas.microsoft.com/office/drawing/2014/main" id="{901E53DB-1A0C-A9FE-EDE8-B19E1D13CC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394973"/>
              </p:ext>
            </p:extLst>
          </p:nvPr>
        </p:nvGraphicFramePr>
        <p:xfrm>
          <a:off x="1802246" y="522106"/>
          <a:ext cx="76779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860">
                  <a:extLst>
                    <a:ext uri="{9D8B030D-6E8A-4147-A177-3AD203B41FA5}">
                      <a16:colId xmlns:a16="http://schemas.microsoft.com/office/drawing/2014/main" val="608612726"/>
                    </a:ext>
                  </a:extLst>
                </a:gridCol>
                <a:gridCol w="511860">
                  <a:extLst>
                    <a:ext uri="{9D8B030D-6E8A-4147-A177-3AD203B41FA5}">
                      <a16:colId xmlns:a16="http://schemas.microsoft.com/office/drawing/2014/main" val="3336601181"/>
                    </a:ext>
                  </a:extLst>
                </a:gridCol>
                <a:gridCol w="511860">
                  <a:extLst>
                    <a:ext uri="{9D8B030D-6E8A-4147-A177-3AD203B41FA5}">
                      <a16:colId xmlns:a16="http://schemas.microsoft.com/office/drawing/2014/main" val="439190987"/>
                    </a:ext>
                  </a:extLst>
                </a:gridCol>
                <a:gridCol w="511860">
                  <a:extLst>
                    <a:ext uri="{9D8B030D-6E8A-4147-A177-3AD203B41FA5}">
                      <a16:colId xmlns:a16="http://schemas.microsoft.com/office/drawing/2014/main" val="4197104407"/>
                    </a:ext>
                  </a:extLst>
                </a:gridCol>
                <a:gridCol w="511860">
                  <a:extLst>
                    <a:ext uri="{9D8B030D-6E8A-4147-A177-3AD203B41FA5}">
                      <a16:colId xmlns:a16="http://schemas.microsoft.com/office/drawing/2014/main" val="2764957067"/>
                    </a:ext>
                  </a:extLst>
                </a:gridCol>
                <a:gridCol w="511860">
                  <a:extLst>
                    <a:ext uri="{9D8B030D-6E8A-4147-A177-3AD203B41FA5}">
                      <a16:colId xmlns:a16="http://schemas.microsoft.com/office/drawing/2014/main" val="2594504641"/>
                    </a:ext>
                  </a:extLst>
                </a:gridCol>
                <a:gridCol w="511860">
                  <a:extLst>
                    <a:ext uri="{9D8B030D-6E8A-4147-A177-3AD203B41FA5}">
                      <a16:colId xmlns:a16="http://schemas.microsoft.com/office/drawing/2014/main" val="4240153921"/>
                    </a:ext>
                  </a:extLst>
                </a:gridCol>
                <a:gridCol w="511860">
                  <a:extLst>
                    <a:ext uri="{9D8B030D-6E8A-4147-A177-3AD203B41FA5}">
                      <a16:colId xmlns:a16="http://schemas.microsoft.com/office/drawing/2014/main" val="2095315758"/>
                    </a:ext>
                  </a:extLst>
                </a:gridCol>
                <a:gridCol w="511860">
                  <a:extLst>
                    <a:ext uri="{9D8B030D-6E8A-4147-A177-3AD203B41FA5}">
                      <a16:colId xmlns:a16="http://schemas.microsoft.com/office/drawing/2014/main" val="2775139979"/>
                    </a:ext>
                  </a:extLst>
                </a:gridCol>
                <a:gridCol w="511860">
                  <a:extLst>
                    <a:ext uri="{9D8B030D-6E8A-4147-A177-3AD203B41FA5}">
                      <a16:colId xmlns:a16="http://schemas.microsoft.com/office/drawing/2014/main" val="2669363178"/>
                    </a:ext>
                  </a:extLst>
                </a:gridCol>
                <a:gridCol w="511860">
                  <a:extLst>
                    <a:ext uri="{9D8B030D-6E8A-4147-A177-3AD203B41FA5}">
                      <a16:colId xmlns:a16="http://schemas.microsoft.com/office/drawing/2014/main" val="198749725"/>
                    </a:ext>
                  </a:extLst>
                </a:gridCol>
                <a:gridCol w="511860">
                  <a:extLst>
                    <a:ext uri="{9D8B030D-6E8A-4147-A177-3AD203B41FA5}">
                      <a16:colId xmlns:a16="http://schemas.microsoft.com/office/drawing/2014/main" val="14442886"/>
                    </a:ext>
                  </a:extLst>
                </a:gridCol>
                <a:gridCol w="511860">
                  <a:extLst>
                    <a:ext uri="{9D8B030D-6E8A-4147-A177-3AD203B41FA5}">
                      <a16:colId xmlns:a16="http://schemas.microsoft.com/office/drawing/2014/main" val="1767719889"/>
                    </a:ext>
                  </a:extLst>
                </a:gridCol>
                <a:gridCol w="511860">
                  <a:extLst>
                    <a:ext uri="{9D8B030D-6E8A-4147-A177-3AD203B41FA5}">
                      <a16:colId xmlns:a16="http://schemas.microsoft.com/office/drawing/2014/main" val="475822028"/>
                    </a:ext>
                  </a:extLst>
                </a:gridCol>
                <a:gridCol w="511860">
                  <a:extLst>
                    <a:ext uri="{9D8B030D-6E8A-4147-A177-3AD203B41FA5}">
                      <a16:colId xmlns:a16="http://schemas.microsoft.com/office/drawing/2014/main" val="2229864663"/>
                    </a:ext>
                  </a:extLst>
                </a:gridCol>
              </a:tblGrid>
              <a:tr h="329925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L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BP</a:t>
                      </a:r>
                    </a:p>
                    <a:p>
                      <a:pPr latinLnBrk="1"/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1-4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BP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2-4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BP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3-4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BP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4-4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L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BP</a:t>
                      </a:r>
                    </a:p>
                    <a:p>
                      <a:pPr latinLnBrk="1"/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1-5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BP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2-5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BP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3-5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BP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4-5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L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BP</a:t>
                      </a:r>
                    </a:p>
                    <a:p>
                      <a:pPr latinLnBrk="1"/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1-6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BP62-6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BP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3-6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BP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4-6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9470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96323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3A90F2-96C4-26C9-0D65-A4E9B13707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그림 16">
            <a:extLst>
              <a:ext uri="{FF2B5EF4-FFF2-40B4-BE49-F238E27FC236}">
                <a16:creationId xmlns:a16="http://schemas.microsoft.com/office/drawing/2014/main" id="{B7249239-989C-F4CC-74A8-F015010130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26" t="31514" r="33679" b="24223"/>
          <a:stretch>
            <a:fillRect/>
          </a:stretch>
        </p:blipFill>
        <p:spPr>
          <a:xfrm>
            <a:off x="8296858" y="3364024"/>
            <a:ext cx="1524000" cy="1729830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1D32CD9F-249D-9820-52A7-24EE0A3A1F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26" t="32138" r="35989" b="22287"/>
          <a:stretch>
            <a:fillRect/>
          </a:stretch>
        </p:blipFill>
        <p:spPr>
          <a:xfrm>
            <a:off x="5569894" y="3244294"/>
            <a:ext cx="1327433" cy="1862300"/>
          </a:xfrm>
          <a:prstGeom prst="rect">
            <a:avLst/>
          </a:prstGeom>
        </p:spPr>
      </p:pic>
      <p:pic>
        <p:nvPicPr>
          <p:cNvPr id="1030" name="그림 1029" descr="스크린샷, 예술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95AD1A6C-2228-0E8A-60AA-1BAE720340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53" t="32056" r="37319" b="23681"/>
          <a:stretch>
            <a:fillRect/>
          </a:stretch>
        </p:blipFill>
        <p:spPr>
          <a:xfrm>
            <a:off x="7111904" y="3457960"/>
            <a:ext cx="1216545" cy="1729830"/>
          </a:xfrm>
          <a:prstGeom prst="rect">
            <a:avLst/>
          </a:prstGeom>
        </p:spPr>
      </p:pic>
      <p:pic>
        <p:nvPicPr>
          <p:cNvPr id="13" name="그림 12" descr="하늘, 스크린샷, 야외, 예술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1B0AF8E7-95C9-5821-45F8-55547037F6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01" t="34407" r="33201" b="20436"/>
          <a:stretch>
            <a:fillRect/>
          </a:stretch>
        </p:blipFill>
        <p:spPr>
          <a:xfrm rot="281360">
            <a:off x="4440250" y="3374291"/>
            <a:ext cx="1266140" cy="1764697"/>
          </a:xfrm>
          <a:prstGeom prst="rect">
            <a:avLst/>
          </a:prstGeom>
        </p:spPr>
      </p:pic>
      <p:pic>
        <p:nvPicPr>
          <p:cNvPr id="9" name="그림 8" descr="스크린샷, 야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F8B12BE5-B2B6-CA20-D261-80CFDBF1C01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32" t="28554" r="30367" b="24415"/>
          <a:stretch>
            <a:fillRect/>
          </a:stretch>
        </p:blipFill>
        <p:spPr>
          <a:xfrm rot="279405">
            <a:off x="3003832" y="3392826"/>
            <a:ext cx="1293591" cy="1837954"/>
          </a:xfrm>
          <a:prstGeom prst="rect">
            <a:avLst/>
          </a:prstGeom>
        </p:spPr>
      </p:pic>
      <p:pic>
        <p:nvPicPr>
          <p:cNvPr id="6" name="그림 5" descr="스크린샷, 야외, 건물, 예술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592A72BA-ECBF-163D-2DFC-51771904FE0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33" t="35962" r="37131" b="15910"/>
          <a:stretch>
            <a:fillRect/>
          </a:stretch>
        </p:blipFill>
        <p:spPr>
          <a:xfrm>
            <a:off x="1643002" y="3457960"/>
            <a:ext cx="1029231" cy="1880956"/>
          </a:xfrm>
          <a:prstGeom prst="rect">
            <a:avLst/>
          </a:prstGeom>
        </p:spPr>
      </p:pic>
      <p:pic>
        <p:nvPicPr>
          <p:cNvPr id="1026" name="Picture 2" descr="Direct Immunodetection of Antigens Within the Precast Polyacrylamide Gel |  SpringerLink">
            <a:extLst>
              <a:ext uri="{FF2B5EF4-FFF2-40B4-BE49-F238E27FC236}">
                <a16:creationId xmlns:a16="http://schemas.microsoft.com/office/drawing/2014/main" id="{3A05348B-5245-C5DA-A053-135D13A7C0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711" b="82414"/>
          <a:stretch/>
        </p:blipFill>
        <p:spPr bwMode="auto">
          <a:xfrm>
            <a:off x="1420948" y="875895"/>
            <a:ext cx="8401759" cy="857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Precision Plus Protein™ Dual Color Standards, 2.5 ml">
            <a:extLst>
              <a:ext uri="{FF2B5EF4-FFF2-40B4-BE49-F238E27FC236}">
                <a16:creationId xmlns:a16="http://schemas.microsoft.com/office/drawing/2014/main" id="{DDD46F67-6C41-4865-27A0-49E54C6EFC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70" r="16321"/>
          <a:stretch/>
        </p:blipFill>
        <p:spPr bwMode="auto">
          <a:xfrm>
            <a:off x="100232" y="144825"/>
            <a:ext cx="1244454" cy="2619375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직사각형 28">
            <a:extLst>
              <a:ext uri="{FF2B5EF4-FFF2-40B4-BE49-F238E27FC236}">
                <a16:creationId xmlns:a16="http://schemas.microsoft.com/office/drawing/2014/main" id="{7257D763-B7BB-C502-8F5D-8F93B213E439}"/>
              </a:ext>
            </a:extLst>
          </p:cNvPr>
          <p:cNvSpPr/>
          <p:nvPr/>
        </p:nvSpPr>
        <p:spPr>
          <a:xfrm>
            <a:off x="1542623" y="3770112"/>
            <a:ext cx="1253705" cy="16487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9B4317F3-EDD3-0B8F-E637-49E09306BE98}"/>
              </a:ext>
            </a:extLst>
          </p:cNvPr>
          <p:cNvSpPr/>
          <p:nvPr/>
        </p:nvSpPr>
        <p:spPr>
          <a:xfrm>
            <a:off x="2969276" y="3744262"/>
            <a:ext cx="1253705" cy="16487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D7D84EAF-5F72-092E-BD8A-CC07EB18DF3B}"/>
              </a:ext>
            </a:extLst>
          </p:cNvPr>
          <p:cNvSpPr/>
          <p:nvPr/>
        </p:nvSpPr>
        <p:spPr>
          <a:xfrm>
            <a:off x="4337866" y="3692437"/>
            <a:ext cx="1253705" cy="16487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24" name="직사각형 1023">
            <a:extLst>
              <a:ext uri="{FF2B5EF4-FFF2-40B4-BE49-F238E27FC236}">
                <a16:creationId xmlns:a16="http://schemas.microsoft.com/office/drawing/2014/main" id="{68D95CE0-4AB8-1BFA-5C85-5FC13C307C10}"/>
              </a:ext>
            </a:extLst>
          </p:cNvPr>
          <p:cNvSpPr/>
          <p:nvPr/>
        </p:nvSpPr>
        <p:spPr>
          <a:xfrm>
            <a:off x="5641455" y="3754947"/>
            <a:ext cx="1216545" cy="14511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28" name="직사각형 1027">
            <a:extLst>
              <a:ext uri="{FF2B5EF4-FFF2-40B4-BE49-F238E27FC236}">
                <a16:creationId xmlns:a16="http://schemas.microsoft.com/office/drawing/2014/main" id="{4E73AC69-37B7-CD3F-D9F8-9FB7C075EE64}"/>
              </a:ext>
            </a:extLst>
          </p:cNvPr>
          <p:cNvSpPr/>
          <p:nvPr/>
        </p:nvSpPr>
        <p:spPr>
          <a:xfrm>
            <a:off x="7010179" y="3828568"/>
            <a:ext cx="1253705" cy="16487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29" name="직사각형 1028">
            <a:extLst>
              <a:ext uri="{FF2B5EF4-FFF2-40B4-BE49-F238E27FC236}">
                <a16:creationId xmlns:a16="http://schemas.microsoft.com/office/drawing/2014/main" id="{A39F7468-8669-D945-DD57-00B68106BE53}"/>
              </a:ext>
            </a:extLst>
          </p:cNvPr>
          <p:cNvSpPr/>
          <p:nvPr/>
        </p:nvSpPr>
        <p:spPr>
          <a:xfrm>
            <a:off x="8441301" y="3828567"/>
            <a:ext cx="1189072" cy="13818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7E16886-8852-9066-B4AD-DA12A855CECC}"/>
              </a:ext>
            </a:extLst>
          </p:cNvPr>
          <p:cNvSpPr txBox="1"/>
          <p:nvPr/>
        </p:nvSpPr>
        <p:spPr>
          <a:xfrm>
            <a:off x="2095500" y="1804054"/>
            <a:ext cx="1181100" cy="5078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/>
              <a:t>NEP(CD10)</a:t>
            </a:r>
          </a:p>
          <a:p>
            <a:pPr algn="ctr"/>
            <a:r>
              <a:rPr lang="en-US" altLang="ko-KR" sz="1100" b="1" dirty="0"/>
              <a:t>(100 </a:t>
            </a:r>
            <a:r>
              <a:rPr lang="en-US" altLang="ko-KR" sz="1100" b="1" dirty="0" err="1"/>
              <a:t>kDa</a:t>
            </a:r>
            <a:r>
              <a:rPr lang="en-US" altLang="ko-KR" sz="1100" b="1" dirty="0"/>
              <a:t>)</a:t>
            </a:r>
            <a:endParaRPr lang="ko-KR" altLang="en-US" sz="11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CAF7E7D-B063-A82F-8FF0-D48D0AE3A6B4}"/>
              </a:ext>
            </a:extLst>
          </p:cNvPr>
          <p:cNvSpPr txBox="1"/>
          <p:nvPr/>
        </p:nvSpPr>
        <p:spPr>
          <a:xfrm>
            <a:off x="3533775" y="1810813"/>
            <a:ext cx="5638806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dirty="0"/>
              <a:t>SC-9149 anti-rabbit, poly</a:t>
            </a:r>
          </a:p>
          <a:p>
            <a:r>
              <a:rPr lang="en-US" altLang="ko-KR" dirty="0"/>
              <a:t>(1</a:t>
            </a:r>
            <a:r>
              <a:rPr lang="en-US" altLang="ko-KR" baseline="30000" dirty="0"/>
              <a:t>st</a:t>
            </a:r>
            <a:r>
              <a:rPr lang="en-US" altLang="ko-KR" dirty="0"/>
              <a:t> 1:200, 2</a:t>
            </a:r>
            <a:r>
              <a:rPr lang="en-US" altLang="ko-KR" baseline="30000" dirty="0"/>
              <a:t>nd</a:t>
            </a:r>
            <a:r>
              <a:rPr lang="en-US" altLang="ko-KR" dirty="0"/>
              <a:t> 1:5000)</a:t>
            </a:r>
            <a:endParaRPr lang="ko-KR" altLang="en-US" dirty="0"/>
          </a:p>
        </p:txBody>
      </p:sp>
      <p:graphicFrame>
        <p:nvGraphicFramePr>
          <p:cNvPr id="2" name="표 1">
            <a:extLst>
              <a:ext uri="{FF2B5EF4-FFF2-40B4-BE49-F238E27FC236}">
                <a16:creationId xmlns:a16="http://schemas.microsoft.com/office/drawing/2014/main" id="{470585FA-0CEB-2D28-AA50-91B40B686285}"/>
              </a:ext>
            </a:extLst>
          </p:cNvPr>
          <p:cNvGraphicFramePr>
            <a:graphicFrameLocks noGrp="1"/>
          </p:cNvGraphicFramePr>
          <p:nvPr/>
        </p:nvGraphicFramePr>
        <p:xfrm>
          <a:off x="1802246" y="51147"/>
          <a:ext cx="76779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860">
                  <a:extLst>
                    <a:ext uri="{9D8B030D-6E8A-4147-A177-3AD203B41FA5}">
                      <a16:colId xmlns:a16="http://schemas.microsoft.com/office/drawing/2014/main" val="608612726"/>
                    </a:ext>
                  </a:extLst>
                </a:gridCol>
                <a:gridCol w="511860">
                  <a:extLst>
                    <a:ext uri="{9D8B030D-6E8A-4147-A177-3AD203B41FA5}">
                      <a16:colId xmlns:a16="http://schemas.microsoft.com/office/drawing/2014/main" val="3336601181"/>
                    </a:ext>
                  </a:extLst>
                </a:gridCol>
                <a:gridCol w="511860">
                  <a:extLst>
                    <a:ext uri="{9D8B030D-6E8A-4147-A177-3AD203B41FA5}">
                      <a16:colId xmlns:a16="http://schemas.microsoft.com/office/drawing/2014/main" val="439190987"/>
                    </a:ext>
                  </a:extLst>
                </a:gridCol>
                <a:gridCol w="511860">
                  <a:extLst>
                    <a:ext uri="{9D8B030D-6E8A-4147-A177-3AD203B41FA5}">
                      <a16:colId xmlns:a16="http://schemas.microsoft.com/office/drawing/2014/main" val="4197104407"/>
                    </a:ext>
                  </a:extLst>
                </a:gridCol>
                <a:gridCol w="511860">
                  <a:extLst>
                    <a:ext uri="{9D8B030D-6E8A-4147-A177-3AD203B41FA5}">
                      <a16:colId xmlns:a16="http://schemas.microsoft.com/office/drawing/2014/main" val="2764957067"/>
                    </a:ext>
                  </a:extLst>
                </a:gridCol>
                <a:gridCol w="511860">
                  <a:extLst>
                    <a:ext uri="{9D8B030D-6E8A-4147-A177-3AD203B41FA5}">
                      <a16:colId xmlns:a16="http://schemas.microsoft.com/office/drawing/2014/main" val="2594504641"/>
                    </a:ext>
                  </a:extLst>
                </a:gridCol>
                <a:gridCol w="511860">
                  <a:extLst>
                    <a:ext uri="{9D8B030D-6E8A-4147-A177-3AD203B41FA5}">
                      <a16:colId xmlns:a16="http://schemas.microsoft.com/office/drawing/2014/main" val="4240153921"/>
                    </a:ext>
                  </a:extLst>
                </a:gridCol>
                <a:gridCol w="511860">
                  <a:extLst>
                    <a:ext uri="{9D8B030D-6E8A-4147-A177-3AD203B41FA5}">
                      <a16:colId xmlns:a16="http://schemas.microsoft.com/office/drawing/2014/main" val="2095315758"/>
                    </a:ext>
                  </a:extLst>
                </a:gridCol>
                <a:gridCol w="511860">
                  <a:extLst>
                    <a:ext uri="{9D8B030D-6E8A-4147-A177-3AD203B41FA5}">
                      <a16:colId xmlns:a16="http://schemas.microsoft.com/office/drawing/2014/main" val="2775139979"/>
                    </a:ext>
                  </a:extLst>
                </a:gridCol>
                <a:gridCol w="511860">
                  <a:extLst>
                    <a:ext uri="{9D8B030D-6E8A-4147-A177-3AD203B41FA5}">
                      <a16:colId xmlns:a16="http://schemas.microsoft.com/office/drawing/2014/main" val="2669363178"/>
                    </a:ext>
                  </a:extLst>
                </a:gridCol>
                <a:gridCol w="511860">
                  <a:extLst>
                    <a:ext uri="{9D8B030D-6E8A-4147-A177-3AD203B41FA5}">
                      <a16:colId xmlns:a16="http://schemas.microsoft.com/office/drawing/2014/main" val="198749725"/>
                    </a:ext>
                  </a:extLst>
                </a:gridCol>
                <a:gridCol w="511860">
                  <a:extLst>
                    <a:ext uri="{9D8B030D-6E8A-4147-A177-3AD203B41FA5}">
                      <a16:colId xmlns:a16="http://schemas.microsoft.com/office/drawing/2014/main" val="14442886"/>
                    </a:ext>
                  </a:extLst>
                </a:gridCol>
                <a:gridCol w="511860">
                  <a:extLst>
                    <a:ext uri="{9D8B030D-6E8A-4147-A177-3AD203B41FA5}">
                      <a16:colId xmlns:a16="http://schemas.microsoft.com/office/drawing/2014/main" val="1767719889"/>
                    </a:ext>
                  </a:extLst>
                </a:gridCol>
                <a:gridCol w="511860">
                  <a:extLst>
                    <a:ext uri="{9D8B030D-6E8A-4147-A177-3AD203B41FA5}">
                      <a16:colId xmlns:a16="http://schemas.microsoft.com/office/drawing/2014/main" val="475822028"/>
                    </a:ext>
                  </a:extLst>
                </a:gridCol>
                <a:gridCol w="511860">
                  <a:extLst>
                    <a:ext uri="{9D8B030D-6E8A-4147-A177-3AD203B41FA5}">
                      <a16:colId xmlns:a16="http://schemas.microsoft.com/office/drawing/2014/main" val="2229864663"/>
                    </a:ext>
                  </a:extLst>
                </a:gridCol>
              </a:tblGrid>
              <a:tr h="329925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L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BP</a:t>
                      </a:r>
                    </a:p>
                    <a:p>
                      <a:pPr latinLnBrk="1"/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1-1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BP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2-1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BP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3-1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BP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4-1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L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BP</a:t>
                      </a:r>
                    </a:p>
                    <a:p>
                      <a:pPr latinLnBrk="1"/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1-2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BP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2-2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BP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3-2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BP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4-2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L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BP</a:t>
                      </a:r>
                    </a:p>
                    <a:p>
                      <a:pPr latinLnBrk="1"/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1-3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BP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2-3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BP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3-3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BP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4-3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947078"/>
                  </a:ext>
                </a:extLst>
              </a:tr>
            </a:tbl>
          </a:graphicData>
        </a:graphic>
      </p:graphicFrame>
      <p:graphicFrame>
        <p:nvGraphicFramePr>
          <p:cNvPr id="5" name="표 4">
            <a:extLst>
              <a:ext uri="{FF2B5EF4-FFF2-40B4-BE49-F238E27FC236}">
                <a16:creationId xmlns:a16="http://schemas.microsoft.com/office/drawing/2014/main" id="{CF93E545-CAA5-D256-B8B0-F8CAFAE7DC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394973"/>
              </p:ext>
            </p:extLst>
          </p:nvPr>
        </p:nvGraphicFramePr>
        <p:xfrm>
          <a:off x="1802246" y="522106"/>
          <a:ext cx="76779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860">
                  <a:extLst>
                    <a:ext uri="{9D8B030D-6E8A-4147-A177-3AD203B41FA5}">
                      <a16:colId xmlns:a16="http://schemas.microsoft.com/office/drawing/2014/main" val="608612726"/>
                    </a:ext>
                  </a:extLst>
                </a:gridCol>
                <a:gridCol w="511860">
                  <a:extLst>
                    <a:ext uri="{9D8B030D-6E8A-4147-A177-3AD203B41FA5}">
                      <a16:colId xmlns:a16="http://schemas.microsoft.com/office/drawing/2014/main" val="3336601181"/>
                    </a:ext>
                  </a:extLst>
                </a:gridCol>
                <a:gridCol w="511860">
                  <a:extLst>
                    <a:ext uri="{9D8B030D-6E8A-4147-A177-3AD203B41FA5}">
                      <a16:colId xmlns:a16="http://schemas.microsoft.com/office/drawing/2014/main" val="439190987"/>
                    </a:ext>
                  </a:extLst>
                </a:gridCol>
                <a:gridCol w="511860">
                  <a:extLst>
                    <a:ext uri="{9D8B030D-6E8A-4147-A177-3AD203B41FA5}">
                      <a16:colId xmlns:a16="http://schemas.microsoft.com/office/drawing/2014/main" val="4197104407"/>
                    </a:ext>
                  </a:extLst>
                </a:gridCol>
                <a:gridCol w="511860">
                  <a:extLst>
                    <a:ext uri="{9D8B030D-6E8A-4147-A177-3AD203B41FA5}">
                      <a16:colId xmlns:a16="http://schemas.microsoft.com/office/drawing/2014/main" val="2764957067"/>
                    </a:ext>
                  </a:extLst>
                </a:gridCol>
                <a:gridCol w="511860">
                  <a:extLst>
                    <a:ext uri="{9D8B030D-6E8A-4147-A177-3AD203B41FA5}">
                      <a16:colId xmlns:a16="http://schemas.microsoft.com/office/drawing/2014/main" val="2594504641"/>
                    </a:ext>
                  </a:extLst>
                </a:gridCol>
                <a:gridCol w="511860">
                  <a:extLst>
                    <a:ext uri="{9D8B030D-6E8A-4147-A177-3AD203B41FA5}">
                      <a16:colId xmlns:a16="http://schemas.microsoft.com/office/drawing/2014/main" val="4240153921"/>
                    </a:ext>
                  </a:extLst>
                </a:gridCol>
                <a:gridCol w="511860">
                  <a:extLst>
                    <a:ext uri="{9D8B030D-6E8A-4147-A177-3AD203B41FA5}">
                      <a16:colId xmlns:a16="http://schemas.microsoft.com/office/drawing/2014/main" val="2095315758"/>
                    </a:ext>
                  </a:extLst>
                </a:gridCol>
                <a:gridCol w="511860">
                  <a:extLst>
                    <a:ext uri="{9D8B030D-6E8A-4147-A177-3AD203B41FA5}">
                      <a16:colId xmlns:a16="http://schemas.microsoft.com/office/drawing/2014/main" val="2775139979"/>
                    </a:ext>
                  </a:extLst>
                </a:gridCol>
                <a:gridCol w="511860">
                  <a:extLst>
                    <a:ext uri="{9D8B030D-6E8A-4147-A177-3AD203B41FA5}">
                      <a16:colId xmlns:a16="http://schemas.microsoft.com/office/drawing/2014/main" val="2669363178"/>
                    </a:ext>
                  </a:extLst>
                </a:gridCol>
                <a:gridCol w="511860">
                  <a:extLst>
                    <a:ext uri="{9D8B030D-6E8A-4147-A177-3AD203B41FA5}">
                      <a16:colId xmlns:a16="http://schemas.microsoft.com/office/drawing/2014/main" val="198749725"/>
                    </a:ext>
                  </a:extLst>
                </a:gridCol>
                <a:gridCol w="511860">
                  <a:extLst>
                    <a:ext uri="{9D8B030D-6E8A-4147-A177-3AD203B41FA5}">
                      <a16:colId xmlns:a16="http://schemas.microsoft.com/office/drawing/2014/main" val="14442886"/>
                    </a:ext>
                  </a:extLst>
                </a:gridCol>
                <a:gridCol w="511860">
                  <a:extLst>
                    <a:ext uri="{9D8B030D-6E8A-4147-A177-3AD203B41FA5}">
                      <a16:colId xmlns:a16="http://schemas.microsoft.com/office/drawing/2014/main" val="1767719889"/>
                    </a:ext>
                  </a:extLst>
                </a:gridCol>
                <a:gridCol w="511860">
                  <a:extLst>
                    <a:ext uri="{9D8B030D-6E8A-4147-A177-3AD203B41FA5}">
                      <a16:colId xmlns:a16="http://schemas.microsoft.com/office/drawing/2014/main" val="475822028"/>
                    </a:ext>
                  </a:extLst>
                </a:gridCol>
                <a:gridCol w="511860">
                  <a:extLst>
                    <a:ext uri="{9D8B030D-6E8A-4147-A177-3AD203B41FA5}">
                      <a16:colId xmlns:a16="http://schemas.microsoft.com/office/drawing/2014/main" val="2229864663"/>
                    </a:ext>
                  </a:extLst>
                </a:gridCol>
              </a:tblGrid>
              <a:tr h="329925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L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BP</a:t>
                      </a:r>
                    </a:p>
                    <a:p>
                      <a:pPr latinLnBrk="1"/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1-4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BP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2-4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BP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3-4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BP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4-4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L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BP</a:t>
                      </a:r>
                    </a:p>
                    <a:p>
                      <a:pPr latinLnBrk="1"/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1-5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BP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2-5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BP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3-5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BP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4-5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L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BP</a:t>
                      </a:r>
                    </a:p>
                    <a:p>
                      <a:pPr latinLnBrk="1"/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1-6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BP62-6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BP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3-6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BP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4-6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947078"/>
                  </a:ext>
                </a:extLst>
              </a:tr>
            </a:tbl>
          </a:graphicData>
        </a:graphic>
      </p:graphicFrame>
      <p:graphicFrame>
        <p:nvGraphicFramePr>
          <p:cNvPr id="8" name="표 6">
            <a:extLst>
              <a:ext uri="{FF2B5EF4-FFF2-40B4-BE49-F238E27FC236}">
                <a16:creationId xmlns:a16="http://schemas.microsoft.com/office/drawing/2014/main" id="{67F910AD-4D55-A574-7BCF-A703B0F428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6612516"/>
              </p:ext>
            </p:extLst>
          </p:nvPr>
        </p:nvGraphicFramePr>
        <p:xfrm>
          <a:off x="1557826" y="2993184"/>
          <a:ext cx="8128002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4667">
                  <a:extLst>
                    <a:ext uri="{9D8B030D-6E8A-4147-A177-3AD203B41FA5}">
                      <a16:colId xmlns:a16="http://schemas.microsoft.com/office/drawing/2014/main" val="1683129360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1144842930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1951989053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43036963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3407408592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38639427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NEP -1 V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NEP -2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NEP -3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NEP -4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NEP -5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NEP -6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99446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96369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264107-FD58-3D96-0856-579EA0F3B7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그림 33">
            <a:extLst>
              <a:ext uri="{FF2B5EF4-FFF2-40B4-BE49-F238E27FC236}">
                <a16:creationId xmlns:a16="http://schemas.microsoft.com/office/drawing/2014/main" id="{422D824B-A6BD-5218-0802-41F185AAFE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66" t="25828" r="34936" b="31288"/>
          <a:stretch>
            <a:fillRect/>
          </a:stretch>
        </p:blipFill>
        <p:spPr>
          <a:xfrm>
            <a:off x="8867919" y="3451940"/>
            <a:ext cx="2350723" cy="2792637"/>
          </a:xfrm>
          <a:prstGeom prst="rect">
            <a:avLst/>
          </a:prstGeom>
        </p:spPr>
      </p:pic>
      <p:pic>
        <p:nvPicPr>
          <p:cNvPr id="31" name="그림 30">
            <a:extLst>
              <a:ext uri="{FF2B5EF4-FFF2-40B4-BE49-F238E27FC236}">
                <a16:creationId xmlns:a16="http://schemas.microsoft.com/office/drawing/2014/main" id="{30FC6290-AF4E-1383-EF7C-A8A5BD4A98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53" t="29784" r="39421" b="26614"/>
          <a:stretch>
            <a:fillRect/>
          </a:stretch>
        </p:blipFill>
        <p:spPr>
          <a:xfrm>
            <a:off x="7186880" y="3519314"/>
            <a:ext cx="1715939" cy="2718118"/>
          </a:xfrm>
          <a:prstGeom prst="rect">
            <a:avLst/>
          </a:prstGeom>
        </p:spPr>
      </p:pic>
      <p:pic>
        <p:nvPicPr>
          <p:cNvPr id="29" name="그림 28">
            <a:extLst>
              <a:ext uri="{FF2B5EF4-FFF2-40B4-BE49-F238E27FC236}">
                <a16:creationId xmlns:a16="http://schemas.microsoft.com/office/drawing/2014/main" id="{B052FD72-48DA-00DC-23F3-6AC330BF34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68" t="27875" r="36414" b="30062"/>
          <a:stretch>
            <a:fillRect/>
          </a:stretch>
        </p:blipFill>
        <p:spPr>
          <a:xfrm>
            <a:off x="5557117" y="3519313"/>
            <a:ext cx="1720835" cy="2679127"/>
          </a:xfrm>
          <a:prstGeom prst="rect">
            <a:avLst/>
          </a:prstGeom>
        </p:spPr>
      </p:pic>
      <p:pic>
        <p:nvPicPr>
          <p:cNvPr id="26" name="그림 25">
            <a:extLst>
              <a:ext uri="{FF2B5EF4-FFF2-40B4-BE49-F238E27FC236}">
                <a16:creationId xmlns:a16="http://schemas.microsoft.com/office/drawing/2014/main" id="{A4BCCF86-65E1-1797-B584-4AD8BD5256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41" t="30156" r="32474" b="22823"/>
          <a:stretch>
            <a:fillRect/>
          </a:stretch>
        </p:blipFill>
        <p:spPr>
          <a:xfrm>
            <a:off x="3725379" y="3480925"/>
            <a:ext cx="2008979" cy="2707845"/>
          </a:xfrm>
          <a:prstGeom prst="rect">
            <a:avLst/>
          </a:prstGeom>
        </p:spPr>
      </p:pic>
      <p:pic>
        <p:nvPicPr>
          <p:cNvPr id="21" name="그림 20">
            <a:extLst>
              <a:ext uri="{FF2B5EF4-FFF2-40B4-BE49-F238E27FC236}">
                <a16:creationId xmlns:a16="http://schemas.microsoft.com/office/drawing/2014/main" id="{EDFD57A3-F846-C4D4-3291-D8B1265810E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99" t="30712" r="31481" b="23269"/>
          <a:stretch>
            <a:fillRect/>
          </a:stretch>
        </p:blipFill>
        <p:spPr>
          <a:xfrm>
            <a:off x="2179855" y="3483472"/>
            <a:ext cx="1679749" cy="2729574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690C4694-54A2-3791-5876-4B70B1F4845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70" t="35379" r="41433" b="17285"/>
          <a:stretch>
            <a:fillRect/>
          </a:stretch>
        </p:blipFill>
        <p:spPr>
          <a:xfrm>
            <a:off x="721794" y="3505201"/>
            <a:ext cx="1424212" cy="2707845"/>
          </a:xfrm>
          <a:prstGeom prst="rect">
            <a:avLst/>
          </a:prstGeom>
        </p:spPr>
      </p:pic>
      <p:pic>
        <p:nvPicPr>
          <p:cNvPr id="6" name="Picture 2" descr="Direct Immunodetection of Antigens Within the Precast Polyacrylamide Gel |  SpringerLink">
            <a:extLst>
              <a:ext uri="{FF2B5EF4-FFF2-40B4-BE49-F238E27FC236}">
                <a16:creationId xmlns:a16="http://schemas.microsoft.com/office/drawing/2014/main" id="{617678E3-D1E9-5A96-DC28-2ABA776388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711" b="82414"/>
          <a:stretch/>
        </p:blipFill>
        <p:spPr bwMode="auto">
          <a:xfrm>
            <a:off x="1400030" y="985713"/>
            <a:ext cx="8401759" cy="857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FBFE842-AA84-914D-58CB-B36EDAC70E40}"/>
              </a:ext>
            </a:extLst>
          </p:cNvPr>
          <p:cNvSpPr txBox="1"/>
          <p:nvPr/>
        </p:nvSpPr>
        <p:spPr>
          <a:xfrm>
            <a:off x="2176182" y="1913872"/>
            <a:ext cx="1181100" cy="53860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ko-KR" b="1" dirty="0"/>
              <a:t>BACE1</a:t>
            </a:r>
          </a:p>
          <a:p>
            <a:pPr algn="ctr"/>
            <a:r>
              <a:rPr lang="en-US" altLang="ko-KR" sz="1100" b="1" dirty="0"/>
              <a:t>(56 </a:t>
            </a:r>
            <a:r>
              <a:rPr lang="en-US" altLang="ko-KR" sz="1100" b="1" dirty="0" err="1"/>
              <a:t>kDa</a:t>
            </a:r>
            <a:r>
              <a:rPr lang="en-US" altLang="ko-KR" sz="1100" b="1" dirty="0"/>
              <a:t>)</a:t>
            </a:r>
            <a:endParaRPr lang="ko-KR" altLang="en-US" sz="11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711AA20-A8E4-9E51-7CC7-93A47FB150E6}"/>
              </a:ext>
            </a:extLst>
          </p:cNvPr>
          <p:cNvSpPr txBox="1"/>
          <p:nvPr/>
        </p:nvSpPr>
        <p:spPr>
          <a:xfrm>
            <a:off x="3614457" y="1917980"/>
            <a:ext cx="5638806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dirty="0"/>
              <a:t>AB108394 anti-rabbit, mono</a:t>
            </a:r>
          </a:p>
          <a:p>
            <a:r>
              <a:rPr lang="en-US" altLang="ko-KR" dirty="0"/>
              <a:t>(1</a:t>
            </a:r>
            <a:r>
              <a:rPr lang="en-US" altLang="ko-KR" baseline="30000" dirty="0"/>
              <a:t>st</a:t>
            </a:r>
            <a:r>
              <a:rPr lang="en-US" altLang="ko-KR" dirty="0"/>
              <a:t> 1:1000, 2</a:t>
            </a:r>
            <a:r>
              <a:rPr lang="en-US" altLang="ko-KR" baseline="30000" dirty="0"/>
              <a:t>nd</a:t>
            </a:r>
            <a:r>
              <a:rPr lang="en-US" altLang="ko-KR" dirty="0"/>
              <a:t> 1:1000)</a:t>
            </a:r>
            <a:endParaRPr lang="ko-KR" altLang="en-US" dirty="0"/>
          </a:p>
        </p:txBody>
      </p:sp>
      <p:graphicFrame>
        <p:nvGraphicFramePr>
          <p:cNvPr id="15" name="표 6">
            <a:extLst>
              <a:ext uri="{FF2B5EF4-FFF2-40B4-BE49-F238E27FC236}">
                <a16:creationId xmlns:a16="http://schemas.microsoft.com/office/drawing/2014/main" id="{FF43F6A0-0BE7-3A37-9678-88641AE669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3778941"/>
              </p:ext>
            </p:extLst>
          </p:nvPr>
        </p:nvGraphicFramePr>
        <p:xfrm>
          <a:off x="1557826" y="2993184"/>
          <a:ext cx="8128002" cy="3596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4667">
                  <a:extLst>
                    <a:ext uri="{9D8B030D-6E8A-4147-A177-3AD203B41FA5}">
                      <a16:colId xmlns:a16="http://schemas.microsoft.com/office/drawing/2014/main" val="1683129360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1144842930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1951989053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43036963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3407408592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3863942701"/>
                    </a:ext>
                  </a:extLst>
                </a:gridCol>
              </a:tblGrid>
              <a:tr h="35961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BACE1 -1 V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BACE1-2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BACE1-3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BACE1 -4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BACE1-5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BACE1-6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9944672"/>
                  </a:ext>
                </a:extLst>
              </a:tr>
            </a:tbl>
          </a:graphicData>
        </a:graphic>
      </p:graphicFrame>
      <p:pic>
        <p:nvPicPr>
          <p:cNvPr id="17" name="Picture 2" descr="Precision Plus Protein™ Dual Color Standards, 2.5 ml">
            <a:extLst>
              <a:ext uri="{FF2B5EF4-FFF2-40B4-BE49-F238E27FC236}">
                <a16:creationId xmlns:a16="http://schemas.microsoft.com/office/drawing/2014/main" id="{C0F1289F-F921-FCC9-9E07-FA23DCFD13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70" r="16321"/>
          <a:stretch/>
        </p:blipFill>
        <p:spPr bwMode="auto">
          <a:xfrm>
            <a:off x="124032" y="-55064"/>
            <a:ext cx="1244454" cy="2619375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54294C1D-DBCC-1F7E-EBBE-1D69A13DD209}"/>
              </a:ext>
            </a:extLst>
          </p:cNvPr>
          <p:cNvSpPr/>
          <p:nvPr/>
        </p:nvSpPr>
        <p:spPr>
          <a:xfrm>
            <a:off x="973358" y="4411471"/>
            <a:ext cx="1205472" cy="18514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8A8E0C69-B234-B3A0-5F82-015D354853AD}"/>
              </a:ext>
            </a:extLst>
          </p:cNvPr>
          <p:cNvSpPr/>
          <p:nvPr/>
        </p:nvSpPr>
        <p:spPr>
          <a:xfrm>
            <a:off x="2471056" y="4411471"/>
            <a:ext cx="1205472" cy="20937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EA63DA91-F7F9-4D6B-7EC6-3FB3D5455687}"/>
              </a:ext>
            </a:extLst>
          </p:cNvPr>
          <p:cNvSpPr/>
          <p:nvPr/>
        </p:nvSpPr>
        <p:spPr>
          <a:xfrm>
            <a:off x="4043912" y="4342951"/>
            <a:ext cx="1205472" cy="17065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5C5BCFA4-BD32-2E05-A607-2A59F2DAFDC8}"/>
              </a:ext>
            </a:extLst>
          </p:cNvPr>
          <p:cNvSpPr/>
          <p:nvPr/>
        </p:nvSpPr>
        <p:spPr>
          <a:xfrm>
            <a:off x="5903725" y="4444214"/>
            <a:ext cx="1205472" cy="1766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AF69123D-741A-1237-59CD-CE6EB5D4D5A4}"/>
              </a:ext>
            </a:extLst>
          </p:cNvPr>
          <p:cNvSpPr/>
          <p:nvPr/>
        </p:nvSpPr>
        <p:spPr>
          <a:xfrm>
            <a:off x="7328218" y="4479810"/>
            <a:ext cx="1410741" cy="23967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직사각형 32">
            <a:extLst>
              <a:ext uri="{FF2B5EF4-FFF2-40B4-BE49-F238E27FC236}">
                <a16:creationId xmlns:a16="http://schemas.microsoft.com/office/drawing/2014/main" id="{A82A512C-3FE6-7D9B-7364-25E9F917D099}"/>
              </a:ext>
            </a:extLst>
          </p:cNvPr>
          <p:cNvSpPr/>
          <p:nvPr/>
        </p:nvSpPr>
        <p:spPr>
          <a:xfrm>
            <a:off x="9327110" y="4444214"/>
            <a:ext cx="1278118" cy="31297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2" name="표 1">
            <a:extLst>
              <a:ext uri="{FF2B5EF4-FFF2-40B4-BE49-F238E27FC236}">
                <a16:creationId xmlns:a16="http://schemas.microsoft.com/office/drawing/2014/main" id="{78BD524C-282B-D6C9-B078-A9C248A0CA44}"/>
              </a:ext>
            </a:extLst>
          </p:cNvPr>
          <p:cNvGraphicFramePr>
            <a:graphicFrameLocks noGrp="1"/>
          </p:cNvGraphicFramePr>
          <p:nvPr/>
        </p:nvGraphicFramePr>
        <p:xfrm>
          <a:off x="1802246" y="51147"/>
          <a:ext cx="76779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860">
                  <a:extLst>
                    <a:ext uri="{9D8B030D-6E8A-4147-A177-3AD203B41FA5}">
                      <a16:colId xmlns:a16="http://schemas.microsoft.com/office/drawing/2014/main" val="608612726"/>
                    </a:ext>
                  </a:extLst>
                </a:gridCol>
                <a:gridCol w="511860">
                  <a:extLst>
                    <a:ext uri="{9D8B030D-6E8A-4147-A177-3AD203B41FA5}">
                      <a16:colId xmlns:a16="http://schemas.microsoft.com/office/drawing/2014/main" val="3336601181"/>
                    </a:ext>
                  </a:extLst>
                </a:gridCol>
                <a:gridCol w="511860">
                  <a:extLst>
                    <a:ext uri="{9D8B030D-6E8A-4147-A177-3AD203B41FA5}">
                      <a16:colId xmlns:a16="http://schemas.microsoft.com/office/drawing/2014/main" val="439190987"/>
                    </a:ext>
                  </a:extLst>
                </a:gridCol>
                <a:gridCol w="511860">
                  <a:extLst>
                    <a:ext uri="{9D8B030D-6E8A-4147-A177-3AD203B41FA5}">
                      <a16:colId xmlns:a16="http://schemas.microsoft.com/office/drawing/2014/main" val="4197104407"/>
                    </a:ext>
                  </a:extLst>
                </a:gridCol>
                <a:gridCol w="511860">
                  <a:extLst>
                    <a:ext uri="{9D8B030D-6E8A-4147-A177-3AD203B41FA5}">
                      <a16:colId xmlns:a16="http://schemas.microsoft.com/office/drawing/2014/main" val="2764957067"/>
                    </a:ext>
                  </a:extLst>
                </a:gridCol>
                <a:gridCol w="511860">
                  <a:extLst>
                    <a:ext uri="{9D8B030D-6E8A-4147-A177-3AD203B41FA5}">
                      <a16:colId xmlns:a16="http://schemas.microsoft.com/office/drawing/2014/main" val="2594504641"/>
                    </a:ext>
                  </a:extLst>
                </a:gridCol>
                <a:gridCol w="511860">
                  <a:extLst>
                    <a:ext uri="{9D8B030D-6E8A-4147-A177-3AD203B41FA5}">
                      <a16:colId xmlns:a16="http://schemas.microsoft.com/office/drawing/2014/main" val="4240153921"/>
                    </a:ext>
                  </a:extLst>
                </a:gridCol>
                <a:gridCol w="511860">
                  <a:extLst>
                    <a:ext uri="{9D8B030D-6E8A-4147-A177-3AD203B41FA5}">
                      <a16:colId xmlns:a16="http://schemas.microsoft.com/office/drawing/2014/main" val="2095315758"/>
                    </a:ext>
                  </a:extLst>
                </a:gridCol>
                <a:gridCol w="511860">
                  <a:extLst>
                    <a:ext uri="{9D8B030D-6E8A-4147-A177-3AD203B41FA5}">
                      <a16:colId xmlns:a16="http://schemas.microsoft.com/office/drawing/2014/main" val="2775139979"/>
                    </a:ext>
                  </a:extLst>
                </a:gridCol>
                <a:gridCol w="511860">
                  <a:extLst>
                    <a:ext uri="{9D8B030D-6E8A-4147-A177-3AD203B41FA5}">
                      <a16:colId xmlns:a16="http://schemas.microsoft.com/office/drawing/2014/main" val="2669363178"/>
                    </a:ext>
                  </a:extLst>
                </a:gridCol>
                <a:gridCol w="511860">
                  <a:extLst>
                    <a:ext uri="{9D8B030D-6E8A-4147-A177-3AD203B41FA5}">
                      <a16:colId xmlns:a16="http://schemas.microsoft.com/office/drawing/2014/main" val="198749725"/>
                    </a:ext>
                  </a:extLst>
                </a:gridCol>
                <a:gridCol w="511860">
                  <a:extLst>
                    <a:ext uri="{9D8B030D-6E8A-4147-A177-3AD203B41FA5}">
                      <a16:colId xmlns:a16="http://schemas.microsoft.com/office/drawing/2014/main" val="14442886"/>
                    </a:ext>
                  </a:extLst>
                </a:gridCol>
                <a:gridCol w="511860">
                  <a:extLst>
                    <a:ext uri="{9D8B030D-6E8A-4147-A177-3AD203B41FA5}">
                      <a16:colId xmlns:a16="http://schemas.microsoft.com/office/drawing/2014/main" val="1767719889"/>
                    </a:ext>
                  </a:extLst>
                </a:gridCol>
                <a:gridCol w="511860">
                  <a:extLst>
                    <a:ext uri="{9D8B030D-6E8A-4147-A177-3AD203B41FA5}">
                      <a16:colId xmlns:a16="http://schemas.microsoft.com/office/drawing/2014/main" val="475822028"/>
                    </a:ext>
                  </a:extLst>
                </a:gridCol>
                <a:gridCol w="511860">
                  <a:extLst>
                    <a:ext uri="{9D8B030D-6E8A-4147-A177-3AD203B41FA5}">
                      <a16:colId xmlns:a16="http://schemas.microsoft.com/office/drawing/2014/main" val="2229864663"/>
                    </a:ext>
                  </a:extLst>
                </a:gridCol>
              </a:tblGrid>
              <a:tr h="329925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L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BP</a:t>
                      </a:r>
                    </a:p>
                    <a:p>
                      <a:pPr latinLnBrk="1"/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1-1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BP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2-1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BP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3-1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BP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4-1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L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BP</a:t>
                      </a:r>
                    </a:p>
                    <a:p>
                      <a:pPr latinLnBrk="1"/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1-2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BP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2-2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BP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3-2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BP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4-2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L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BP</a:t>
                      </a:r>
                    </a:p>
                    <a:p>
                      <a:pPr latinLnBrk="1"/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1-3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BP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2-3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BP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3-3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BP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4-3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947078"/>
                  </a:ext>
                </a:extLst>
              </a:tr>
            </a:tbl>
          </a:graphicData>
        </a:graphic>
      </p:graphicFrame>
      <p:graphicFrame>
        <p:nvGraphicFramePr>
          <p:cNvPr id="3" name="표 2">
            <a:extLst>
              <a:ext uri="{FF2B5EF4-FFF2-40B4-BE49-F238E27FC236}">
                <a16:creationId xmlns:a16="http://schemas.microsoft.com/office/drawing/2014/main" id="{13A597E0-CB05-4E0D-D6C9-0275BEAAEE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394973"/>
              </p:ext>
            </p:extLst>
          </p:nvPr>
        </p:nvGraphicFramePr>
        <p:xfrm>
          <a:off x="1802246" y="522106"/>
          <a:ext cx="76779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860">
                  <a:extLst>
                    <a:ext uri="{9D8B030D-6E8A-4147-A177-3AD203B41FA5}">
                      <a16:colId xmlns:a16="http://schemas.microsoft.com/office/drawing/2014/main" val="608612726"/>
                    </a:ext>
                  </a:extLst>
                </a:gridCol>
                <a:gridCol w="511860">
                  <a:extLst>
                    <a:ext uri="{9D8B030D-6E8A-4147-A177-3AD203B41FA5}">
                      <a16:colId xmlns:a16="http://schemas.microsoft.com/office/drawing/2014/main" val="3336601181"/>
                    </a:ext>
                  </a:extLst>
                </a:gridCol>
                <a:gridCol w="511860">
                  <a:extLst>
                    <a:ext uri="{9D8B030D-6E8A-4147-A177-3AD203B41FA5}">
                      <a16:colId xmlns:a16="http://schemas.microsoft.com/office/drawing/2014/main" val="439190987"/>
                    </a:ext>
                  </a:extLst>
                </a:gridCol>
                <a:gridCol w="511860">
                  <a:extLst>
                    <a:ext uri="{9D8B030D-6E8A-4147-A177-3AD203B41FA5}">
                      <a16:colId xmlns:a16="http://schemas.microsoft.com/office/drawing/2014/main" val="4197104407"/>
                    </a:ext>
                  </a:extLst>
                </a:gridCol>
                <a:gridCol w="511860">
                  <a:extLst>
                    <a:ext uri="{9D8B030D-6E8A-4147-A177-3AD203B41FA5}">
                      <a16:colId xmlns:a16="http://schemas.microsoft.com/office/drawing/2014/main" val="2764957067"/>
                    </a:ext>
                  </a:extLst>
                </a:gridCol>
                <a:gridCol w="511860">
                  <a:extLst>
                    <a:ext uri="{9D8B030D-6E8A-4147-A177-3AD203B41FA5}">
                      <a16:colId xmlns:a16="http://schemas.microsoft.com/office/drawing/2014/main" val="2594504641"/>
                    </a:ext>
                  </a:extLst>
                </a:gridCol>
                <a:gridCol w="511860">
                  <a:extLst>
                    <a:ext uri="{9D8B030D-6E8A-4147-A177-3AD203B41FA5}">
                      <a16:colId xmlns:a16="http://schemas.microsoft.com/office/drawing/2014/main" val="4240153921"/>
                    </a:ext>
                  </a:extLst>
                </a:gridCol>
                <a:gridCol w="511860">
                  <a:extLst>
                    <a:ext uri="{9D8B030D-6E8A-4147-A177-3AD203B41FA5}">
                      <a16:colId xmlns:a16="http://schemas.microsoft.com/office/drawing/2014/main" val="2095315758"/>
                    </a:ext>
                  </a:extLst>
                </a:gridCol>
                <a:gridCol w="511860">
                  <a:extLst>
                    <a:ext uri="{9D8B030D-6E8A-4147-A177-3AD203B41FA5}">
                      <a16:colId xmlns:a16="http://schemas.microsoft.com/office/drawing/2014/main" val="2775139979"/>
                    </a:ext>
                  </a:extLst>
                </a:gridCol>
                <a:gridCol w="511860">
                  <a:extLst>
                    <a:ext uri="{9D8B030D-6E8A-4147-A177-3AD203B41FA5}">
                      <a16:colId xmlns:a16="http://schemas.microsoft.com/office/drawing/2014/main" val="2669363178"/>
                    </a:ext>
                  </a:extLst>
                </a:gridCol>
                <a:gridCol w="511860">
                  <a:extLst>
                    <a:ext uri="{9D8B030D-6E8A-4147-A177-3AD203B41FA5}">
                      <a16:colId xmlns:a16="http://schemas.microsoft.com/office/drawing/2014/main" val="198749725"/>
                    </a:ext>
                  </a:extLst>
                </a:gridCol>
                <a:gridCol w="511860">
                  <a:extLst>
                    <a:ext uri="{9D8B030D-6E8A-4147-A177-3AD203B41FA5}">
                      <a16:colId xmlns:a16="http://schemas.microsoft.com/office/drawing/2014/main" val="14442886"/>
                    </a:ext>
                  </a:extLst>
                </a:gridCol>
                <a:gridCol w="511860">
                  <a:extLst>
                    <a:ext uri="{9D8B030D-6E8A-4147-A177-3AD203B41FA5}">
                      <a16:colId xmlns:a16="http://schemas.microsoft.com/office/drawing/2014/main" val="1767719889"/>
                    </a:ext>
                  </a:extLst>
                </a:gridCol>
                <a:gridCol w="511860">
                  <a:extLst>
                    <a:ext uri="{9D8B030D-6E8A-4147-A177-3AD203B41FA5}">
                      <a16:colId xmlns:a16="http://schemas.microsoft.com/office/drawing/2014/main" val="475822028"/>
                    </a:ext>
                  </a:extLst>
                </a:gridCol>
                <a:gridCol w="511860">
                  <a:extLst>
                    <a:ext uri="{9D8B030D-6E8A-4147-A177-3AD203B41FA5}">
                      <a16:colId xmlns:a16="http://schemas.microsoft.com/office/drawing/2014/main" val="2229864663"/>
                    </a:ext>
                  </a:extLst>
                </a:gridCol>
              </a:tblGrid>
              <a:tr h="329925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L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BP</a:t>
                      </a:r>
                    </a:p>
                    <a:p>
                      <a:pPr latinLnBrk="1"/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1-4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BP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2-4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BP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3-4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BP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4-4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L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BP</a:t>
                      </a:r>
                    </a:p>
                    <a:p>
                      <a:pPr latinLnBrk="1"/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1-5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BP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2-5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BP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3-5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BP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4-5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L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BP</a:t>
                      </a:r>
                    </a:p>
                    <a:p>
                      <a:pPr latinLnBrk="1"/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1-6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BP62-6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BP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3-6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BP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4-6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9470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31666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5178</TotalTime>
  <Words>1275</Words>
  <Application>Microsoft Office PowerPoint</Application>
  <PresentationFormat>와이드스크린</PresentationFormat>
  <Paragraphs>911</Paragraphs>
  <Slides>16</Slides>
  <Notes>7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16</vt:i4>
      </vt:variant>
    </vt:vector>
  </HeadingPairs>
  <TitlesOfParts>
    <vt:vector size="19" baseType="lpstr"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김영훈</dc:creator>
  <cp:lastModifiedBy>김영훈</cp:lastModifiedBy>
  <cp:revision>62</cp:revision>
  <cp:lastPrinted>2025-05-26T07:47:20Z</cp:lastPrinted>
  <dcterms:created xsi:type="dcterms:W3CDTF">2025-03-27T04:50:13Z</dcterms:created>
  <dcterms:modified xsi:type="dcterms:W3CDTF">2026-03-13T07:57:56Z</dcterms:modified>
</cp:coreProperties>
</file>