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5" r:id="rId2"/>
    <p:sldId id="285" r:id="rId3"/>
    <p:sldId id="269" r:id="rId4"/>
    <p:sldId id="274" r:id="rId5"/>
    <p:sldId id="256" r:id="rId6"/>
    <p:sldId id="275" r:id="rId7"/>
    <p:sldId id="270" r:id="rId8"/>
    <p:sldId id="276" r:id="rId9"/>
    <p:sldId id="258" r:id="rId10"/>
    <p:sldId id="277" r:id="rId11"/>
    <p:sldId id="272" r:id="rId12"/>
    <p:sldId id="278" r:id="rId13"/>
    <p:sldId id="267" r:id="rId14"/>
    <p:sldId id="279" r:id="rId15"/>
    <p:sldId id="271" r:id="rId16"/>
    <p:sldId id="280" r:id="rId17"/>
    <p:sldId id="273" r:id="rId18"/>
    <p:sldId id="287" r:id="rId19"/>
    <p:sldId id="281" r:id="rId20"/>
    <p:sldId id="282" r:id="rId21"/>
    <p:sldId id="283" r:id="rId22"/>
    <p:sldId id="284" r:id="rId23"/>
  </p:sldIdLst>
  <p:sldSz cx="12192000" cy="6858000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1447" autoAdjust="0"/>
  </p:normalViewPr>
  <p:slideViewPr>
    <p:cSldViewPr snapToGrid="0">
      <p:cViewPr varScale="1">
        <p:scale>
          <a:sx n="71" d="100"/>
          <a:sy n="71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249" cy="49482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928" y="0"/>
            <a:ext cx="2918249" cy="49482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r">
              <a:defRPr sz="1200"/>
            </a:lvl1pPr>
          </a:lstStyle>
          <a:p>
            <a:fld id="{9CF2B2A4-6734-4AF2-A693-F46B597FD12F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9" tIns="45674" rIns="91349" bIns="4567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4053" y="4748391"/>
            <a:ext cx="5387658" cy="3884038"/>
          </a:xfrm>
          <a:prstGeom prst="rect">
            <a:avLst/>
          </a:prstGeom>
        </p:spPr>
        <p:txBody>
          <a:bodyPr vert="horz" lIns="91349" tIns="45674" rIns="91349" bIns="45674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491"/>
            <a:ext cx="2918249" cy="494822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928" y="9371491"/>
            <a:ext cx="2918249" cy="494822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r">
              <a:defRPr sz="1200"/>
            </a:lvl1pPr>
          </a:lstStyle>
          <a:p>
            <a:fld id="{35F1120F-EE87-49D9-9D84-7A941B3F09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616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DC57-B462-352B-F8AA-141F462F5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48F16A-210B-62F5-AD01-DA28D74BB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5438720-A151-E568-D9D9-60C866397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CF83A5B-7324-A600-48E9-D09A0BC8E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1120F-EE87-49D9-9D84-7A941B3F099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7045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1120F-EE87-49D9-9D84-7A941B3F099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5089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1120F-EE87-49D9-9D84-7A941B3F099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552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1120F-EE87-49D9-9D84-7A941B3F099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917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1120F-EE87-49D9-9D84-7A941B3F099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372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949D3-860C-E835-87FC-8F9847F22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82D6B4B-44CF-3BFE-0AD6-300E766DA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74AD64E-E6E1-A208-5E55-9757A8556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A15126-308B-BA1C-9779-2C21EEEBF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1120F-EE87-49D9-9D84-7A941B3F099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5584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1120F-EE87-49D9-9D84-7A941B3F099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158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5F9BB-8192-25E5-1F8D-1103D872B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16C379C-B6D2-B4A3-73F8-9199581D2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EF5A455-1EAF-A617-15BB-B2C808041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E5A5E6D-B3C7-2F4E-BE5D-24FFB24D9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1120F-EE87-49D9-9D84-7A941B3F099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436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1120F-EE87-49D9-9D84-7A941B3F099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32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40B3-B8FE-0CCA-8770-ADD22EC7B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881E2A7-9417-9930-F4F3-DAB1F604C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D760E4-A8B7-D226-9DFC-058A8DEB9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08095B-5EA1-C837-5B99-BD7827D9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B54E8E-F782-9C4F-0005-E7FA2717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68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81C852-1D20-BF8B-8DC9-79CDF6D67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223FB9-7CCB-0CFB-641F-EC06CD7C8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569BA5F-747C-E7E1-6CE3-3EEB732E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4BE239-0293-C14A-4C0D-EE9596CDF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DC12CF-C8F6-EA14-4CC9-603C04CB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792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0617332-6091-CDB2-D9B5-13F85BEED8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3F6F6B9-031B-AE0B-459A-165F17F44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7507EBB-0E62-0B88-20A6-67E1D51B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BDAA5E-33C9-8C04-409A-C63AE10B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E1EE87-A9D7-8AC0-002B-F3FEA071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42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10855D-A8FE-54E6-4979-5E83DA8BF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4AE81D-81B0-C61E-845A-616DD7FFC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F95635-A783-A5AC-12E5-56B5FA41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E9D700-3978-06A6-0FBA-3EABD58C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0A3F258-F0E8-9DCF-4425-9545D501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62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E71999-DE1F-DE2C-6ECA-275645E7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0221E7C-9B7E-66CD-C29C-A5A2A8608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1441A7-5256-C4B7-8240-03506DBCB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104B37-1ECD-0B24-7C6A-FE979D062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CD9884-508F-CEFE-5C01-D4539EF0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932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DA8F93-A7A1-AE4D-99E8-071845F6D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D006EE7-113A-8EE1-76AA-B40E02306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BC79CFC-7313-5FAB-9E92-0C6C7F2EE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5F29886-9A4A-9CF0-7886-822DEFBC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B38C76D-149E-E4E0-D7D1-B09E621AC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9ED291D-FC8F-E844-0A8C-EC712727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38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99109E-9B83-AA91-3353-3C439FD1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39DE9CB-401F-F08D-43AF-910008C4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6EDFE4B-F1BF-D872-8680-3154CB07B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D6BC1D7-606E-1E9F-EFDF-2CEB8D55E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EF966D4-CC4B-71B3-27D4-A6467A29B2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2CF40D2-0FEA-DA2D-AE1E-19064719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83DE427-261B-FDAD-3659-591D3256A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EE546B7-7FBA-0BC1-99D4-3CB0C48B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66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D88D8-FD40-AF23-B7BB-5FF9D24F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6C98BB4-45D2-762F-EBD1-0C6361AFA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7EFCF29-B9F1-33A7-6BFD-7B1AD1A8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0012567-E065-07AD-519E-61FC24BF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39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ABCF2BE-EC6E-9D9D-6397-6D8CB283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24382AE-BA45-7E1B-B036-C6C054D0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6B09CB-9861-FDF3-A875-4789D9F4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116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242A9C-0AD4-BA43-66DA-B7D3FED6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B9FF27-0299-2E93-1305-9240F8CB7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91C1BCC-D477-EF1D-4321-D3456090E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D9C7BF2-6A59-2757-F413-9A3DD4F7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98898E6-3629-ABFC-D19A-E10917AA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4572AA9-E1A2-6CCE-5366-55960D81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545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53A015-956F-B6CC-8370-60F7A0477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6A5BFC1-3F5A-34D2-7A69-14A0F61CAC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10E92E6-D0FD-160A-A69C-03D2F8AAA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48A82-0B9B-AA93-780B-95125053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6448BD-CC3D-1F66-8ADC-43919D06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38346A1-65AD-DE4F-3F5E-2E4CDCD0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678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2C61A73-016A-4D8E-6697-600902794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8B0DE90-B9DA-03BF-2955-316BAF9E7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3AACD8-91E4-C592-EE76-5E0FBD22DB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FF3445-A127-42CD-9ED3-880AACF5BD7A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63364C7-7E30-9C32-828F-AB24FF597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28B8E1-EFDC-906A-7AE2-737EFDC87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5C771B-5AF4-4650-ACBC-7A4D94B05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66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jpeg"/><Relationship Id="rId7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.jpeg"/><Relationship Id="rId7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2.jpeg"/><Relationship Id="rId7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9.png"/><Relationship Id="rId7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ti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9.jpg"/><Relationship Id="rId10" Type="http://schemas.openxmlformats.org/officeDocument/2006/relationships/image" Target="../media/image33.png"/><Relationship Id="rId4" Type="http://schemas.openxmlformats.org/officeDocument/2006/relationships/image" Target="../media/image28.jpg"/><Relationship Id="rId9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6.png"/><Relationship Id="rId5" Type="http://schemas.openxmlformats.org/officeDocument/2006/relationships/image" Target="../media/image29.jpg"/><Relationship Id="rId10" Type="http://schemas.openxmlformats.org/officeDocument/2006/relationships/image" Target="../media/image2.jpeg"/><Relationship Id="rId4" Type="http://schemas.openxmlformats.org/officeDocument/2006/relationships/image" Target="../media/image28.jp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irect Immunodetection of Antigens Within the Precast Polyacrylamide Gel |  SpringerLink">
            <a:extLst>
              <a:ext uri="{FF2B5EF4-FFF2-40B4-BE49-F238E27FC236}">
                <a16:creationId xmlns:a16="http://schemas.microsoft.com/office/drawing/2014/main" id="{7B7FB002-19C6-7909-1758-3ED2AEFF6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1" b="82414"/>
          <a:stretch/>
        </p:blipFill>
        <p:spPr bwMode="auto">
          <a:xfrm>
            <a:off x="2663155" y="1507160"/>
            <a:ext cx="8401759" cy="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2E5DEF-F344-9ABE-1339-69AF9AA871A0}"/>
              </a:ext>
            </a:extLst>
          </p:cNvPr>
          <p:cNvSpPr txBox="1"/>
          <p:nvPr/>
        </p:nvSpPr>
        <p:spPr>
          <a:xfrm>
            <a:off x="3337707" y="2435319"/>
            <a:ext cx="1181100" cy="5386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altLang="ko-KR" b="1" dirty="0"/>
              <a:t>Β</a:t>
            </a:r>
            <a:r>
              <a:rPr lang="en-US" altLang="ko-KR" b="1" dirty="0"/>
              <a:t>-Actin</a:t>
            </a:r>
          </a:p>
          <a:p>
            <a:pPr algn="ctr"/>
            <a:r>
              <a:rPr lang="en-US" altLang="ko-KR" sz="1100" b="1" dirty="0"/>
              <a:t>(43 </a:t>
            </a:r>
            <a:r>
              <a:rPr lang="en-US" altLang="ko-KR" sz="1100" b="1" dirty="0" err="1"/>
              <a:t>kDa</a:t>
            </a:r>
            <a:r>
              <a:rPr lang="en-US" altLang="ko-KR" sz="1100" b="1" dirty="0"/>
              <a:t>)</a:t>
            </a:r>
            <a:endParaRPr lang="ko-KR" altLang="en-US" sz="11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D5E7C4-D553-D5AF-5062-9D4FFDA9BEC9}"/>
              </a:ext>
            </a:extLst>
          </p:cNvPr>
          <p:cNvSpPr txBox="1"/>
          <p:nvPr/>
        </p:nvSpPr>
        <p:spPr>
          <a:xfrm>
            <a:off x="4775982" y="2442078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MA1-140 anti-mouse,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1:5,000, 2</a:t>
            </a:r>
            <a:r>
              <a:rPr lang="en-US" altLang="ko-KR" baseline="30000" dirty="0"/>
              <a:t>nd</a:t>
            </a:r>
            <a:r>
              <a:rPr lang="en-US" altLang="ko-KR" dirty="0"/>
              <a:t> 1:5,000)</a:t>
            </a:r>
            <a:endParaRPr lang="ko-KR" altLang="en-US" dirty="0"/>
          </a:p>
        </p:txBody>
      </p:sp>
      <p:pic>
        <p:nvPicPr>
          <p:cNvPr id="22" name="Picture 2" descr="Precision Plus Protein™ Dual Color Standards, 2.5 ml">
            <a:extLst>
              <a:ext uri="{FF2B5EF4-FFF2-40B4-BE49-F238E27FC236}">
                <a16:creationId xmlns:a16="http://schemas.microsoft.com/office/drawing/2014/main" id="{A7E5DD67-FDF5-B23C-228E-EA77A9EFB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4" y="2119312"/>
            <a:ext cx="26193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5353E4D0-EAE8-1A8A-9975-C6DD4A412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9596"/>
              </p:ext>
            </p:extLst>
          </p:nvPr>
        </p:nvGraphicFramePr>
        <p:xfrm>
          <a:off x="3025084" y="796549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77209D2A-FB6D-2530-B53F-74E07463E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206320"/>
              </p:ext>
            </p:extLst>
          </p:nvPr>
        </p:nvGraphicFramePr>
        <p:xfrm>
          <a:off x="3025084" y="1267508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918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rect Immunodetection of Antigens Within the Precast Polyacrylamide Gel |  SpringerLink">
            <a:extLst>
              <a:ext uri="{FF2B5EF4-FFF2-40B4-BE49-F238E27FC236}">
                <a16:creationId xmlns:a16="http://schemas.microsoft.com/office/drawing/2014/main" id="{54EC6805-97AC-93BE-E6B6-3A9ACC37A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1" b="82414"/>
          <a:stretch/>
        </p:blipFill>
        <p:spPr bwMode="auto">
          <a:xfrm>
            <a:off x="1420947" y="687699"/>
            <a:ext cx="8401759" cy="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cision Plus Protein™ Dual Color Standards, 2.5 ml">
            <a:extLst>
              <a:ext uri="{FF2B5EF4-FFF2-40B4-BE49-F238E27FC236}">
                <a16:creationId xmlns:a16="http://schemas.microsoft.com/office/drawing/2014/main" id="{AED9902F-5809-554A-A04D-A7FF9AEC7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r="16321"/>
          <a:stretch/>
        </p:blipFill>
        <p:spPr bwMode="auto">
          <a:xfrm>
            <a:off x="100232" y="144825"/>
            <a:ext cx="1244454" cy="2619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표 6">
            <a:extLst>
              <a:ext uri="{FF2B5EF4-FFF2-40B4-BE49-F238E27FC236}">
                <a16:creationId xmlns:a16="http://schemas.microsoft.com/office/drawing/2014/main" id="{B3C8504D-1C8A-571B-7312-B250F01AB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811571"/>
              </p:ext>
            </p:extLst>
          </p:nvPr>
        </p:nvGraphicFramePr>
        <p:xfrm>
          <a:off x="1557826" y="2993184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ZIP-7 -1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ZIP-7 -2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ZIP-7 -3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ZIP-7 -4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ZIP-7 -5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ZIP-7 -6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76F92-82FC-AE77-C88E-3DC43794E87C}"/>
              </a:ext>
            </a:extLst>
          </p:cNvPr>
          <p:cNvSpPr txBox="1"/>
          <p:nvPr/>
        </p:nvSpPr>
        <p:spPr>
          <a:xfrm>
            <a:off x="2270022" y="2117869"/>
            <a:ext cx="11811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ZIP-7</a:t>
            </a:r>
          </a:p>
          <a:p>
            <a:pPr algn="ctr"/>
            <a:r>
              <a:rPr lang="en-US" altLang="ko-KR" b="1" dirty="0"/>
              <a:t>(50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C5F826-4CFC-0E1A-EA9E-BF04D32B381E}"/>
              </a:ext>
            </a:extLst>
          </p:cNvPr>
          <p:cNvSpPr txBox="1"/>
          <p:nvPr/>
        </p:nvSpPr>
        <p:spPr>
          <a:xfrm>
            <a:off x="3593997" y="2117869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AB254566 anti-rabbit,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1:10,000)</a:t>
            </a:r>
            <a:endParaRPr lang="ko-KR" altLang="en-US" dirty="0"/>
          </a:p>
        </p:txBody>
      </p:sp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id="{041315C0-82C9-5682-F2CF-74DE028656DC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1147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id="{D93DE0AD-BA30-3AB9-B4EF-654D3B8B3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011359"/>
              </p:ext>
            </p:extLst>
          </p:nvPr>
        </p:nvGraphicFramePr>
        <p:xfrm>
          <a:off x="1802246" y="522106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pic>
        <p:nvPicPr>
          <p:cNvPr id="35" name="그림 34">
            <a:extLst>
              <a:ext uri="{FF2B5EF4-FFF2-40B4-BE49-F238E27FC236}">
                <a16:creationId xmlns:a16="http://schemas.microsoft.com/office/drawing/2014/main" id="{21CE85BA-A8C8-3D89-2A80-8A7AC03ACE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61" r="66819" b="16891"/>
          <a:stretch>
            <a:fillRect/>
          </a:stretch>
        </p:blipFill>
        <p:spPr>
          <a:xfrm>
            <a:off x="1095413" y="1325215"/>
            <a:ext cx="392148" cy="11809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BCAC535-BEF6-7440-7D66-C0649517F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8" t="27518" r="33591" b="29355"/>
          <a:stretch>
            <a:fillRect/>
          </a:stretch>
        </p:blipFill>
        <p:spPr>
          <a:xfrm>
            <a:off x="8567858" y="3303068"/>
            <a:ext cx="1634085" cy="23234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F2F01F7-F386-E797-E2B9-D5BAED886B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32976" r="41161" b="25693"/>
          <a:stretch>
            <a:fillRect/>
          </a:stretch>
        </p:blipFill>
        <p:spPr>
          <a:xfrm>
            <a:off x="7208268" y="3493977"/>
            <a:ext cx="1270846" cy="206167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A00ABFE-DA75-D2CE-9968-8C0F1F6F6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t="32976" r="37707" b="25173"/>
          <a:stretch>
            <a:fillRect/>
          </a:stretch>
        </p:blipFill>
        <p:spPr>
          <a:xfrm rot="208351">
            <a:off x="5821324" y="3493977"/>
            <a:ext cx="1366680" cy="209304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9D399CB-E082-A6D3-A5F4-D93AAF3E79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30112" r="37708" b="26733"/>
          <a:stretch>
            <a:fillRect/>
          </a:stretch>
        </p:blipFill>
        <p:spPr>
          <a:xfrm rot="214172">
            <a:off x="4339037" y="3412387"/>
            <a:ext cx="1491416" cy="20930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4146AAE-18AF-6E20-8314-E03B2C769C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5" t="31300" r="38637" b="25285"/>
          <a:stretch>
            <a:fillRect/>
          </a:stretch>
        </p:blipFill>
        <p:spPr>
          <a:xfrm>
            <a:off x="2947283" y="3403550"/>
            <a:ext cx="1350310" cy="20879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C7175B0-2B5B-096A-6C06-2608A5737F0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2317" t="29238" r="36761" b="26014"/>
          <a:stretch>
            <a:fillRect/>
          </a:stretch>
        </p:blipFill>
        <p:spPr>
          <a:xfrm>
            <a:off x="1275582" y="3429000"/>
            <a:ext cx="1407636" cy="203708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2CCE828F-524C-37E9-A8B0-D08E6B0CDE4A}"/>
              </a:ext>
            </a:extLst>
          </p:cNvPr>
          <p:cNvSpPr/>
          <p:nvPr/>
        </p:nvSpPr>
        <p:spPr>
          <a:xfrm>
            <a:off x="1656692" y="4369087"/>
            <a:ext cx="1185375" cy="17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0729E8A-F097-5E26-34FF-ECDFDFC21182}"/>
              </a:ext>
            </a:extLst>
          </p:cNvPr>
          <p:cNvSpPr/>
          <p:nvPr/>
        </p:nvSpPr>
        <p:spPr>
          <a:xfrm>
            <a:off x="3053206" y="4369086"/>
            <a:ext cx="1185375" cy="17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3D883D4-99F5-1BCD-BAEA-57FC21EFBB03}"/>
              </a:ext>
            </a:extLst>
          </p:cNvPr>
          <p:cNvSpPr/>
          <p:nvPr/>
        </p:nvSpPr>
        <p:spPr>
          <a:xfrm>
            <a:off x="4417866" y="4399565"/>
            <a:ext cx="1185375" cy="17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4E04138-7FE1-77B6-EC85-1203F323BFC2}"/>
              </a:ext>
            </a:extLst>
          </p:cNvPr>
          <p:cNvSpPr/>
          <p:nvPr/>
        </p:nvSpPr>
        <p:spPr>
          <a:xfrm>
            <a:off x="5808978" y="4369084"/>
            <a:ext cx="1185375" cy="17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E562D50-FF9C-9CAE-303A-D7BC68019EF6}"/>
              </a:ext>
            </a:extLst>
          </p:cNvPr>
          <p:cNvSpPr/>
          <p:nvPr/>
        </p:nvSpPr>
        <p:spPr>
          <a:xfrm>
            <a:off x="7259592" y="4350214"/>
            <a:ext cx="1185375" cy="17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06DF29F-AF53-B67E-239F-390F667EE503}"/>
              </a:ext>
            </a:extLst>
          </p:cNvPr>
          <p:cNvSpPr/>
          <p:nvPr/>
        </p:nvSpPr>
        <p:spPr>
          <a:xfrm>
            <a:off x="8682558" y="4289325"/>
            <a:ext cx="1185375" cy="233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000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9CAD-DF65-1983-244D-7F3512770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DB647321-7592-15C1-3D9B-841B287803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163125"/>
              </p:ext>
            </p:extLst>
          </p:nvPr>
        </p:nvGraphicFramePr>
        <p:xfrm>
          <a:off x="4418664" y="765189"/>
          <a:ext cx="4143394" cy="5337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" imgW="3355745" imgH="4322569" progId="Prism10.Document">
                  <p:embed/>
                </p:oleObj>
              </mc:Choice>
              <mc:Fallback>
                <p:oleObj name="Prism 10" r:id="rId3" imgW="3355745" imgH="4322569" progId="Prism10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8664" y="765189"/>
                        <a:ext cx="4143394" cy="53370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C37340D-AFDE-838B-E60F-2314CB8434A5}"/>
              </a:ext>
            </a:extLst>
          </p:cNvPr>
          <p:cNvSpPr txBox="1"/>
          <p:nvPr/>
        </p:nvSpPr>
        <p:spPr>
          <a:xfrm>
            <a:off x="1984887" y="71233"/>
            <a:ext cx="11811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ZIP-7</a:t>
            </a:r>
          </a:p>
          <a:p>
            <a:pPr algn="ctr"/>
            <a:r>
              <a:rPr lang="en-US" altLang="ko-KR" b="1" dirty="0"/>
              <a:t>(50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0E0B6D-EE8E-6DC2-7F95-761F22A39882}"/>
              </a:ext>
            </a:extLst>
          </p:cNvPr>
          <p:cNvSpPr txBox="1"/>
          <p:nvPr/>
        </p:nvSpPr>
        <p:spPr>
          <a:xfrm>
            <a:off x="3308862" y="71233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AB254566 anti-rabbit,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1:10,000)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87A9524-3371-4310-BC93-37AD40AE1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4" t="48765" r="31097" b="46111"/>
          <a:stretch/>
        </p:blipFill>
        <p:spPr>
          <a:xfrm>
            <a:off x="5203825" y="765189"/>
            <a:ext cx="2573072" cy="4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50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rect Immunodetection of Antigens Within the Precast Polyacrylamide Gel |  SpringerLink">
            <a:extLst>
              <a:ext uri="{FF2B5EF4-FFF2-40B4-BE49-F238E27FC236}">
                <a16:creationId xmlns:a16="http://schemas.microsoft.com/office/drawing/2014/main" id="{3420B119-CFD9-58FE-02A6-6FB06EF48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1" b="82414"/>
          <a:stretch/>
        </p:blipFill>
        <p:spPr bwMode="auto">
          <a:xfrm>
            <a:off x="1420947" y="687699"/>
            <a:ext cx="8401759" cy="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cision Plus Protein™ Dual Color Standards, 2.5 ml">
            <a:extLst>
              <a:ext uri="{FF2B5EF4-FFF2-40B4-BE49-F238E27FC236}">
                <a16:creationId xmlns:a16="http://schemas.microsoft.com/office/drawing/2014/main" id="{5D4223C7-A6D7-40D4-6A66-C683C212F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r="16321"/>
          <a:stretch/>
        </p:blipFill>
        <p:spPr bwMode="auto">
          <a:xfrm>
            <a:off x="100232" y="144825"/>
            <a:ext cx="1244454" cy="2619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표 6">
            <a:extLst>
              <a:ext uri="{FF2B5EF4-FFF2-40B4-BE49-F238E27FC236}">
                <a16:creationId xmlns:a16="http://schemas.microsoft.com/office/drawing/2014/main" id="{6B118257-3D35-B833-FDD0-2DB1B6B0E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122732"/>
              </p:ext>
            </p:extLst>
          </p:nvPr>
        </p:nvGraphicFramePr>
        <p:xfrm>
          <a:off x="1557826" y="2993184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Claudin-5 -1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Claudin-5 -2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Claudin-5 -3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Claudin-5 -4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Claudin-5 -5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Claudin-5 -6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EFD11F2-5742-1BEA-5D34-70D23578D591}"/>
              </a:ext>
            </a:extLst>
          </p:cNvPr>
          <p:cNvSpPr txBox="1"/>
          <p:nvPr/>
        </p:nvSpPr>
        <p:spPr>
          <a:xfrm>
            <a:off x="1997176" y="1710947"/>
            <a:ext cx="13040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Claudin-5</a:t>
            </a:r>
          </a:p>
          <a:p>
            <a:pPr algn="ctr"/>
            <a:r>
              <a:rPr lang="en-US" altLang="ko-KR" b="1" dirty="0"/>
              <a:t>(22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A13EA-3DEB-8994-AB0E-48ED2778DBBC}"/>
              </a:ext>
            </a:extLst>
          </p:cNvPr>
          <p:cNvSpPr txBox="1"/>
          <p:nvPr/>
        </p:nvSpPr>
        <p:spPr>
          <a:xfrm>
            <a:off x="3558355" y="1717706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4C3C2 anti-mouse,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1:1,000, 2</a:t>
            </a:r>
            <a:r>
              <a:rPr lang="en-US" altLang="ko-KR" baseline="30000" dirty="0"/>
              <a:t>nd</a:t>
            </a:r>
            <a:r>
              <a:rPr lang="en-US" altLang="ko-KR" dirty="0"/>
              <a:t> 1:5,000)</a:t>
            </a:r>
            <a:endParaRPr lang="ko-KR" altLang="en-US" dirty="0"/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15AF2F2D-45EB-02D4-EF66-E25D456ED245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1147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D68904F1-B21F-E4F6-A16F-1030AC020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011359"/>
              </p:ext>
            </p:extLst>
          </p:nvPr>
        </p:nvGraphicFramePr>
        <p:xfrm>
          <a:off x="1802246" y="522106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pic>
        <p:nvPicPr>
          <p:cNvPr id="34" name="그림 33">
            <a:extLst>
              <a:ext uri="{FF2B5EF4-FFF2-40B4-BE49-F238E27FC236}">
                <a16:creationId xmlns:a16="http://schemas.microsoft.com/office/drawing/2014/main" id="{D83E789D-5056-01C7-4165-97118586A8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38" r="62566"/>
          <a:stretch>
            <a:fillRect/>
          </a:stretch>
        </p:blipFill>
        <p:spPr>
          <a:xfrm>
            <a:off x="1106508" y="1895420"/>
            <a:ext cx="258388" cy="6583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B91B003-EBE7-7659-D235-949005C83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4" t="32561" r="35644" b="25477"/>
          <a:stretch>
            <a:fillRect/>
          </a:stretch>
        </p:blipFill>
        <p:spPr>
          <a:xfrm>
            <a:off x="1223702" y="3493977"/>
            <a:ext cx="1500020" cy="203226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D2F6BB9-7A6E-D0CA-34D3-7507A6F29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0" t="32976" r="35091" b="26732"/>
          <a:stretch>
            <a:fillRect/>
          </a:stretch>
        </p:blipFill>
        <p:spPr>
          <a:xfrm>
            <a:off x="2766694" y="3453606"/>
            <a:ext cx="1563804" cy="211300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2E7969A-7329-B34F-3756-27639F50D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7" t="30287" r="37894" b="25778"/>
          <a:stretch>
            <a:fillRect/>
          </a:stretch>
        </p:blipFill>
        <p:spPr>
          <a:xfrm>
            <a:off x="4203018" y="3429000"/>
            <a:ext cx="1500019" cy="231655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D27D45-8D60-13E7-9AB4-CBEB1CC1F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4" t="28511" r="35960" b="27423"/>
          <a:stretch>
            <a:fillRect/>
          </a:stretch>
        </p:blipFill>
        <p:spPr>
          <a:xfrm>
            <a:off x="5621826" y="3369991"/>
            <a:ext cx="1573969" cy="228023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F5D448B6-AC42-051D-6A62-1703555499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6" t="32976" r="39449" b="25173"/>
          <a:stretch>
            <a:fillRect/>
          </a:stretch>
        </p:blipFill>
        <p:spPr>
          <a:xfrm>
            <a:off x="7117420" y="3364024"/>
            <a:ext cx="1486907" cy="222841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431E003-3E00-E77D-4B43-E48DC31B57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4" t="27167" r="37417" b="25258"/>
          <a:stretch>
            <a:fillRect/>
          </a:stretch>
        </p:blipFill>
        <p:spPr>
          <a:xfrm>
            <a:off x="8460570" y="3350792"/>
            <a:ext cx="1486907" cy="2394763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497D089B-F761-ED5E-E3B1-F85279FDECC9}"/>
              </a:ext>
            </a:extLst>
          </p:cNvPr>
          <p:cNvSpPr/>
          <p:nvPr/>
        </p:nvSpPr>
        <p:spPr>
          <a:xfrm>
            <a:off x="1256570" y="4926692"/>
            <a:ext cx="1363382" cy="263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43C2331-B1D1-4F2E-B865-CDB97150361A}"/>
              </a:ext>
            </a:extLst>
          </p:cNvPr>
          <p:cNvSpPr/>
          <p:nvPr/>
        </p:nvSpPr>
        <p:spPr>
          <a:xfrm>
            <a:off x="2755504" y="4915577"/>
            <a:ext cx="1416924" cy="274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4A5512E1-91B0-CA39-44E0-9325D0AD9528}"/>
              </a:ext>
            </a:extLst>
          </p:cNvPr>
          <p:cNvSpPr/>
          <p:nvPr/>
        </p:nvSpPr>
        <p:spPr>
          <a:xfrm>
            <a:off x="4291395" y="4952745"/>
            <a:ext cx="1302479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5C66544F-94DC-DDB5-2FB4-C581E0A1D6A4}"/>
              </a:ext>
            </a:extLst>
          </p:cNvPr>
          <p:cNvSpPr/>
          <p:nvPr/>
        </p:nvSpPr>
        <p:spPr>
          <a:xfrm>
            <a:off x="5730989" y="5034096"/>
            <a:ext cx="1239689" cy="259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EE1004F3-7199-CAFE-8B1D-301562640D21}"/>
              </a:ext>
            </a:extLst>
          </p:cNvPr>
          <p:cNvSpPr/>
          <p:nvPr/>
        </p:nvSpPr>
        <p:spPr>
          <a:xfrm>
            <a:off x="7169919" y="4952746"/>
            <a:ext cx="1262699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774104F-370F-82B9-9AFD-921C0AFB81F4}"/>
              </a:ext>
            </a:extLst>
          </p:cNvPr>
          <p:cNvSpPr/>
          <p:nvPr/>
        </p:nvSpPr>
        <p:spPr>
          <a:xfrm>
            <a:off x="8565811" y="4952745"/>
            <a:ext cx="1262699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16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9F1D7-9FE6-8940-EB57-F8455C692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6A58E-D63C-FACA-1506-CD0632E046CE}"/>
              </a:ext>
            </a:extLst>
          </p:cNvPr>
          <p:cNvSpPr txBox="1"/>
          <p:nvPr/>
        </p:nvSpPr>
        <p:spPr>
          <a:xfrm>
            <a:off x="2124996" y="80029"/>
            <a:ext cx="13040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Claudin-5</a:t>
            </a:r>
          </a:p>
          <a:p>
            <a:pPr algn="ctr"/>
            <a:r>
              <a:rPr lang="en-US" altLang="ko-KR" b="1" dirty="0"/>
              <a:t>(22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8937C-DF32-755B-33DD-4E81B20BBF65}"/>
              </a:ext>
            </a:extLst>
          </p:cNvPr>
          <p:cNvSpPr txBox="1"/>
          <p:nvPr/>
        </p:nvSpPr>
        <p:spPr>
          <a:xfrm>
            <a:off x="3686175" y="86788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4C3C2 anti-mouse,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1:1,000, 2</a:t>
            </a:r>
            <a:r>
              <a:rPr lang="en-US" altLang="ko-KR" baseline="30000" dirty="0"/>
              <a:t>nd</a:t>
            </a:r>
            <a:r>
              <a:rPr lang="en-US" altLang="ko-KR" dirty="0"/>
              <a:t> 1:5,000)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9641CB6-8418-7C7E-C9B8-3A3054B38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5"/>
          <a:stretch/>
        </p:blipFill>
        <p:spPr>
          <a:xfrm>
            <a:off x="4011690" y="856637"/>
            <a:ext cx="3968934" cy="60013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그림 13" descr="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FE89B4-0771-CF32-6F1E-0123440FE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8" t="59635" r="41002" b="37546"/>
          <a:stretch/>
        </p:blipFill>
        <p:spPr>
          <a:xfrm>
            <a:off x="5042691" y="1162050"/>
            <a:ext cx="2748760" cy="3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34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rect Immunodetection of Antigens Within the Precast Polyacrylamide Gel |  SpringerLink">
            <a:extLst>
              <a:ext uri="{FF2B5EF4-FFF2-40B4-BE49-F238E27FC236}">
                <a16:creationId xmlns:a16="http://schemas.microsoft.com/office/drawing/2014/main" id="{13E0A74C-AFFB-D9B1-00A1-7BD6E8387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1" b="82414"/>
          <a:stretch/>
        </p:blipFill>
        <p:spPr bwMode="auto">
          <a:xfrm>
            <a:off x="1420947" y="687699"/>
            <a:ext cx="8401759" cy="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cision Plus Protein™ Dual Color Standards, 2.5 ml">
            <a:extLst>
              <a:ext uri="{FF2B5EF4-FFF2-40B4-BE49-F238E27FC236}">
                <a16:creationId xmlns:a16="http://schemas.microsoft.com/office/drawing/2014/main" id="{7A5206AC-E436-77D8-5D2B-66FCA8F5D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r="16321"/>
          <a:stretch/>
        </p:blipFill>
        <p:spPr bwMode="auto">
          <a:xfrm>
            <a:off x="176493" y="186930"/>
            <a:ext cx="1244454" cy="2619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표 6">
            <a:extLst>
              <a:ext uri="{FF2B5EF4-FFF2-40B4-BE49-F238E27FC236}">
                <a16:creationId xmlns:a16="http://schemas.microsoft.com/office/drawing/2014/main" id="{B6650BA2-1669-77A8-E46C-97B016B84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050605"/>
              </p:ext>
            </p:extLst>
          </p:nvPr>
        </p:nvGraphicFramePr>
        <p:xfrm>
          <a:off x="1557826" y="2993184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DB106EA2-B397-D15A-B24A-C597B358CA07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1147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DFE93B6F-AE49-733B-9DBC-77695C204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011359"/>
              </p:ext>
            </p:extLst>
          </p:nvPr>
        </p:nvGraphicFramePr>
        <p:xfrm>
          <a:off x="1802246" y="522106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4B32E3F-8F91-876E-63D9-F9E32B73B307}"/>
              </a:ext>
            </a:extLst>
          </p:cNvPr>
          <p:cNvSpPr txBox="1"/>
          <p:nvPr/>
        </p:nvSpPr>
        <p:spPr>
          <a:xfrm>
            <a:off x="2231000" y="1620883"/>
            <a:ext cx="11811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BACE1</a:t>
            </a:r>
          </a:p>
          <a:p>
            <a:pPr algn="ctr"/>
            <a:r>
              <a:rPr lang="en-US" altLang="ko-KR" b="1" dirty="0"/>
              <a:t>(56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35F8F-7211-14D0-ABAF-65B638DD0C33}"/>
              </a:ext>
            </a:extLst>
          </p:cNvPr>
          <p:cNvSpPr txBox="1"/>
          <p:nvPr/>
        </p:nvSpPr>
        <p:spPr>
          <a:xfrm>
            <a:off x="3669275" y="1624991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AB108394 anti-rabbit,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1:1000)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719649D-1A98-3D66-2193-B23B28BA2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4" t="32561" r="35644" b="25477"/>
          <a:stretch>
            <a:fillRect/>
          </a:stretch>
        </p:blipFill>
        <p:spPr>
          <a:xfrm>
            <a:off x="1223702" y="3493977"/>
            <a:ext cx="1500020" cy="203226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6B35348-9C5F-5CE8-F705-F7B598195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0" t="32976" r="35091" b="26732"/>
          <a:stretch>
            <a:fillRect/>
          </a:stretch>
        </p:blipFill>
        <p:spPr>
          <a:xfrm>
            <a:off x="2766694" y="3484086"/>
            <a:ext cx="1563804" cy="211300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A6296AA-CA16-9657-F648-A03507F0D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7" t="30287" r="37894" b="25778"/>
          <a:stretch>
            <a:fillRect/>
          </a:stretch>
        </p:blipFill>
        <p:spPr>
          <a:xfrm>
            <a:off x="4203018" y="3429000"/>
            <a:ext cx="1500019" cy="231655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EE56F48-7C99-31EC-A016-D39FA07DD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4" t="28511" r="35960" b="27423"/>
          <a:stretch>
            <a:fillRect/>
          </a:stretch>
        </p:blipFill>
        <p:spPr>
          <a:xfrm rot="216700">
            <a:off x="5518238" y="3338110"/>
            <a:ext cx="1573969" cy="228023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95F1C82-839F-5CC4-B13A-24EA0BEFD2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6" t="32976" r="39449" b="25173"/>
          <a:stretch>
            <a:fillRect/>
          </a:stretch>
        </p:blipFill>
        <p:spPr>
          <a:xfrm>
            <a:off x="7117420" y="3364024"/>
            <a:ext cx="1486907" cy="222841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761C7B-177B-7165-E346-E4CF0ABC0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4" t="27167" r="37417" b="25258"/>
          <a:stretch>
            <a:fillRect/>
          </a:stretch>
        </p:blipFill>
        <p:spPr>
          <a:xfrm>
            <a:off x="8460570" y="3350792"/>
            <a:ext cx="1486907" cy="2394763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414F2961-1B97-4CC7-3EB8-4AD34A8B9F49}"/>
              </a:ext>
            </a:extLst>
          </p:cNvPr>
          <p:cNvSpPr/>
          <p:nvPr/>
        </p:nvSpPr>
        <p:spPr>
          <a:xfrm>
            <a:off x="1606690" y="4146055"/>
            <a:ext cx="1091351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E32D757-19C5-DB25-B512-83470CD4B97E}"/>
              </a:ext>
            </a:extLst>
          </p:cNvPr>
          <p:cNvSpPr/>
          <p:nvPr/>
        </p:nvSpPr>
        <p:spPr>
          <a:xfrm>
            <a:off x="3002583" y="4188117"/>
            <a:ext cx="1091351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8E5D5F0-E775-24E5-21C9-DC1F9840C3FA}"/>
              </a:ext>
            </a:extLst>
          </p:cNvPr>
          <p:cNvSpPr/>
          <p:nvPr/>
        </p:nvSpPr>
        <p:spPr>
          <a:xfrm>
            <a:off x="4411873" y="4146055"/>
            <a:ext cx="1091351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D6856E5-C5F0-33FC-00E8-D101ADC43655}"/>
              </a:ext>
            </a:extLst>
          </p:cNvPr>
          <p:cNvSpPr/>
          <p:nvPr/>
        </p:nvSpPr>
        <p:spPr>
          <a:xfrm>
            <a:off x="5764414" y="4278627"/>
            <a:ext cx="1091351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B6CA6C2-493B-0F4B-58FA-5B2BB3CC4C31}"/>
              </a:ext>
            </a:extLst>
          </p:cNvPr>
          <p:cNvSpPr/>
          <p:nvPr/>
        </p:nvSpPr>
        <p:spPr>
          <a:xfrm>
            <a:off x="7291995" y="4122675"/>
            <a:ext cx="1262699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3F7C199-41AB-6278-3F6A-49EBDC779B2C}"/>
              </a:ext>
            </a:extLst>
          </p:cNvPr>
          <p:cNvSpPr/>
          <p:nvPr/>
        </p:nvSpPr>
        <p:spPr>
          <a:xfrm>
            <a:off x="8576848" y="4235163"/>
            <a:ext cx="1262699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7777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DCC0-E271-1381-0528-CA355B3F1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1C392BE-30D1-5BB5-081D-5BF54BB4A3E0}"/>
              </a:ext>
            </a:extLst>
          </p:cNvPr>
          <p:cNvSpPr txBox="1"/>
          <p:nvPr/>
        </p:nvSpPr>
        <p:spPr>
          <a:xfrm>
            <a:off x="2162175" y="70505"/>
            <a:ext cx="11811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BACE1</a:t>
            </a:r>
          </a:p>
          <a:p>
            <a:pPr algn="ctr"/>
            <a:r>
              <a:rPr lang="en-US" altLang="ko-KR" b="1" dirty="0"/>
              <a:t>(56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2CC729-060C-B363-0108-F69934AE4597}"/>
              </a:ext>
            </a:extLst>
          </p:cNvPr>
          <p:cNvSpPr txBox="1"/>
          <p:nvPr/>
        </p:nvSpPr>
        <p:spPr>
          <a:xfrm>
            <a:off x="3600450" y="74613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AB108394 anti-rabbit,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1:1000)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3189163-021A-F021-4239-DEFB4B605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1"/>
          <a:stretch/>
        </p:blipFill>
        <p:spPr>
          <a:xfrm>
            <a:off x="4208732" y="786879"/>
            <a:ext cx="3774536" cy="60711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그림 8" descr="스크린샷, 예술, 야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85FA81-7F83-564B-E292-B5F9CA491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1" t="47931" r="42475" b="47703"/>
          <a:stretch>
            <a:fillRect/>
          </a:stretch>
        </p:blipFill>
        <p:spPr>
          <a:xfrm>
            <a:off x="5200651" y="786879"/>
            <a:ext cx="2705100" cy="5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7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>
            <a:extLst>
              <a:ext uri="{FF2B5EF4-FFF2-40B4-BE49-F238E27FC236}">
                <a16:creationId xmlns:a16="http://schemas.microsoft.com/office/drawing/2014/main" id="{679F236D-6AF8-0BA4-DE31-E933C71195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17" r="18979" b="33548"/>
          <a:stretch>
            <a:fillRect/>
          </a:stretch>
        </p:blipFill>
        <p:spPr>
          <a:xfrm>
            <a:off x="8405330" y="3429249"/>
            <a:ext cx="1312395" cy="45061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5EF1C96-7987-8AA1-B755-DDE7059547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47" r="23137" b="13169"/>
          <a:stretch>
            <a:fillRect/>
          </a:stretch>
        </p:blipFill>
        <p:spPr>
          <a:xfrm>
            <a:off x="6953181" y="3498285"/>
            <a:ext cx="1262699" cy="499734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9085D256-FE10-96F1-A7F6-C95D5161CE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84" r="26222" b="17725"/>
          <a:stretch>
            <a:fillRect/>
          </a:stretch>
        </p:blipFill>
        <p:spPr>
          <a:xfrm>
            <a:off x="5518020" y="3478186"/>
            <a:ext cx="1262700" cy="51427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63C73BD-CD09-1623-9DB0-648FF2D6EC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614" t="14344" r="15363" b="12604"/>
          <a:stretch>
            <a:fillRect/>
          </a:stretch>
        </p:blipFill>
        <p:spPr>
          <a:xfrm>
            <a:off x="4292026" y="3493977"/>
            <a:ext cx="1034678" cy="50835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C8FFC67-277E-FC1D-2105-32C4E8E23B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309" t="25662" r="14901" b="11734"/>
          <a:stretch>
            <a:fillRect/>
          </a:stretch>
        </p:blipFill>
        <p:spPr>
          <a:xfrm>
            <a:off x="2827828" y="3459320"/>
            <a:ext cx="1351188" cy="563066"/>
          </a:xfrm>
          <a:prstGeom prst="rect">
            <a:avLst/>
          </a:prstGeom>
        </p:spPr>
      </p:pic>
      <p:pic>
        <p:nvPicPr>
          <p:cNvPr id="4" name="Picture 2" descr="Direct Immunodetection of Antigens Within the Precast Polyacrylamide Gel |  SpringerLink">
            <a:extLst>
              <a:ext uri="{FF2B5EF4-FFF2-40B4-BE49-F238E27FC236}">
                <a16:creationId xmlns:a16="http://schemas.microsoft.com/office/drawing/2014/main" id="{48C822FA-0A9A-1DB7-AA42-AD5F5A830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1" b="82414"/>
          <a:stretch/>
        </p:blipFill>
        <p:spPr bwMode="auto">
          <a:xfrm>
            <a:off x="1420947" y="687699"/>
            <a:ext cx="8401759" cy="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cision Plus Protein™ Dual Color Standards, 2.5 ml">
            <a:extLst>
              <a:ext uri="{FF2B5EF4-FFF2-40B4-BE49-F238E27FC236}">
                <a16:creationId xmlns:a16="http://schemas.microsoft.com/office/drawing/2014/main" id="{49708240-F062-9371-6BE7-99F62146A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r="16321"/>
          <a:stretch/>
        </p:blipFill>
        <p:spPr bwMode="auto">
          <a:xfrm>
            <a:off x="100232" y="144825"/>
            <a:ext cx="1244454" cy="2619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표 6">
            <a:extLst>
              <a:ext uri="{FF2B5EF4-FFF2-40B4-BE49-F238E27FC236}">
                <a16:creationId xmlns:a16="http://schemas.microsoft.com/office/drawing/2014/main" id="{E61D8593-690D-66C7-965E-24BC8F475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218916"/>
              </p:ext>
            </p:extLst>
          </p:nvPr>
        </p:nvGraphicFramePr>
        <p:xfrm>
          <a:off x="1557826" y="2993184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420214C7-7A45-B3F8-A2C1-A5B1EC4A572C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1147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6842A6F3-DA4A-DC15-4C15-D93652972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011359"/>
              </p:ext>
            </p:extLst>
          </p:nvPr>
        </p:nvGraphicFramePr>
        <p:xfrm>
          <a:off x="1802246" y="522106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93556C1-107A-5B7A-F84B-4C7ED74C42D6}"/>
              </a:ext>
            </a:extLst>
          </p:cNvPr>
          <p:cNvSpPr txBox="1"/>
          <p:nvPr/>
        </p:nvSpPr>
        <p:spPr>
          <a:xfrm>
            <a:off x="1928495" y="1736983"/>
            <a:ext cx="16724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MT3</a:t>
            </a:r>
          </a:p>
          <a:p>
            <a:pPr algn="ctr"/>
            <a:r>
              <a:rPr lang="en-US" altLang="ko-KR" b="1" dirty="0"/>
              <a:t>(11-17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5088B-69EC-2608-DFB7-BC09BA595D81}"/>
              </a:ext>
            </a:extLst>
          </p:cNvPr>
          <p:cNvSpPr txBox="1"/>
          <p:nvPr/>
        </p:nvSpPr>
        <p:spPr>
          <a:xfrm>
            <a:off x="3705675" y="1736984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AB214314 anti-rabbit, poly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1:5000)</a:t>
            </a:r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368AED5-A03F-3CB8-EC26-1740E7F55F9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591" t="26113" r="14440" b="15970"/>
          <a:stretch>
            <a:fillRect/>
          </a:stretch>
        </p:blipFill>
        <p:spPr>
          <a:xfrm>
            <a:off x="1453712" y="3459320"/>
            <a:ext cx="1343921" cy="516874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5DC36189-586A-5182-B9EF-4D076C66951A}"/>
              </a:ext>
            </a:extLst>
          </p:cNvPr>
          <p:cNvSpPr/>
          <p:nvPr/>
        </p:nvSpPr>
        <p:spPr>
          <a:xfrm>
            <a:off x="1706282" y="3585314"/>
            <a:ext cx="1091351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251F257-C47D-1DAA-F97D-234B997E6768}"/>
              </a:ext>
            </a:extLst>
          </p:cNvPr>
          <p:cNvSpPr/>
          <p:nvPr/>
        </p:nvSpPr>
        <p:spPr>
          <a:xfrm>
            <a:off x="2991274" y="3536039"/>
            <a:ext cx="1091351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BE1A5FC-7B7E-7674-F8EE-74BA8EA1AF4F}"/>
              </a:ext>
            </a:extLst>
          </p:cNvPr>
          <p:cNvSpPr/>
          <p:nvPr/>
        </p:nvSpPr>
        <p:spPr>
          <a:xfrm>
            <a:off x="4363009" y="3619971"/>
            <a:ext cx="1091351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5FBD387-28E6-B4F7-0402-FF81F3E8A3CB}"/>
              </a:ext>
            </a:extLst>
          </p:cNvPr>
          <p:cNvSpPr/>
          <p:nvPr/>
        </p:nvSpPr>
        <p:spPr>
          <a:xfrm>
            <a:off x="5747154" y="3564198"/>
            <a:ext cx="1091351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4269F6F-E350-B2E0-AB24-BB6B318C7017}"/>
              </a:ext>
            </a:extLst>
          </p:cNvPr>
          <p:cNvSpPr/>
          <p:nvPr/>
        </p:nvSpPr>
        <p:spPr>
          <a:xfrm>
            <a:off x="7047906" y="3584448"/>
            <a:ext cx="1262699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DF4C2B3-D2F3-E7F6-4CE5-FC0532A1819A}"/>
              </a:ext>
            </a:extLst>
          </p:cNvPr>
          <p:cNvSpPr/>
          <p:nvPr/>
        </p:nvSpPr>
        <p:spPr>
          <a:xfrm>
            <a:off x="8468990" y="3587598"/>
            <a:ext cx="1262699" cy="237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5795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E1F6F-C667-D5AD-61DA-054C5E946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8335AA-83B5-0211-5FF9-639C90522EBB}"/>
              </a:ext>
            </a:extLst>
          </p:cNvPr>
          <p:cNvSpPr txBox="1"/>
          <p:nvPr/>
        </p:nvSpPr>
        <p:spPr>
          <a:xfrm>
            <a:off x="2009775" y="92412"/>
            <a:ext cx="16724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MT3</a:t>
            </a:r>
          </a:p>
          <a:p>
            <a:pPr algn="ctr"/>
            <a:r>
              <a:rPr lang="en-US" altLang="ko-KR" b="1" dirty="0"/>
              <a:t>(11-17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5A32A-E250-650B-F103-D12A11E4C88B}"/>
              </a:ext>
            </a:extLst>
          </p:cNvPr>
          <p:cNvSpPr txBox="1"/>
          <p:nvPr/>
        </p:nvSpPr>
        <p:spPr>
          <a:xfrm>
            <a:off x="3786955" y="92413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AB214314 anti-rabbit, poly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1:5000)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4F24D27-F5AB-A5C2-C09D-8EECD8DAA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71"/>
          <a:stretch/>
        </p:blipFill>
        <p:spPr>
          <a:xfrm>
            <a:off x="3953313" y="895279"/>
            <a:ext cx="3831317" cy="59627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401949D-DCBF-2E8B-5FCF-7E056A73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852" t="64296" r="40222" b="30815"/>
          <a:stretch>
            <a:fillRect/>
          </a:stretch>
        </p:blipFill>
        <p:spPr>
          <a:xfrm>
            <a:off x="5207000" y="1016000"/>
            <a:ext cx="1778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94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E1711-4CAB-4D9E-934F-F58D53BD9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660CF6-613C-0A5E-F914-CA3E41A175FA}"/>
              </a:ext>
            </a:extLst>
          </p:cNvPr>
          <p:cNvSpPr txBox="1"/>
          <p:nvPr/>
        </p:nvSpPr>
        <p:spPr>
          <a:xfrm>
            <a:off x="0" y="26084"/>
            <a:ext cx="11811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altLang="ko-KR" b="1" dirty="0"/>
              <a:t>Β</a:t>
            </a:r>
            <a:r>
              <a:rPr lang="en-US" altLang="ko-KR" b="1" dirty="0"/>
              <a:t>-Actin</a:t>
            </a: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063190C5-54E5-EC58-B137-F418E4C6B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063612"/>
              </p:ext>
            </p:extLst>
          </p:nvPr>
        </p:nvGraphicFramePr>
        <p:xfrm>
          <a:off x="2497571" y="395416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41576C6F-A5E6-8356-DC1A-7169D8683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707662"/>
              </p:ext>
            </p:extLst>
          </p:nvPr>
        </p:nvGraphicFramePr>
        <p:xfrm>
          <a:off x="2497571" y="866375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pic>
        <p:nvPicPr>
          <p:cNvPr id="16" name="Picture 2" descr="Precision Plus Protein™ Dual Color Standards, 2.5 ml">
            <a:extLst>
              <a:ext uri="{FF2B5EF4-FFF2-40B4-BE49-F238E27FC236}">
                <a16:creationId xmlns:a16="http://schemas.microsoft.com/office/drawing/2014/main" id="{D975C0B5-813A-4D40-0A60-0DE8C5B0D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t="34164" r="16321"/>
          <a:stretch>
            <a:fillRect/>
          </a:stretch>
        </p:blipFill>
        <p:spPr bwMode="auto">
          <a:xfrm>
            <a:off x="117621" y="533015"/>
            <a:ext cx="1244454" cy="17244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D13C8B0-A56A-9ECB-6883-4C9DFD6B6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506" y="2085108"/>
            <a:ext cx="5925708" cy="376362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70CA9DD-D943-CAB5-0737-DBA02B023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99" y="2271271"/>
            <a:ext cx="5419559" cy="33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6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30ADB-6219-4A1C-FC90-4DC7EEAFA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C8D0AC7-B367-2D34-8BEC-1FD741EA7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847" y="2421969"/>
            <a:ext cx="6848159" cy="4384884"/>
          </a:xfrm>
          <a:prstGeom prst="rect">
            <a:avLst/>
          </a:prstGeom>
        </p:spPr>
      </p:pic>
      <p:pic>
        <p:nvPicPr>
          <p:cNvPr id="4" name="Picture 2" descr="Direct Immunodetection of Antigens Within the Precast Polyacrylamide Gel |  SpringerLink">
            <a:extLst>
              <a:ext uri="{FF2B5EF4-FFF2-40B4-BE49-F238E27FC236}">
                <a16:creationId xmlns:a16="http://schemas.microsoft.com/office/drawing/2014/main" id="{6962933F-754C-73A8-5FAB-BD4E7E976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1" b="82414"/>
          <a:stretch/>
        </p:blipFill>
        <p:spPr bwMode="auto">
          <a:xfrm>
            <a:off x="1420947" y="687699"/>
            <a:ext cx="8401759" cy="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cision Plus Protein™ Dual Color Standards, 2.5 ml">
            <a:extLst>
              <a:ext uri="{FF2B5EF4-FFF2-40B4-BE49-F238E27FC236}">
                <a16:creationId xmlns:a16="http://schemas.microsoft.com/office/drawing/2014/main" id="{3403626E-6762-0BC1-BF7A-F3CFB1C5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r="16321"/>
          <a:stretch/>
        </p:blipFill>
        <p:spPr bwMode="auto">
          <a:xfrm>
            <a:off x="100232" y="144825"/>
            <a:ext cx="1244454" cy="2619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88523315-B51B-C170-115D-068269B94576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1147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5CFEEBDA-18BC-459C-C797-5679BBA16C6D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22106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76B9F11-CBFE-5DC9-1FA4-69CED639A056}"/>
              </a:ext>
            </a:extLst>
          </p:cNvPr>
          <p:cNvSpPr txBox="1"/>
          <p:nvPr/>
        </p:nvSpPr>
        <p:spPr>
          <a:xfrm>
            <a:off x="1928495" y="1736983"/>
            <a:ext cx="16724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ZIP1</a:t>
            </a:r>
          </a:p>
          <a:p>
            <a:pPr algn="ctr"/>
            <a:r>
              <a:rPr lang="en-US" altLang="ko-KR" b="1" dirty="0"/>
              <a:t>(34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A0B50-9B1C-F56D-E9F1-07D00E1F299D}"/>
              </a:ext>
            </a:extLst>
          </p:cNvPr>
          <p:cNvSpPr txBox="1"/>
          <p:nvPr/>
        </p:nvSpPr>
        <p:spPr>
          <a:xfrm>
            <a:off x="3705675" y="1736984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AB214314 anti-rabbit, poly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1:5000)</a:t>
            </a:r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700BEFF-2146-8FC8-5DE5-4AFBA507DE71}"/>
              </a:ext>
            </a:extLst>
          </p:cNvPr>
          <p:cNvSpPr/>
          <p:nvPr/>
        </p:nvSpPr>
        <p:spPr>
          <a:xfrm>
            <a:off x="3412423" y="3714588"/>
            <a:ext cx="1547108" cy="237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089F772-6FEF-94D7-E2C0-23642FBBF43B}"/>
              </a:ext>
            </a:extLst>
          </p:cNvPr>
          <p:cNvSpPr/>
          <p:nvPr/>
        </p:nvSpPr>
        <p:spPr>
          <a:xfrm>
            <a:off x="5390902" y="3621095"/>
            <a:ext cx="1547108" cy="344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CFC7D6E-BF4A-00E2-BFF7-C8AA9A445B99}"/>
              </a:ext>
            </a:extLst>
          </p:cNvPr>
          <p:cNvSpPr/>
          <p:nvPr/>
        </p:nvSpPr>
        <p:spPr>
          <a:xfrm>
            <a:off x="7271757" y="3535609"/>
            <a:ext cx="1654828" cy="344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842BA9F-5C00-8A90-3D35-9DEAA71D63AA}"/>
              </a:ext>
            </a:extLst>
          </p:cNvPr>
          <p:cNvSpPr/>
          <p:nvPr/>
        </p:nvSpPr>
        <p:spPr>
          <a:xfrm>
            <a:off x="3452419" y="6015898"/>
            <a:ext cx="1648536" cy="237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BA0012D-C6C9-6CB9-66C2-6477A5079ED3}"/>
              </a:ext>
            </a:extLst>
          </p:cNvPr>
          <p:cNvSpPr/>
          <p:nvPr/>
        </p:nvSpPr>
        <p:spPr>
          <a:xfrm>
            <a:off x="5362327" y="5977798"/>
            <a:ext cx="1648536" cy="237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BF2ED04-6A56-F2B4-4E61-30C24B97315D}"/>
              </a:ext>
            </a:extLst>
          </p:cNvPr>
          <p:cNvSpPr/>
          <p:nvPr/>
        </p:nvSpPr>
        <p:spPr>
          <a:xfrm>
            <a:off x="7272235" y="5820706"/>
            <a:ext cx="1786040" cy="344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02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B77E1-FE53-9CC3-3C73-3232D929A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94BBF9B7-9F11-A7BA-77AD-FB32F2640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499" y="348270"/>
            <a:ext cx="3800189" cy="203207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C08F533F-F90C-692E-D7FE-68AF9C294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042" y="320998"/>
            <a:ext cx="3652359" cy="204924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FB44A8A-44CD-05B8-F5C1-5F0F100A0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388" y="2532132"/>
            <a:ext cx="3775945" cy="211307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5E648AC1-7D0F-29DE-392D-43F911313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426" y="2377869"/>
            <a:ext cx="3986633" cy="205112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8F5F7F8-4F22-7E2D-9EC3-E2305D532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960" y="4800214"/>
            <a:ext cx="3775944" cy="203170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CF0C11C-828B-2DE0-78E7-AB00B0665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150" y="4760625"/>
            <a:ext cx="3657505" cy="19978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3CA909-2FA9-0714-D141-5CEB8EC64473}"/>
              </a:ext>
            </a:extLst>
          </p:cNvPr>
          <p:cNvSpPr txBox="1"/>
          <p:nvPr/>
        </p:nvSpPr>
        <p:spPr>
          <a:xfrm>
            <a:off x="0" y="26084"/>
            <a:ext cx="11811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altLang="ko-KR" b="1" dirty="0"/>
              <a:t>Β</a:t>
            </a:r>
            <a:r>
              <a:rPr lang="en-US" altLang="ko-KR" b="1" dirty="0"/>
              <a:t>-Actin</a:t>
            </a:r>
          </a:p>
        </p:txBody>
      </p:sp>
      <p:graphicFrame>
        <p:nvGraphicFramePr>
          <p:cNvPr id="6" name="표 6">
            <a:extLst>
              <a:ext uri="{FF2B5EF4-FFF2-40B4-BE49-F238E27FC236}">
                <a16:creationId xmlns:a16="http://schemas.microsoft.com/office/drawing/2014/main" id="{A22A351B-1645-00ED-B4B8-B8F1143EF5CD}"/>
              </a:ext>
            </a:extLst>
          </p:cNvPr>
          <p:cNvGraphicFramePr>
            <a:graphicFrameLocks noGrp="1"/>
          </p:cNvGraphicFramePr>
          <p:nvPr/>
        </p:nvGraphicFramePr>
        <p:xfrm>
          <a:off x="1631577" y="26084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ZIP7-1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ZIP7-2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ZIP7-3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ZIP7-4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ZIP7-5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ZIP7-6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graphicFrame>
        <p:nvGraphicFramePr>
          <p:cNvPr id="40" name="표 6">
            <a:extLst>
              <a:ext uri="{FF2B5EF4-FFF2-40B4-BE49-F238E27FC236}">
                <a16:creationId xmlns:a16="http://schemas.microsoft.com/office/drawing/2014/main" id="{528047AE-B643-ADB6-07E0-628129B6BAF5}"/>
              </a:ext>
            </a:extLst>
          </p:cNvPr>
          <p:cNvGraphicFramePr>
            <a:graphicFrameLocks noGrp="1"/>
          </p:cNvGraphicFramePr>
          <p:nvPr/>
        </p:nvGraphicFramePr>
        <p:xfrm>
          <a:off x="1631577" y="4444218"/>
          <a:ext cx="81280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4131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graphicFrame>
        <p:nvGraphicFramePr>
          <p:cNvPr id="32" name="표 6">
            <a:extLst>
              <a:ext uri="{FF2B5EF4-FFF2-40B4-BE49-F238E27FC236}">
                <a16:creationId xmlns:a16="http://schemas.microsoft.com/office/drawing/2014/main" id="{30114337-F099-FEF9-3723-56DCA228380E}"/>
              </a:ext>
            </a:extLst>
          </p:cNvPr>
          <p:cNvGraphicFramePr>
            <a:graphicFrameLocks noGrp="1"/>
          </p:cNvGraphicFramePr>
          <p:nvPr/>
        </p:nvGraphicFramePr>
        <p:xfrm>
          <a:off x="1544275" y="2228559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2A99DED-223D-3F45-0DCD-B49E0B239D6E}"/>
              </a:ext>
            </a:extLst>
          </p:cNvPr>
          <p:cNvSpPr txBox="1"/>
          <p:nvPr/>
        </p:nvSpPr>
        <p:spPr>
          <a:xfrm>
            <a:off x="1174695" y="4915410"/>
            <a:ext cx="28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124A8-2180-4AE8-A343-0E7BDAC14B36}"/>
              </a:ext>
            </a:extLst>
          </p:cNvPr>
          <p:cNvSpPr txBox="1"/>
          <p:nvPr/>
        </p:nvSpPr>
        <p:spPr>
          <a:xfrm>
            <a:off x="5458702" y="4919346"/>
            <a:ext cx="28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0CF0D-E0DC-126D-748B-4A6B29125A2E}"/>
              </a:ext>
            </a:extLst>
          </p:cNvPr>
          <p:cNvSpPr txBox="1"/>
          <p:nvPr/>
        </p:nvSpPr>
        <p:spPr>
          <a:xfrm>
            <a:off x="1057040" y="2910663"/>
            <a:ext cx="28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BF900-4EFB-49F6-E84A-8A7356BE4A77}"/>
              </a:ext>
            </a:extLst>
          </p:cNvPr>
          <p:cNvSpPr txBox="1"/>
          <p:nvPr/>
        </p:nvSpPr>
        <p:spPr>
          <a:xfrm>
            <a:off x="5506064" y="2653185"/>
            <a:ext cx="28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90A7E1-25E3-3FDD-5746-7AEC3783C34E}"/>
              </a:ext>
            </a:extLst>
          </p:cNvPr>
          <p:cNvSpPr txBox="1"/>
          <p:nvPr/>
        </p:nvSpPr>
        <p:spPr>
          <a:xfrm>
            <a:off x="944238" y="433887"/>
            <a:ext cx="28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5FFB1-751D-6200-D23F-90570B16D92B}"/>
              </a:ext>
            </a:extLst>
          </p:cNvPr>
          <p:cNvSpPr txBox="1"/>
          <p:nvPr/>
        </p:nvSpPr>
        <p:spPr>
          <a:xfrm>
            <a:off x="5506064" y="492820"/>
            <a:ext cx="28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1543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E0A10-B270-98EA-2F45-6BAFEBEE9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734BB26B-F88A-38E7-FFB9-1AADDC6BA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511837"/>
              </p:ext>
            </p:extLst>
          </p:nvPr>
        </p:nvGraphicFramePr>
        <p:xfrm>
          <a:off x="4030795" y="893738"/>
          <a:ext cx="4316095" cy="5871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3355745" imgH="4566393" progId="Prism10.Document">
                  <p:embed/>
                </p:oleObj>
              </mc:Choice>
              <mc:Fallback>
                <p:oleObj name="Prism 10" r:id="rId2" imgW="3355745" imgH="4566393" progId="Prism10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30795" y="893738"/>
                        <a:ext cx="4316095" cy="587184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E993C8-56F0-B9E4-DEAD-4559B1D874E4}"/>
              </a:ext>
            </a:extLst>
          </p:cNvPr>
          <p:cNvSpPr txBox="1"/>
          <p:nvPr/>
        </p:nvSpPr>
        <p:spPr>
          <a:xfrm>
            <a:off x="2009775" y="92412"/>
            <a:ext cx="16724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ZIP1 (slc39a1)</a:t>
            </a:r>
          </a:p>
          <a:p>
            <a:pPr algn="ctr"/>
            <a:r>
              <a:rPr lang="en-US" altLang="ko-KR" b="1" dirty="0"/>
              <a:t>(34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C6142-B6BB-B44D-A870-EAC102ECD96F}"/>
              </a:ext>
            </a:extLst>
          </p:cNvPr>
          <p:cNvSpPr txBox="1"/>
          <p:nvPr/>
        </p:nvSpPr>
        <p:spPr>
          <a:xfrm>
            <a:off x="3786955" y="92413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ab105416 anti-rabbit, poly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1:5000)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A5AF278-9F0D-3E72-8EEC-EEDD7F690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282" y="1751346"/>
            <a:ext cx="2266667" cy="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36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FC656-7EC5-4CE2-BC2C-0041B2F73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3D4A74BA-F8FA-A3BE-64BF-B7DAED794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367" y="2383314"/>
            <a:ext cx="6852536" cy="4423539"/>
          </a:xfrm>
          <a:prstGeom prst="rect">
            <a:avLst/>
          </a:prstGeom>
        </p:spPr>
      </p:pic>
      <p:pic>
        <p:nvPicPr>
          <p:cNvPr id="4" name="Picture 2" descr="Direct Immunodetection of Antigens Within the Precast Polyacrylamide Gel |  SpringerLink">
            <a:extLst>
              <a:ext uri="{FF2B5EF4-FFF2-40B4-BE49-F238E27FC236}">
                <a16:creationId xmlns:a16="http://schemas.microsoft.com/office/drawing/2014/main" id="{1914DBFC-E44D-9056-5BA5-74FBDFEE0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1" b="82414"/>
          <a:stretch/>
        </p:blipFill>
        <p:spPr bwMode="auto">
          <a:xfrm>
            <a:off x="1420947" y="687699"/>
            <a:ext cx="8401759" cy="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cision Plus Protein™ Dual Color Standards, 2.5 ml">
            <a:extLst>
              <a:ext uri="{FF2B5EF4-FFF2-40B4-BE49-F238E27FC236}">
                <a16:creationId xmlns:a16="http://schemas.microsoft.com/office/drawing/2014/main" id="{FA18BDDF-A676-2E2C-5321-ADBF121D0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r="16321"/>
          <a:stretch/>
        </p:blipFill>
        <p:spPr bwMode="auto">
          <a:xfrm>
            <a:off x="100232" y="144825"/>
            <a:ext cx="1244454" cy="2619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0965459E-0E9F-3644-FD06-E7150B80D5C7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1147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354C3874-309F-C6D5-B8C6-072F3B082F40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22106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3E70AAD-6D84-A120-2A77-4ECE1E9E8864}"/>
              </a:ext>
            </a:extLst>
          </p:cNvPr>
          <p:cNvSpPr txBox="1"/>
          <p:nvPr/>
        </p:nvSpPr>
        <p:spPr>
          <a:xfrm>
            <a:off x="1928495" y="1736983"/>
            <a:ext cx="16724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ZnT3</a:t>
            </a:r>
          </a:p>
          <a:p>
            <a:pPr algn="ctr"/>
            <a:r>
              <a:rPr lang="en-US" altLang="ko-KR" b="1" dirty="0"/>
              <a:t>(42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750EBF-88EC-7A55-4288-2AC5DB260A68}"/>
              </a:ext>
            </a:extLst>
          </p:cNvPr>
          <p:cNvSpPr txBox="1"/>
          <p:nvPr/>
        </p:nvSpPr>
        <p:spPr>
          <a:xfrm>
            <a:off x="3705675" y="1736984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AB214314 anti-rabbit, poly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1:5000)</a:t>
            </a:r>
            <a:endParaRPr lang="ko-KR" altLang="en-US" dirty="0"/>
          </a:p>
        </p:txBody>
      </p:sp>
      <p:pic>
        <p:nvPicPr>
          <p:cNvPr id="40" name="그림 39" descr="스크린샷, 잭, 흑백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A49852-6F5D-B1F5-4517-9DBD6F29C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4" t="56649" r="58925" b="28946"/>
          <a:stretch>
            <a:fillRect/>
          </a:stretch>
        </p:blipFill>
        <p:spPr>
          <a:xfrm>
            <a:off x="1222340" y="1918598"/>
            <a:ext cx="408340" cy="6579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ABE5EDA7-8D18-791D-E1B0-745D8196EE41}"/>
              </a:ext>
            </a:extLst>
          </p:cNvPr>
          <p:cNvSpPr/>
          <p:nvPr/>
        </p:nvSpPr>
        <p:spPr>
          <a:xfrm>
            <a:off x="3510915" y="3527827"/>
            <a:ext cx="1513840" cy="23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F5E79AB-9915-E135-C707-6349AB7A4E6F}"/>
              </a:ext>
            </a:extLst>
          </p:cNvPr>
          <p:cNvSpPr/>
          <p:nvPr/>
        </p:nvSpPr>
        <p:spPr>
          <a:xfrm>
            <a:off x="5392697" y="3405596"/>
            <a:ext cx="1667233" cy="3497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E616977-7D5A-DE49-2422-D46FBAA3FED5}"/>
              </a:ext>
            </a:extLst>
          </p:cNvPr>
          <p:cNvSpPr/>
          <p:nvPr/>
        </p:nvSpPr>
        <p:spPr>
          <a:xfrm>
            <a:off x="7328730" y="3304413"/>
            <a:ext cx="1667233" cy="350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91145E-C9D5-DD46-FEB8-8521F075C97B}"/>
              </a:ext>
            </a:extLst>
          </p:cNvPr>
          <p:cNvSpPr/>
          <p:nvPr/>
        </p:nvSpPr>
        <p:spPr>
          <a:xfrm>
            <a:off x="3539305" y="5791984"/>
            <a:ext cx="1667233" cy="3497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C42258C-602F-4B3A-9E0D-4A5579804B73}"/>
              </a:ext>
            </a:extLst>
          </p:cNvPr>
          <p:cNvSpPr/>
          <p:nvPr/>
        </p:nvSpPr>
        <p:spPr>
          <a:xfrm>
            <a:off x="5389665" y="5689515"/>
            <a:ext cx="1849335" cy="3497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4F61F33-4480-BEA5-AECE-7DDBD8F4AAD8}"/>
              </a:ext>
            </a:extLst>
          </p:cNvPr>
          <p:cNvSpPr/>
          <p:nvPr/>
        </p:nvSpPr>
        <p:spPr>
          <a:xfrm>
            <a:off x="7360037" y="5660791"/>
            <a:ext cx="1736338" cy="370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163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D464E-33CE-6EED-58F0-492F1EED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FDA89B-37D9-E59F-0F48-734CEDBF8358}"/>
              </a:ext>
            </a:extLst>
          </p:cNvPr>
          <p:cNvSpPr txBox="1"/>
          <p:nvPr/>
        </p:nvSpPr>
        <p:spPr>
          <a:xfrm>
            <a:off x="2009775" y="92412"/>
            <a:ext cx="16724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ZnT3</a:t>
            </a:r>
          </a:p>
          <a:p>
            <a:pPr algn="ctr"/>
            <a:r>
              <a:rPr lang="en-US" altLang="ko-KR" b="1" dirty="0"/>
              <a:t>(42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FDA94-88DC-E310-3FD3-7F93B592D1C2}"/>
              </a:ext>
            </a:extLst>
          </p:cNvPr>
          <p:cNvSpPr txBox="1"/>
          <p:nvPr/>
        </p:nvSpPr>
        <p:spPr>
          <a:xfrm>
            <a:off x="3786955" y="92413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17363-1-AP anti-rabbit, poly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1:500, 2</a:t>
            </a:r>
            <a:r>
              <a:rPr lang="en-US" altLang="ko-KR" baseline="30000" dirty="0"/>
              <a:t>nd</a:t>
            </a:r>
            <a:r>
              <a:rPr lang="en-US" altLang="ko-KR" dirty="0"/>
              <a:t> 1:5000)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66D58DC-C04A-D2BB-39BC-1CBEA620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955" y="926846"/>
            <a:ext cx="3357372" cy="57561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F810BA8-49B9-B737-818B-C2F6FC12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103" y="1001743"/>
            <a:ext cx="2485714" cy="48571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58DB6C4-FA64-22CE-2D22-C483D1621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475" y="1244600"/>
            <a:ext cx="2590476" cy="38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0924FE-DC5B-26F6-4A21-C25F64062DE1}"/>
              </a:ext>
            </a:extLst>
          </p:cNvPr>
          <p:cNvSpPr txBox="1"/>
          <p:nvPr/>
        </p:nvSpPr>
        <p:spPr>
          <a:xfrm flipH="1">
            <a:off x="8412480" y="2230121"/>
            <a:ext cx="81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6</a:t>
            </a:r>
            <a:r>
              <a:rPr lang="ko-KR" altLang="en-US" dirty="0"/>
              <a:t>번</a:t>
            </a:r>
          </a:p>
        </p:txBody>
      </p:sp>
    </p:spTree>
    <p:extLst>
      <p:ext uri="{BB962C8B-B14F-4D97-AF65-F5344CB8AC3E}">
        <p14:creationId xmlns:p14="http://schemas.microsoft.com/office/powerpoint/2010/main" val="88989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DF4FB-3379-4159-AA12-D3C3D3399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그림 70">
            <a:extLst>
              <a:ext uri="{FF2B5EF4-FFF2-40B4-BE49-F238E27FC236}">
                <a16:creationId xmlns:a16="http://schemas.microsoft.com/office/drawing/2014/main" id="{355C937D-ED6C-4414-AD93-703D178EC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0" t="31912" r="35365" b="21862"/>
          <a:stretch>
            <a:fillRect/>
          </a:stretch>
        </p:blipFill>
        <p:spPr>
          <a:xfrm>
            <a:off x="8448040" y="2633705"/>
            <a:ext cx="1465793" cy="20020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F8F762-7B3F-4855-ADB2-10704D4A8F23}"/>
              </a:ext>
            </a:extLst>
          </p:cNvPr>
          <p:cNvSpPr txBox="1"/>
          <p:nvPr/>
        </p:nvSpPr>
        <p:spPr>
          <a:xfrm>
            <a:off x="0" y="26084"/>
            <a:ext cx="11811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altLang="ko-KR" b="1" dirty="0"/>
              <a:t>Β</a:t>
            </a:r>
            <a:r>
              <a:rPr lang="en-US" altLang="ko-KR" b="1" dirty="0"/>
              <a:t>-Actin</a:t>
            </a:r>
          </a:p>
        </p:txBody>
      </p:sp>
      <p:graphicFrame>
        <p:nvGraphicFramePr>
          <p:cNvPr id="6" name="표 6">
            <a:extLst>
              <a:ext uri="{FF2B5EF4-FFF2-40B4-BE49-F238E27FC236}">
                <a16:creationId xmlns:a16="http://schemas.microsoft.com/office/drawing/2014/main" id="{89E372A1-ED07-4931-9271-DCBDF7042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292961"/>
              </p:ext>
            </p:extLst>
          </p:nvPr>
        </p:nvGraphicFramePr>
        <p:xfrm>
          <a:off x="1631577" y="26084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ZIP7-1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ZIP7-2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ZIP7-3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ZIP7-4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ZIP7-5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LRP1 ZIP7-6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graphicFrame>
        <p:nvGraphicFramePr>
          <p:cNvPr id="40" name="표 6">
            <a:extLst>
              <a:ext uri="{FF2B5EF4-FFF2-40B4-BE49-F238E27FC236}">
                <a16:creationId xmlns:a16="http://schemas.microsoft.com/office/drawing/2014/main" id="{244CE1FA-4579-4726-8A1F-965D717E0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58827"/>
              </p:ext>
            </p:extLst>
          </p:nvPr>
        </p:nvGraphicFramePr>
        <p:xfrm>
          <a:off x="1631577" y="4444218"/>
          <a:ext cx="81280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4131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MT3 -6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graphicFrame>
        <p:nvGraphicFramePr>
          <p:cNvPr id="32" name="표 6">
            <a:extLst>
              <a:ext uri="{FF2B5EF4-FFF2-40B4-BE49-F238E27FC236}">
                <a16:creationId xmlns:a16="http://schemas.microsoft.com/office/drawing/2014/main" id="{FD4CDA28-BD9D-4D3B-BB7A-C6D1D575DC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654538"/>
              </p:ext>
            </p:extLst>
          </p:nvPr>
        </p:nvGraphicFramePr>
        <p:xfrm>
          <a:off x="1544275" y="2228559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BACE1 CL5 -6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91CDD663-243D-4FD5-93CE-8466983245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2" t="35205" r="38530" b="23234"/>
          <a:stretch/>
        </p:blipFill>
        <p:spPr>
          <a:xfrm>
            <a:off x="1613236" y="4915410"/>
            <a:ext cx="1341183" cy="180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9BF9BE6-03A4-40B7-9743-E53FA3A7FD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8" t="30158" r="41513" b="28281"/>
          <a:stretch/>
        </p:blipFill>
        <p:spPr>
          <a:xfrm>
            <a:off x="3021045" y="4892451"/>
            <a:ext cx="1152423" cy="180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80E4F34-5046-4459-B7D3-22F0F53F1A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6" t="28782" r="37615" b="29657"/>
          <a:stretch/>
        </p:blipFill>
        <p:spPr>
          <a:xfrm>
            <a:off x="4414036" y="4919346"/>
            <a:ext cx="1152423" cy="180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7919E79-EE6F-459A-AC70-6615DF343D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8" t="32223" r="39907" b="26216"/>
          <a:stretch/>
        </p:blipFill>
        <p:spPr>
          <a:xfrm>
            <a:off x="5712056" y="4919348"/>
            <a:ext cx="1212031" cy="180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21E7A88-C920-49AD-B2A3-7AB2EB9BFD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0" t="29929" r="35871" b="28510"/>
          <a:stretch/>
        </p:blipFill>
        <p:spPr>
          <a:xfrm>
            <a:off x="7124037" y="4901418"/>
            <a:ext cx="1152424" cy="1800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1C4AC11-71BC-4882-9E7B-E80FECC60D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 t="29929" r="34199" b="28510"/>
          <a:stretch/>
        </p:blipFill>
        <p:spPr>
          <a:xfrm>
            <a:off x="8413193" y="4901418"/>
            <a:ext cx="1366062" cy="1800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E9D1942-DADE-446D-82B6-6218E539C6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t="32682" r="36297" b="25757"/>
          <a:stretch>
            <a:fillRect/>
          </a:stretch>
        </p:blipFill>
        <p:spPr>
          <a:xfrm>
            <a:off x="1402080" y="415497"/>
            <a:ext cx="1532767" cy="180000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2FDBF56-881A-4B46-BCAF-744C97AB6A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3" t="29528" r="38072" b="27936"/>
          <a:stretch/>
        </p:blipFill>
        <p:spPr>
          <a:xfrm>
            <a:off x="3051744" y="409845"/>
            <a:ext cx="1184250" cy="1800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B257E82-F76E-4A7A-9E8C-3648C8EB3C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 t="29432" r="34112" b="18906"/>
          <a:stretch/>
        </p:blipFill>
        <p:spPr>
          <a:xfrm>
            <a:off x="4381029" y="411893"/>
            <a:ext cx="1212030" cy="1800000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0800FCC3-D6C0-4033-9766-E2F994DFBFE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3" t="34382" r="36398" b="26258"/>
          <a:stretch/>
        </p:blipFill>
        <p:spPr>
          <a:xfrm>
            <a:off x="5709666" y="433887"/>
            <a:ext cx="1216893" cy="1800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37B0A076-D4B0-4855-995B-A0D89E2FFA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t="32976" r="39852" b="28937"/>
          <a:stretch/>
        </p:blipFill>
        <p:spPr>
          <a:xfrm>
            <a:off x="7063947" y="413300"/>
            <a:ext cx="1293825" cy="1800000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1C097CCC-5E50-48C1-947E-B17943AA05D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7" t="33940" r="35718" b="27936"/>
          <a:stretch/>
        </p:blipFill>
        <p:spPr>
          <a:xfrm>
            <a:off x="8407141" y="422264"/>
            <a:ext cx="1321306" cy="1800000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7AB9B3B1-97B8-4FF6-955A-FA1C44480F8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7" t="31912" r="37094" b="28773"/>
          <a:stretch/>
        </p:blipFill>
        <p:spPr>
          <a:xfrm>
            <a:off x="1661316" y="2599398"/>
            <a:ext cx="1218243" cy="1800000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C46943E9-BC31-4060-ABC2-5AD87AD1922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9" t="29527" r="39032" b="30575"/>
          <a:stretch/>
        </p:blipFill>
        <p:spPr>
          <a:xfrm>
            <a:off x="2971702" y="2594592"/>
            <a:ext cx="1200479" cy="1800000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530DCBA9-A4EA-480D-871B-D55939D03E4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6" t="34383" r="40245" b="28071"/>
          <a:stretch/>
        </p:blipFill>
        <p:spPr>
          <a:xfrm>
            <a:off x="4287409" y="2624642"/>
            <a:ext cx="1275661" cy="1800000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5A7214CD-9E07-488C-B9A0-6D2DDFEF282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6" t="31912" r="38969" b="26527"/>
          <a:stretch/>
        </p:blipFill>
        <p:spPr>
          <a:xfrm>
            <a:off x="5717325" y="2613770"/>
            <a:ext cx="1212030" cy="1800000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11F77022-9465-4C4E-9DEF-1D1EDBB3B1B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6" t="30455" r="38969" b="28773"/>
          <a:stretch/>
        </p:blipFill>
        <p:spPr>
          <a:xfrm>
            <a:off x="7029237" y="2635447"/>
            <a:ext cx="123548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5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0651B02B-9B30-FF33-F5F4-A0716B65B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3" t="32976" r="39861" b="25693"/>
          <a:stretch>
            <a:fillRect/>
          </a:stretch>
        </p:blipFill>
        <p:spPr>
          <a:xfrm rot="173504">
            <a:off x="7194533" y="3447520"/>
            <a:ext cx="1243319" cy="18791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507DBC4-4105-C50B-39F1-35AC53ACF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8" t="29332" r="35867" b="25693"/>
          <a:stretch>
            <a:fillRect/>
          </a:stretch>
        </p:blipFill>
        <p:spPr>
          <a:xfrm rot="21310151">
            <a:off x="4314807" y="3364024"/>
            <a:ext cx="1492048" cy="21755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C2C977E-196E-1A72-A4B5-FE5E1CDFD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t="27495" r="33033" b="27495"/>
          <a:stretch>
            <a:fillRect/>
          </a:stretch>
        </p:blipFill>
        <p:spPr>
          <a:xfrm rot="228519">
            <a:off x="8624637" y="3477023"/>
            <a:ext cx="1508435" cy="1880821"/>
          </a:xfrm>
          <a:prstGeom prst="rect">
            <a:avLst/>
          </a:prstGeom>
        </p:spPr>
      </p:pic>
      <p:pic>
        <p:nvPicPr>
          <p:cNvPr id="12" name="Picture 2" descr="Precision Plus Protein™ Dual Color Standards, 2.5 ml">
            <a:extLst>
              <a:ext uri="{FF2B5EF4-FFF2-40B4-BE49-F238E27FC236}">
                <a16:creationId xmlns:a16="http://schemas.microsoft.com/office/drawing/2014/main" id="{9E91B45C-0C19-DB43-A160-E03835FB8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r="16321"/>
          <a:stretch/>
        </p:blipFill>
        <p:spPr bwMode="auto">
          <a:xfrm>
            <a:off x="100232" y="144825"/>
            <a:ext cx="1244454" cy="2619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표 6">
            <a:extLst>
              <a:ext uri="{FF2B5EF4-FFF2-40B4-BE49-F238E27FC236}">
                <a16:creationId xmlns:a16="http://schemas.microsoft.com/office/drawing/2014/main" id="{DC0FAE2B-2C93-3976-09D6-66931F021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300294"/>
              </p:ext>
            </p:extLst>
          </p:nvPr>
        </p:nvGraphicFramePr>
        <p:xfrm>
          <a:off x="1557826" y="2993184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altLang="ko-KR" sz="1200" dirty="0" err="1">
                          <a:solidFill>
                            <a:schemeClr val="tx1"/>
                          </a:solidFill>
                        </a:rPr>
                        <a:t>gp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FCFF191-25D8-7CDF-2774-A02D25F4D036}"/>
              </a:ext>
            </a:extLst>
          </p:cNvPr>
          <p:cNvSpPr txBox="1"/>
          <p:nvPr/>
        </p:nvSpPr>
        <p:spPr>
          <a:xfrm>
            <a:off x="2006005" y="2175954"/>
            <a:ext cx="120181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/>
            </a:lvl1pPr>
          </a:lstStyle>
          <a:p>
            <a:r>
              <a:rPr lang="en-US" altLang="ko-KR" dirty="0"/>
              <a:t>P-</a:t>
            </a:r>
            <a:r>
              <a:rPr lang="en-US" altLang="ko-KR" dirty="0" err="1"/>
              <a:t>gp</a:t>
            </a:r>
            <a:r>
              <a:rPr lang="en-US" altLang="ko-KR" dirty="0"/>
              <a:t> (170 </a:t>
            </a:r>
            <a:r>
              <a:rPr lang="en-US" altLang="ko-KR" dirty="0" err="1"/>
              <a:t>kDa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42EFC-0AD9-9A42-4FCC-C9CC070FB188}"/>
              </a:ext>
            </a:extLst>
          </p:cNvPr>
          <p:cNvSpPr txBox="1"/>
          <p:nvPr/>
        </p:nvSpPr>
        <p:spPr>
          <a:xfrm>
            <a:off x="3405565" y="2147319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AB170904 anti-rabbit,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1:5000)</a:t>
            </a:r>
            <a:endParaRPr lang="ko-KR" altLang="en-US" dirty="0"/>
          </a:p>
        </p:txBody>
      </p:sp>
      <p:pic>
        <p:nvPicPr>
          <p:cNvPr id="19" name="그림 18" descr="스크린샷, 야외, 예술, 건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2C5FF1-4676-3DCE-76FD-D7F5CC7BA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4" t="32977" r="35013" b="20965"/>
          <a:stretch>
            <a:fillRect/>
          </a:stretch>
        </p:blipFill>
        <p:spPr>
          <a:xfrm>
            <a:off x="2754325" y="3364024"/>
            <a:ext cx="1492048" cy="2158124"/>
          </a:xfrm>
          <a:prstGeom prst="rect">
            <a:avLst/>
          </a:prstGeom>
        </p:spPr>
      </p:pic>
      <p:pic>
        <p:nvPicPr>
          <p:cNvPr id="37" name="그림 36" descr="스크린샷, 텍스트, 야외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9D8A09-0DDE-EA4C-5485-6B1329D360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9" t="34409" r="36404" b="22990"/>
          <a:stretch>
            <a:fillRect/>
          </a:stretch>
        </p:blipFill>
        <p:spPr>
          <a:xfrm>
            <a:off x="1389217" y="3455893"/>
            <a:ext cx="1366062" cy="2158124"/>
          </a:xfrm>
          <a:prstGeom prst="rect">
            <a:avLst/>
          </a:prstGeom>
        </p:spPr>
      </p:pic>
      <p:pic>
        <p:nvPicPr>
          <p:cNvPr id="41" name="그림 40" descr="스크린샷, 야외, 예술, 건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61A05D-FACA-9208-EEA0-4E8B43B353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7" t="34353" r="39080" b="21890"/>
          <a:stretch>
            <a:fillRect/>
          </a:stretch>
        </p:blipFill>
        <p:spPr>
          <a:xfrm>
            <a:off x="5807512" y="3429000"/>
            <a:ext cx="1340411" cy="1942644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6EF349CC-49A6-CA80-FF5E-7959E3B438AF}"/>
              </a:ext>
            </a:extLst>
          </p:cNvPr>
          <p:cNvSpPr/>
          <p:nvPr/>
        </p:nvSpPr>
        <p:spPr>
          <a:xfrm>
            <a:off x="1389356" y="3711882"/>
            <a:ext cx="1205472" cy="175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13EA71AD-A133-AB5C-B87F-7A6F8063C7C8}"/>
              </a:ext>
            </a:extLst>
          </p:cNvPr>
          <p:cNvSpPr/>
          <p:nvPr/>
        </p:nvSpPr>
        <p:spPr>
          <a:xfrm>
            <a:off x="5888636" y="3746872"/>
            <a:ext cx="1205472" cy="1402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485C1EAC-B47B-41BA-16CE-427B97364773}"/>
              </a:ext>
            </a:extLst>
          </p:cNvPr>
          <p:cNvSpPr/>
          <p:nvPr/>
        </p:nvSpPr>
        <p:spPr>
          <a:xfrm>
            <a:off x="7223900" y="3711882"/>
            <a:ext cx="1205472" cy="176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2B5DFA76-8D3A-9401-61B1-FDEE3186FA68}"/>
              </a:ext>
            </a:extLst>
          </p:cNvPr>
          <p:cNvSpPr/>
          <p:nvPr/>
        </p:nvSpPr>
        <p:spPr>
          <a:xfrm>
            <a:off x="8648649" y="3711881"/>
            <a:ext cx="1205472" cy="175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7DE4E0ED-7C44-7FBA-BA36-7A1AA99339CE}"/>
              </a:ext>
            </a:extLst>
          </p:cNvPr>
          <p:cNvSpPr/>
          <p:nvPr/>
        </p:nvSpPr>
        <p:spPr>
          <a:xfrm>
            <a:off x="2953057" y="3711882"/>
            <a:ext cx="1205472" cy="175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5DBFD81D-5F9E-F368-2FEB-15F2F2E614D1}"/>
              </a:ext>
            </a:extLst>
          </p:cNvPr>
          <p:cNvSpPr/>
          <p:nvPr/>
        </p:nvSpPr>
        <p:spPr>
          <a:xfrm>
            <a:off x="4441536" y="3741081"/>
            <a:ext cx="1205472" cy="1460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F9F668C-0AE9-7847-F18E-6948F1395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8250" y="155752"/>
            <a:ext cx="2121010" cy="333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5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73DDAF3-A4CD-9DDE-B170-19F818B2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86"/>
          <a:stretch>
            <a:fillRect/>
          </a:stretch>
        </p:blipFill>
        <p:spPr>
          <a:xfrm>
            <a:off x="4049933" y="1428013"/>
            <a:ext cx="3471744" cy="5154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95DA5F-1922-BC42-5B06-277449A2E638}"/>
              </a:ext>
            </a:extLst>
          </p:cNvPr>
          <p:cNvSpPr txBox="1"/>
          <p:nvPr/>
        </p:nvSpPr>
        <p:spPr>
          <a:xfrm>
            <a:off x="2222705" y="174146"/>
            <a:ext cx="120181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/>
            </a:lvl1pPr>
          </a:lstStyle>
          <a:p>
            <a:r>
              <a:rPr lang="en-US" altLang="ko-KR" dirty="0"/>
              <a:t>P-</a:t>
            </a:r>
            <a:r>
              <a:rPr lang="en-US" altLang="ko-KR" dirty="0" err="1"/>
              <a:t>gp</a:t>
            </a:r>
            <a:r>
              <a:rPr lang="en-US" altLang="ko-KR" dirty="0"/>
              <a:t> (170 </a:t>
            </a:r>
            <a:r>
              <a:rPr lang="en-US" altLang="ko-KR" dirty="0" err="1"/>
              <a:t>kDa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CADB5-34A0-B3E2-4813-ABAE0A33045C}"/>
              </a:ext>
            </a:extLst>
          </p:cNvPr>
          <p:cNvSpPr txBox="1"/>
          <p:nvPr/>
        </p:nvSpPr>
        <p:spPr>
          <a:xfrm>
            <a:off x="3622265" y="145511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AB170904 anti-rabbit,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1:1000, 2</a:t>
            </a:r>
            <a:r>
              <a:rPr lang="en-US" altLang="ko-KR" baseline="30000" dirty="0"/>
              <a:t>nd</a:t>
            </a:r>
            <a:r>
              <a:rPr lang="en-US" altLang="ko-KR" dirty="0"/>
              <a:t> 1:5000)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4DE0FD5-F36D-517F-577C-E91987D573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46" t="41047" r="42085" b="55534"/>
          <a:stretch/>
        </p:blipFill>
        <p:spPr>
          <a:xfrm>
            <a:off x="4953283" y="1428013"/>
            <a:ext cx="2285433" cy="3818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642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664A9C-8C90-D1D3-EF5D-71911ADA8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3" t="32976" r="39861" b="25693"/>
          <a:stretch>
            <a:fillRect/>
          </a:stretch>
        </p:blipFill>
        <p:spPr>
          <a:xfrm>
            <a:off x="7215246" y="3460292"/>
            <a:ext cx="1243319" cy="187915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673EB05-7386-8E47-A0E0-5F9B6B412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8" t="29332" r="35867" b="25693"/>
          <a:stretch>
            <a:fillRect/>
          </a:stretch>
        </p:blipFill>
        <p:spPr>
          <a:xfrm rot="21310151">
            <a:off x="4314807" y="3364024"/>
            <a:ext cx="1492048" cy="21755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EC3567E-A344-AA02-44B5-29B3086E4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t="27495" r="33033" b="27495"/>
          <a:stretch>
            <a:fillRect/>
          </a:stretch>
        </p:blipFill>
        <p:spPr>
          <a:xfrm rot="193919">
            <a:off x="8615656" y="3455711"/>
            <a:ext cx="1508435" cy="1880821"/>
          </a:xfrm>
          <a:prstGeom prst="rect">
            <a:avLst/>
          </a:prstGeom>
        </p:spPr>
      </p:pic>
      <p:pic>
        <p:nvPicPr>
          <p:cNvPr id="11" name="그림 10" descr="스크린샷, 야외, 예술, 건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719DE3-E4F8-F7BF-27B4-95EF3F4E3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4" t="32977" r="35013" b="20965"/>
          <a:stretch>
            <a:fillRect/>
          </a:stretch>
        </p:blipFill>
        <p:spPr>
          <a:xfrm rot="21365519">
            <a:off x="2754325" y="3364024"/>
            <a:ext cx="1492048" cy="2158124"/>
          </a:xfrm>
          <a:prstGeom prst="rect">
            <a:avLst/>
          </a:prstGeom>
        </p:spPr>
      </p:pic>
      <p:pic>
        <p:nvPicPr>
          <p:cNvPr id="12" name="그림 11" descr="스크린샷, 텍스트, 야외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3D4B54-7DA4-15F5-126B-88129BC4C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9" t="34409" r="36404" b="22990"/>
          <a:stretch>
            <a:fillRect/>
          </a:stretch>
        </p:blipFill>
        <p:spPr>
          <a:xfrm>
            <a:off x="1389217" y="3455893"/>
            <a:ext cx="1366062" cy="2158124"/>
          </a:xfrm>
          <a:prstGeom prst="rect">
            <a:avLst/>
          </a:prstGeom>
        </p:spPr>
      </p:pic>
      <p:pic>
        <p:nvPicPr>
          <p:cNvPr id="19" name="그림 18" descr="스크린샷, 야외, 예술, 건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2B6ADD-1FCE-CCCB-999F-CA3DF735F0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7" t="34353" r="39080" b="21890"/>
          <a:stretch>
            <a:fillRect/>
          </a:stretch>
        </p:blipFill>
        <p:spPr>
          <a:xfrm>
            <a:off x="5807512" y="3444240"/>
            <a:ext cx="1340411" cy="1942644"/>
          </a:xfrm>
          <a:prstGeom prst="rect">
            <a:avLst/>
          </a:prstGeom>
        </p:spPr>
      </p:pic>
      <p:pic>
        <p:nvPicPr>
          <p:cNvPr id="4" name="Picture 2" descr="Direct Immunodetection of Antigens Within the Precast Polyacrylamide Gel |  SpringerLink">
            <a:extLst>
              <a:ext uri="{FF2B5EF4-FFF2-40B4-BE49-F238E27FC236}">
                <a16:creationId xmlns:a16="http://schemas.microsoft.com/office/drawing/2014/main" id="{4A246DAB-6F8E-AD58-B2C5-23EB86D28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1" b="82414"/>
          <a:stretch/>
        </p:blipFill>
        <p:spPr bwMode="auto">
          <a:xfrm>
            <a:off x="1420947" y="687699"/>
            <a:ext cx="8401759" cy="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cision Plus Protein™ Dual Color Standards, 2.5 ml">
            <a:extLst>
              <a:ext uri="{FF2B5EF4-FFF2-40B4-BE49-F238E27FC236}">
                <a16:creationId xmlns:a16="http://schemas.microsoft.com/office/drawing/2014/main" id="{80E07068-1A6A-C86E-7FC5-788FC33A9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r="16321"/>
          <a:stretch/>
        </p:blipFill>
        <p:spPr bwMode="auto">
          <a:xfrm>
            <a:off x="100232" y="144825"/>
            <a:ext cx="1244454" cy="2619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표 6">
            <a:extLst>
              <a:ext uri="{FF2B5EF4-FFF2-40B4-BE49-F238E27FC236}">
                <a16:creationId xmlns:a16="http://schemas.microsoft.com/office/drawing/2014/main" id="{B00A1D31-AD20-6FA7-782C-7D7BC15A5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495986"/>
              </p:ext>
            </p:extLst>
          </p:nvPr>
        </p:nvGraphicFramePr>
        <p:xfrm>
          <a:off x="1557826" y="2993184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RAGE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F9366DB-23FA-7890-98F4-04FE8E0A6700}"/>
              </a:ext>
            </a:extLst>
          </p:cNvPr>
          <p:cNvSpPr txBox="1"/>
          <p:nvPr/>
        </p:nvSpPr>
        <p:spPr>
          <a:xfrm>
            <a:off x="2003973" y="1688505"/>
            <a:ext cx="11811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RAGE (50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6D97B-C16D-2C88-F0F6-1D5CA3461DEE}"/>
              </a:ext>
            </a:extLst>
          </p:cNvPr>
          <p:cNvSpPr txBox="1"/>
          <p:nvPr/>
        </p:nvSpPr>
        <p:spPr>
          <a:xfrm>
            <a:off x="3442248" y="1692613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MAB1179 anti-rat,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1:100, 2</a:t>
            </a:r>
            <a:r>
              <a:rPr lang="en-US" altLang="ko-KR" baseline="30000" dirty="0"/>
              <a:t>nd</a:t>
            </a:r>
            <a:r>
              <a:rPr lang="en-US" altLang="ko-KR" dirty="0"/>
              <a:t> 1:1000)</a:t>
            </a:r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4C911AF-D1CB-6A14-822B-41E7C7D03CF7}"/>
              </a:ext>
            </a:extLst>
          </p:cNvPr>
          <p:cNvSpPr/>
          <p:nvPr/>
        </p:nvSpPr>
        <p:spPr>
          <a:xfrm>
            <a:off x="1398635" y="4301940"/>
            <a:ext cx="1205472" cy="188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F8CF333-47CD-DD46-7890-0C795974091C}"/>
              </a:ext>
            </a:extLst>
          </p:cNvPr>
          <p:cNvSpPr/>
          <p:nvPr/>
        </p:nvSpPr>
        <p:spPr>
          <a:xfrm>
            <a:off x="5928959" y="4265627"/>
            <a:ext cx="1205472" cy="1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547F69A-7320-A57C-895D-923E75291A95}"/>
              </a:ext>
            </a:extLst>
          </p:cNvPr>
          <p:cNvSpPr/>
          <p:nvPr/>
        </p:nvSpPr>
        <p:spPr>
          <a:xfrm>
            <a:off x="7224984" y="4242185"/>
            <a:ext cx="1205472" cy="176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007443E-8547-2145-D2B1-BBD29B2BF312}"/>
              </a:ext>
            </a:extLst>
          </p:cNvPr>
          <p:cNvSpPr/>
          <p:nvPr/>
        </p:nvSpPr>
        <p:spPr>
          <a:xfrm>
            <a:off x="8677990" y="4157612"/>
            <a:ext cx="1205472" cy="144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95068E4-8F51-4311-CE07-AE7DBFE1F925}"/>
              </a:ext>
            </a:extLst>
          </p:cNvPr>
          <p:cNvSpPr/>
          <p:nvPr/>
        </p:nvSpPr>
        <p:spPr>
          <a:xfrm>
            <a:off x="2911274" y="4268844"/>
            <a:ext cx="1205472" cy="1742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3CB6F38-A9F9-7E78-CD0E-6F46318DE33A}"/>
              </a:ext>
            </a:extLst>
          </p:cNvPr>
          <p:cNvSpPr/>
          <p:nvPr/>
        </p:nvSpPr>
        <p:spPr>
          <a:xfrm>
            <a:off x="4483542" y="4324028"/>
            <a:ext cx="1205472" cy="1894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5" name="표 74">
            <a:extLst>
              <a:ext uri="{FF2B5EF4-FFF2-40B4-BE49-F238E27FC236}">
                <a16:creationId xmlns:a16="http://schemas.microsoft.com/office/drawing/2014/main" id="{1AC45934-66FE-9E5A-C688-AA935D018D21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1147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76" name="표 75">
            <a:extLst>
              <a:ext uri="{FF2B5EF4-FFF2-40B4-BE49-F238E27FC236}">
                <a16:creationId xmlns:a16="http://schemas.microsoft.com/office/drawing/2014/main" id="{60F1BCF2-3C03-E3D4-CFB5-5DE0A7A9E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011359"/>
              </p:ext>
            </p:extLst>
          </p:nvPr>
        </p:nvGraphicFramePr>
        <p:xfrm>
          <a:off x="1802246" y="522106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pic>
        <p:nvPicPr>
          <p:cNvPr id="80" name="그림 79">
            <a:extLst>
              <a:ext uri="{FF2B5EF4-FFF2-40B4-BE49-F238E27FC236}">
                <a16:creationId xmlns:a16="http://schemas.microsoft.com/office/drawing/2014/main" id="{5CBE65CE-BC8E-B742-AE69-63DB577BA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779" r="67222" b="14734"/>
          <a:stretch>
            <a:fillRect/>
          </a:stretch>
        </p:blipFill>
        <p:spPr>
          <a:xfrm>
            <a:off x="1059153" y="1355948"/>
            <a:ext cx="393143" cy="117958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05272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D7BA2-5EFF-79B7-20AF-F454793DE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85263E-8755-217F-CB14-13598391E27E}"/>
              </a:ext>
            </a:extLst>
          </p:cNvPr>
          <p:cNvSpPr txBox="1"/>
          <p:nvPr/>
        </p:nvSpPr>
        <p:spPr>
          <a:xfrm>
            <a:off x="1927773" y="83111"/>
            <a:ext cx="11811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RAGE (50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579CB-833E-F42F-257C-70228F040272}"/>
              </a:ext>
            </a:extLst>
          </p:cNvPr>
          <p:cNvSpPr txBox="1"/>
          <p:nvPr/>
        </p:nvSpPr>
        <p:spPr>
          <a:xfrm>
            <a:off x="3366048" y="87219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MAB1179 anti-rat,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1:100, 2</a:t>
            </a:r>
            <a:r>
              <a:rPr lang="en-US" altLang="ko-KR" baseline="30000" dirty="0"/>
              <a:t>nd</a:t>
            </a:r>
            <a:r>
              <a:rPr lang="en-US" altLang="ko-KR" dirty="0"/>
              <a:t> 1:1000)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3120085-162C-0E3F-F9E0-6EEABC24C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49"/>
          <a:stretch/>
        </p:blipFill>
        <p:spPr>
          <a:xfrm>
            <a:off x="4006335" y="815788"/>
            <a:ext cx="3881159" cy="59549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AF389E4-79A7-13F5-6D03-1F4A614E59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99" t="44303" r="41964" b="52364"/>
          <a:stretch/>
        </p:blipFill>
        <p:spPr>
          <a:xfrm>
            <a:off x="5047130" y="1043743"/>
            <a:ext cx="2716306" cy="4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6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그림 49">
            <a:extLst>
              <a:ext uri="{FF2B5EF4-FFF2-40B4-BE49-F238E27FC236}">
                <a16:creationId xmlns:a16="http://schemas.microsoft.com/office/drawing/2014/main" id="{638DD613-2802-DB80-9559-302135547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8" t="27518" r="33591" b="29355"/>
          <a:stretch>
            <a:fillRect/>
          </a:stretch>
        </p:blipFill>
        <p:spPr>
          <a:xfrm>
            <a:off x="8567858" y="3303068"/>
            <a:ext cx="1634085" cy="232341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4481E5CE-ED1F-F077-E658-74E5E2B0C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32976" r="41161" b="25693"/>
          <a:stretch>
            <a:fillRect/>
          </a:stretch>
        </p:blipFill>
        <p:spPr>
          <a:xfrm>
            <a:off x="7208268" y="3493977"/>
            <a:ext cx="1270846" cy="206167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BC45FAD7-56AC-C135-9542-044BB5C9B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t="32976" r="37707" b="25173"/>
          <a:stretch>
            <a:fillRect/>
          </a:stretch>
        </p:blipFill>
        <p:spPr>
          <a:xfrm rot="208351">
            <a:off x="5821324" y="3493977"/>
            <a:ext cx="1366680" cy="2093040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9029B4DF-100D-D856-5DDC-70CF15AEC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30112" r="37708" b="26733"/>
          <a:stretch>
            <a:fillRect/>
          </a:stretch>
        </p:blipFill>
        <p:spPr>
          <a:xfrm>
            <a:off x="4339037" y="3412387"/>
            <a:ext cx="1491416" cy="209304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8C38754-0B19-0958-C042-6C767B9C8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5" t="31300" r="38637" b="25285"/>
          <a:stretch>
            <a:fillRect/>
          </a:stretch>
        </p:blipFill>
        <p:spPr>
          <a:xfrm>
            <a:off x="2947283" y="3403550"/>
            <a:ext cx="1350310" cy="20879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444574A-9362-6ACE-5D50-B7314D1E7F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17" t="29238" r="36761" b="26014"/>
          <a:stretch>
            <a:fillRect/>
          </a:stretch>
        </p:blipFill>
        <p:spPr>
          <a:xfrm>
            <a:off x="1275582" y="3429000"/>
            <a:ext cx="1407636" cy="2037080"/>
          </a:xfrm>
          <a:prstGeom prst="rect">
            <a:avLst/>
          </a:prstGeom>
        </p:spPr>
      </p:pic>
      <p:pic>
        <p:nvPicPr>
          <p:cNvPr id="4" name="Picture 2" descr="Direct Immunodetection of Antigens Within the Precast Polyacrylamide Gel |  SpringerLink">
            <a:extLst>
              <a:ext uri="{FF2B5EF4-FFF2-40B4-BE49-F238E27FC236}">
                <a16:creationId xmlns:a16="http://schemas.microsoft.com/office/drawing/2014/main" id="{2E1BD0D5-4182-AAEC-5D34-AEB1573F8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1" b="82414"/>
          <a:stretch/>
        </p:blipFill>
        <p:spPr bwMode="auto">
          <a:xfrm>
            <a:off x="1420947" y="687699"/>
            <a:ext cx="8401759" cy="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cision Plus Protein™ Dual Color Standards, 2.5 ml">
            <a:extLst>
              <a:ext uri="{FF2B5EF4-FFF2-40B4-BE49-F238E27FC236}">
                <a16:creationId xmlns:a16="http://schemas.microsoft.com/office/drawing/2014/main" id="{6BCD3EA0-4532-36F3-1296-F899AE238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0" r="16321"/>
          <a:stretch/>
        </p:blipFill>
        <p:spPr bwMode="auto">
          <a:xfrm>
            <a:off x="100232" y="144825"/>
            <a:ext cx="1244454" cy="2619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표 6">
            <a:extLst>
              <a:ext uri="{FF2B5EF4-FFF2-40B4-BE49-F238E27FC236}">
                <a16:creationId xmlns:a16="http://schemas.microsoft.com/office/drawing/2014/main" id="{0662ED71-D8D9-98AF-5D72-1C892C4A0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407194"/>
              </p:ext>
            </p:extLst>
          </p:nvPr>
        </p:nvGraphicFramePr>
        <p:xfrm>
          <a:off x="1557826" y="2993184"/>
          <a:ext cx="81280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6831293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448429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19890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303696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074085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63942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LRP1 -1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LRP1 -2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LRP1 -3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LRP1 -4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LRP1 -5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LRP1 -6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446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C79E708-798B-0936-94A3-0F5A65A49760}"/>
              </a:ext>
            </a:extLst>
          </p:cNvPr>
          <p:cNvSpPr txBox="1"/>
          <p:nvPr/>
        </p:nvSpPr>
        <p:spPr>
          <a:xfrm>
            <a:off x="1780864" y="1724706"/>
            <a:ext cx="15505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LRP1</a:t>
            </a:r>
          </a:p>
          <a:p>
            <a:pPr algn="ctr"/>
            <a:r>
              <a:rPr lang="en-US" altLang="ko-KR" b="1" dirty="0"/>
              <a:t>(75-85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65BA7-DECB-D38C-F845-F3ADB1FAE9CC}"/>
              </a:ext>
            </a:extLst>
          </p:cNvPr>
          <p:cNvSpPr txBox="1"/>
          <p:nvPr/>
        </p:nvSpPr>
        <p:spPr>
          <a:xfrm>
            <a:off x="3479797" y="1724706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AB92544 anti-rabbit,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1:50,000, 2</a:t>
            </a:r>
            <a:r>
              <a:rPr lang="en-US" altLang="ko-KR" baseline="30000" dirty="0"/>
              <a:t>nd</a:t>
            </a:r>
            <a:r>
              <a:rPr lang="en-US" altLang="ko-KR" dirty="0"/>
              <a:t> 1:10,000)</a:t>
            </a:r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2334907-C5FE-EA97-434D-EC9429FB70F1}"/>
              </a:ext>
            </a:extLst>
          </p:cNvPr>
          <p:cNvSpPr/>
          <p:nvPr/>
        </p:nvSpPr>
        <p:spPr>
          <a:xfrm>
            <a:off x="1458604" y="4070710"/>
            <a:ext cx="1185375" cy="17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2AB7E2C-8E62-D6A6-9062-125D8E3B408F}"/>
              </a:ext>
            </a:extLst>
          </p:cNvPr>
          <p:cNvSpPr/>
          <p:nvPr/>
        </p:nvSpPr>
        <p:spPr>
          <a:xfrm>
            <a:off x="2988727" y="4082105"/>
            <a:ext cx="1185375" cy="153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24698DFF-8EE5-0318-3AEA-9D87A2B60BC2}"/>
              </a:ext>
            </a:extLst>
          </p:cNvPr>
          <p:cNvSpPr/>
          <p:nvPr/>
        </p:nvSpPr>
        <p:spPr>
          <a:xfrm>
            <a:off x="4430212" y="4082104"/>
            <a:ext cx="1185375" cy="17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2F65EE7C-F374-7129-1601-6D44BA98A454}"/>
              </a:ext>
            </a:extLst>
          </p:cNvPr>
          <p:cNvSpPr/>
          <p:nvPr/>
        </p:nvSpPr>
        <p:spPr>
          <a:xfrm>
            <a:off x="5821324" y="4082103"/>
            <a:ext cx="1185375" cy="17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BC9C7DD-8CA4-E9C5-BD9D-7125D67F064C}"/>
              </a:ext>
            </a:extLst>
          </p:cNvPr>
          <p:cNvSpPr/>
          <p:nvPr/>
        </p:nvSpPr>
        <p:spPr>
          <a:xfrm>
            <a:off x="7271938" y="4063233"/>
            <a:ext cx="1185375" cy="17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48F72F6-81B3-8285-5BD9-9694C4FD0B2C}"/>
              </a:ext>
            </a:extLst>
          </p:cNvPr>
          <p:cNvSpPr/>
          <p:nvPr/>
        </p:nvSpPr>
        <p:spPr>
          <a:xfrm>
            <a:off x="8694904" y="4002344"/>
            <a:ext cx="1185375" cy="233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372FF9BE-7364-E2C3-056F-9D1176013E8E}"/>
              </a:ext>
            </a:extLst>
          </p:cNvPr>
          <p:cNvGraphicFramePr>
            <a:graphicFrameLocks noGrp="1"/>
          </p:cNvGraphicFramePr>
          <p:nvPr/>
        </p:nvGraphicFramePr>
        <p:xfrm>
          <a:off x="1802246" y="51147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4-1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4-3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  <p:graphicFrame>
        <p:nvGraphicFramePr>
          <p:cNvPr id="41" name="표 40">
            <a:extLst>
              <a:ext uri="{FF2B5EF4-FFF2-40B4-BE49-F238E27FC236}">
                <a16:creationId xmlns:a16="http://schemas.microsoft.com/office/drawing/2014/main" id="{C8E5F449-26CA-E404-0A1F-DFC6215A2D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011359"/>
              </p:ext>
            </p:extLst>
          </p:nvPr>
        </p:nvGraphicFramePr>
        <p:xfrm>
          <a:off x="1802246" y="522106"/>
          <a:ext cx="76779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60">
                  <a:extLst>
                    <a:ext uri="{9D8B030D-6E8A-4147-A177-3AD203B41FA5}">
                      <a16:colId xmlns:a16="http://schemas.microsoft.com/office/drawing/2014/main" val="60861272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333660118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3919098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19710440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64957067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59450464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240153921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09531575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77513997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66936317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98749725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4442886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1767719889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475822028"/>
                    </a:ext>
                  </a:extLst>
                </a:gridCol>
                <a:gridCol w="511860">
                  <a:extLst>
                    <a:ext uri="{9D8B030D-6E8A-4147-A177-3AD203B41FA5}">
                      <a16:colId xmlns:a16="http://schemas.microsoft.com/office/drawing/2014/main" val="2229864663"/>
                    </a:ext>
                  </a:extLst>
                </a:gridCol>
              </a:tblGrid>
              <a:tr h="32992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4-4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4-5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BCE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4-6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7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931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C9BAB-A510-BA1A-47E6-A1B042A9E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575209-DA26-420E-B13E-4DBE24CEF725}"/>
              </a:ext>
            </a:extLst>
          </p:cNvPr>
          <p:cNvSpPr txBox="1"/>
          <p:nvPr/>
        </p:nvSpPr>
        <p:spPr>
          <a:xfrm>
            <a:off x="1155700" y="173019"/>
            <a:ext cx="197254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LRP1</a:t>
            </a:r>
          </a:p>
          <a:p>
            <a:pPr algn="ctr"/>
            <a:r>
              <a:rPr lang="en-US" altLang="ko-KR" b="1" dirty="0"/>
              <a:t>(75-85 </a:t>
            </a:r>
            <a:r>
              <a:rPr lang="en-US" altLang="ko-KR" b="1" dirty="0" err="1"/>
              <a:t>kDa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45988-FD22-5F52-EDB9-DA4468BA0220}"/>
              </a:ext>
            </a:extLst>
          </p:cNvPr>
          <p:cNvSpPr txBox="1"/>
          <p:nvPr/>
        </p:nvSpPr>
        <p:spPr>
          <a:xfrm>
            <a:off x="3276597" y="173019"/>
            <a:ext cx="56388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AB92544 anti-rabbit, mono</a:t>
            </a:r>
          </a:p>
          <a:p>
            <a:r>
              <a:rPr lang="en-US" altLang="ko-KR" dirty="0"/>
              <a:t>(1</a:t>
            </a:r>
            <a:r>
              <a:rPr lang="en-US" altLang="ko-KR" baseline="30000" dirty="0"/>
              <a:t>st</a:t>
            </a:r>
            <a:r>
              <a:rPr lang="en-US" altLang="ko-KR" dirty="0"/>
              <a:t> 1:50,000, 2</a:t>
            </a:r>
            <a:r>
              <a:rPr lang="en-US" altLang="ko-KR" baseline="30000" dirty="0"/>
              <a:t>nd</a:t>
            </a:r>
            <a:r>
              <a:rPr lang="en-US" altLang="ko-KR" dirty="0"/>
              <a:t> 1:10,000)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E8C6FBC-8E1C-E7CC-3A69-CAF4C7393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6"/>
          <a:stretch/>
        </p:blipFill>
        <p:spPr>
          <a:xfrm>
            <a:off x="3751797" y="886162"/>
            <a:ext cx="3812640" cy="59718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그림 20" descr="스크린샷, 야외, 하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EC0460-BA4D-E3FF-2B1E-174FE4FAD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0" t="41498" r="38478" b="54677"/>
          <a:stretch/>
        </p:blipFill>
        <p:spPr>
          <a:xfrm>
            <a:off x="4831975" y="955301"/>
            <a:ext cx="2528049" cy="5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54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4144</TotalTime>
  <Words>1129</Words>
  <Application>Microsoft Office PowerPoint</Application>
  <PresentationFormat>와이드스크린</PresentationFormat>
  <Paragraphs>709</Paragraphs>
  <Slides>22</Slides>
  <Notes>9</Notes>
  <HiddenSlides>0</HiddenSlides>
  <MMClips>0</MMClips>
  <ScaleCrop>false</ScaleCrop>
  <HeadingPairs>
    <vt:vector size="8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6" baseType="lpstr">
      <vt:lpstr>맑은 고딕</vt:lpstr>
      <vt:lpstr>Arial</vt:lpstr>
      <vt:lpstr>Office 테마</vt:lpstr>
      <vt:lpstr>Prism 10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김영훈</dc:creator>
  <cp:lastModifiedBy>김영훈</cp:lastModifiedBy>
  <cp:revision>42</cp:revision>
  <cp:lastPrinted>2025-09-10T06:41:56Z</cp:lastPrinted>
  <dcterms:created xsi:type="dcterms:W3CDTF">2025-03-27T04:50:13Z</dcterms:created>
  <dcterms:modified xsi:type="dcterms:W3CDTF">2026-03-12T14:27:54Z</dcterms:modified>
</cp:coreProperties>
</file>