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6"/>
  </p:notesMasterIdLst>
  <p:handoutMasterIdLst>
    <p:handoutMasterId r:id="rId7"/>
  </p:handoutMasterIdLst>
  <p:sldIdLst>
    <p:sldId id="2147483260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9"/>
    <a:srgbClr val="F6D17B"/>
    <a:srgbClr val="F2F2F2"/>
    <a:srgbClr val="F4F4F4"/>
    <a:srgbClr val="DA291C"/>
    <a:srgbClr val="959CA0"/>
    <a:srgbClr val="FE8A12"/>
    <a:srgbClr val="F4C65A"/>
    <a:srgbClr val="FFE2C4"/>
    <a:srgbClr val="FEC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5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66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5CE-4567-A5BE-D1A41BE24B77}"/>
              </c:ext>
            </c:extLst>
          </c:dPt>
          <c:dPt>
            <c:idx val="1"/>
            <c:invertIfNegative val="0"/>
            <c:bubble3D val="0"/>
            <c:spPr>
              <a:solidFill>
                <a:srgbClr val="6366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5CE-4567-A5BE-D1A41BE24B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4-4B81-94F9-4617262310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84-4B81-94F9-4617262310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84-4B81-94F9-4617262310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584-4B81-94F9-4617262310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11-4E2F-92CB-BCFAB995A17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1-4E2F-92CB-BCFAB995A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Sheet1!$A$2:$B$9</c:f>
              <c:multiLvlStrCache>
                <c:ptCount val="8"/>
                <c:lvl>
                  <c:pt idx="0">
                    <c:v>All patients
N=7,532</c:v>
                  </c:pt>
                  <c:pt idx="1">
                    <c:v>With follow-up time preceding COVID-19
N=3,660</c:v>
                  </c:pt>
                  <c:pt idx="2">
                    <c:v>All patients
N=2,435</c:v>
                  </c:pt>
                  <c:pt idx="3">
                    <c:v>With follow-up time preceding COVID-19
N=1,150</c:v>
                  </c:pt>
                  <c:pt idx="4">
                    <c:v>All patients
N=1,784</c:v>
                  </c:pt>
                  <c:pt idx="5">
                    <c:v>With follow-up time preceding COVID-19
N=908</c:v>
                  </c:pt>
                  <c:pt idx="6">
                    <c:v>All patients
N=3,285</c:v>
                  </c:pt>
                  <c:pt idx="7">
                    <c:v>With follow-up time preceding COVID-19
N=1,586</c:v>
                  </c:pt>
                </c:lvl>
                <c:lvl>
                  <c:pt idx="0">
                    <c:v>Overall nRDS cohort</c:v>
                  </c:pt>
                  <c:pt idx="2">
                    <c:v>Very or extreme preterm</c:v>
                  </c:pt>
                  <c:pt idx="4">
                    <c:v>Moderate preterm</c:v>
                  </c:pt>
                  <c:pt idx="6">
                    <c:v>Late preterm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#,##0</c:formatCode>
                <c:ptCount val="8"/>
                <c:pt idx="0">
                  <c:v>346.83422030000003</c:v>
                </c:pt>
                <c:pt idx="1">
                  <c:v>247.48025643</c:v>
                </c:pt>
                <c:pt idx="2">
                  <c:v>683.55598719</c:v>
                </c:pt>
                <c:pt idx="3">
                  <c:v>438.17759732000002</c:v>
                </c:pt>
                <c:pt idx="4">
                  <c:v>228.41601220000001</c:v>
                </c:pt>
                <c:pt idx="5">
                  <c:v>189.66916963</c:v>
                </c:pt>
                <c:pt idx="6">
                  <c:v>163.95774804000001</c:v>
                </c:pt>
                <c:pt idx="7">
                  <c:v>144.09434490000001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4-4B81-94F9-4617262310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3506127"/>
        <c:axId val="1713494607"/>
      </c:barChart>
      <c:catAx>
        <c:axId val="171350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494607"/>
        <c:crosses val="autoZero"/>
        <c:auto val="1"/>
        <c:lblAlgn val="ctr"/>
        <c:lblOffset val="100"/>
        <c:noMultiLvlLbl val="0"/>
      </c:catAx>
      <c:valAx>
        <c:axId val="17134946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Mean respiratory-related healthcare costs PPPM (2024 $)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50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12/30/2025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12/30/2025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</a:t>
            </a:r>
            <a:br>
              <a:rPr lang="en-US" dirty="0"/>
            </a:br>
            <a:r>
              <a:rPr lang="en-US" dirty="0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 userDrawn="1"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 userDrawn="1"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e Chiesi Pattern">
            <a:extLst>
              <a:ext uri="{FF2B5EF4-FFF2-40B4-BE49-F238E27FC236}">
                <a16:creationId xmlns:a16="http://schemas.microsoft.com/office/drawing/2014/main" id="{184EA5B6-F872-4C58-8211-26833A13BF2D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52828" y="827901"/>
            <a:ext cx="1065971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latin typeface="+mj-lt"/>
              </a:defRPr>
            </a:lvl1pPr>
          </a:lstStyle>
          <a:p>
            <a:r>
              <a:rPr lang="en-GB"/>
              <a:t>Click To Add Page Title Here</a:t>
            </a:r>
          </a:p>
        </p:txBody>
      </p:sp>
      <p:sp>
        <p:nvSpPr>
          <p:cNvPr id="6" name="The Chiesi Pattern">
            <a:extLst>
              <a:ext uri="{FF2B5EF4-FFF2-40B4-BE49-F238E27FC236}">
                <a16:creationId xmlns:a16="http://schemas.microsoft.com/office/drawing/2014/main" id="{A38C57E8-1269-4AA4-9221-E1FB708B6105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752828" y="1406636"/>
            <a:ext cx="10659710" cy="41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latin typeface="+mj-lt"/>
              </a:defRPr>
            </a:lvl1pPr>
          </a:lstStyle>
          <a:p>
            <a:r>
              <a:rPr lang="en-GB"/>
              <a:t>Click To Add Page Title Here</a:t>
            </a:r>
          </a:p>
        </p:txBody>
      </p:sp>
      <p:sp>
        <p:nvSpPr>
          <p:cNvPr id="8" name="Chiesi Brand Development">
            <a:extLst>
              <a:ext uri="{FF2B5EF4-FFF2-40B4-BE49-F238E27FC236}">
                <a16:creationId xmlns:a16="http://schemas.microsoft.com/office/drawing/2014/main" id="{7EF08093-7211-41CE-8799-794C9EF18B17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857128" y="6423684"/>
            <a:ext cx="2203483" cy="2693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 defTabSz="1219169">
              <a:buNone/>
              <a:defRPr sz="1150" b="0" spc="57">
                <a:solidFill>
                  <a:srgbClr val="FFFFFF"/>
                </a:solidFill>
                <a:latin typeface="Verdana Pro Light" panose="020B0304030504040204" pitchFamily="34" charset="0"/>
                <a:ea typeface="Verdana Pro Light" panose="020B0304030504040204" pitchFamily="34" charset="0"/>
                <a:cs typeface="Verdana Pro Light" panose="020B0304030504040204" pitchFamily="34" charset="0"/>
                <a:sym typeface="Gotham Narrow Extra Light"/>
              </a:defRPr>
            </a:lvl1pPr>
          </a:lstStyle>
          <a:p>
            <a:r>
              <a:t>Add Presentation Title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5B184F-2899-4785-BE81-7AD8BC0521B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B1E0A66-098B-479A-81AF-3C20A52D6F7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1C94D4D-57D8-4C69-8EAF-CAE53B90AEBE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752828" y="1968994"/>
            <a:ext cx="10659710" cy="4127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Click </a:t>
            </a:r>
            <a:r>
              <a:rPr lang="it-IT" err="1"/>
              <a:t>here</a:t>
            </a:r>
            <a:r>
              <a:rPr lang="it-IT"/>
              <a:t> to </a:t>
            </a:r>
            <a:r>
              <a:rPr lang="it-IT" err="1"/>
              <a:t>add</a:t>
            </a:r>
            <a:r>
              <a:rPr lang="it-IT"/>
              <a:t> text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434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1051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  <p:sldLayoutId id="214748429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E74CF-67AC-33EE-FF8C-7C208E59F3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57128" y="6423684"/>
            <a:ext cx="2203483" cy="410882"/>
          </a:xfrm>
        </p:spPr>
        <p:txBody>
          <a:bodyPr/>
          <a:lstStyle/>
          <a:p>
            <a:r>
              <a:rPr lang="en-US" b="1" dirty="0"/>
              <a:t>Surfactant Use and nRDS Economic Impact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111377C-F772-A903-C180-2613BC3662E1}"/>
              </a:ext>
            </a:extLst>
          </p:cNvPr>
          <p:cNvGraphicFramePr>
            <a:graphicFrameLocks noGrp="1"/>
          </p:cNvGraphicFramePr>
          <p:nvPr>
            <p:ph idx="37"/>
            <p:extLst>
              <p:ext uri="{D42A27DB-BD31-4B8C-83A1-F6EECF244321}">
                <p14:modId xmlns:p14="http://schemas.microsoft.com/office/powerpoint/2010/main" val="1037738111"/>
              </p:ext>
            </p:extLst>
          </p:nvPr>
        </p:nvGraphicFramePr>
        <p:xfrm>
          <a:off x="752475" y="1577431"/>
          <a:ext cx="10660063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368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FEE04B929F748B314EE129FA4509D" ma:contentTypeVersion="8" ma:contentTypeDescription="Create a new document." ma:contentTypeScope="" ma:versionID="0f212f6d87ca1a5bf6f2262bad8f6898">
  <xsd:schema xmlns:xsd="http://www.w3.org/2001/XMLSchema" xmlns:xs="http://www.w3.org/2001/XMLSchema" xmlns:p="http://schemas.microsoft.com/office/2006/metadata/properties" xmlns:ns2="8ed15284-4f78-4171-9b2a-20fbafe4ce7a" targetNamespace="http://schemas.microsoft.com/office/2006/metadata/properties" ma:root="true" ma:fieldsID="a343b12c7f4c7799b94deea3b01d6348" ns2:_="">
    <xsd:import namespace="8ed15284-4f78-4171-9b2a-20fbafe4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15284-4f78-4171-9b2a-20fbafe4c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B6592-00A0-4AD8-81BF-CBF057F8E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9013DD-A802-409B-BBCE-4C90161127C6}">
  <ds:schemaRefs>
    <ds:schemaRef ds:uri="http://www.w3.org/XML/1998/namespace"/>
    <ds:schemaRef ds:uri="8ed15284-4f78-4171-9b2a-20fbafe4ce7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1AABCB-C6EE-4D86-A8F8-5FA275CCE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15284-4f78-4171-9b2a-20fbafe4ce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2021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Georgia</vt:lpstr>
      <vt:lpstr>System Font Regular</vt:lpstr>
      <vt:lpstr>Verdana Pro Light</vt:lpstr>
      <vt:lpstr>Wingdings</vt:lpstr>
      <vt:lpstr>IQVIA_V3.0.0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Zhao, Xiaohui</dc:creator>
  <cp:lastModifiedBy>VERMA, ABHILASHA EX1</cp:lastModifiedBy>
  <cp:revision>17</cp:revision>
  <cp:lastPrinted>2019-08-20T20:33:24Z</cp:lastPrinted>
  <dcterms:created xsi:type="dcterms:W3CDTF">2025-09-09T14:46:29Z</dcterms:created>
  <dcterms:modified xsi:type="dcterms:W3CDTF">2025-12-30T13:48:42Z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0x0101002E7FEE04B929F748B314EE129FA4509D</vt:lpwstr>
  </property>
</Properties>
</file>