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737CDE-747A-F7D2-70A4-A07A55E60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485D2F5-D32B-830D-9ECD-2CA42A03F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6BB895-CC20-B4F0-D0D6-574BC4C36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3CA6C6-8F89-5CD5-99DA-11B72B837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9583C0-0AC1-3967-466C-286A149E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553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0D39F5-7A02-633B-DB37-121F0D173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E37B056-73B9-ACF6-2F1D-CC213E11C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55903C-AD6B-67D2-469D-736122443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EAEC66-BE16-18C5-E005-CEF37705E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0EEA99-4C4C-B5B5-980B-A0D3F632C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310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F91DF04-463D-4C3F-84CF-4C51A9BA45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C0717C7-C158-45EF-6F9F-332E97028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27AC1C-004B-473E-3132-26AF404D8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64B405-CEEE-04CC-FA71-EC6557B22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8A8E24-AC29-CADC-C80E-CCD7131AC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904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6F0D5A-414A-0202-7BA5-2069D4774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D893E-0F54-1190-57CD-C1427242E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C01E46-0EC9-BED8-8680-DF89AC4C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527DC3-ED98-9312-7A0E-A603419FE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636D0C-EBD5-81D3-5655-074B920CF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9322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850CD8-6980-328D-9990-50469CBD9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4D5E9D4-A2DB-E5A4-0610-A3ED9125A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F3E388-305D-113D-2644-13289B1D5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463157-8DD8-3569-C9A8-9E7C6A1E2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A353EA-87DA-01AD-A06D-2A4098B7B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1275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08AB12-582D-A4EE-F9EE-58E4EC39B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C09497-2947-96FC-E36B-C81337540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B1D0A88-CC64-F56E-0E8D-37CEEE315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47B6BCE-38F4-951F-74CC-3F880C8BF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02698E4-C7ED-6F2E-EC4C-2E198B4F3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3A7114A-E992-C066-EC18-78A0F2659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921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AF48D8-0F46-3B18-42CB-4000B018E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6359D45-C1C7-7EAB-8FD4-629BC960B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07AF9A0-529C-D911-71E1-94C1E20FD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10997AF-7268-B0DB-A4A9-74633854EE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63A2A69-66A7-B981-5379-840AD396AC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31A9358-4150-B1CC-120C-16DFFF2D7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22E6D1B-C0FA-4E7A-85AE-3BC62F667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75BECEA-22BD-CCE8-C9B3-51B4550E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492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5F0ABB-2E87-A693-DACC-E32A95FFD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BCD2C0C-B05E-022A-CA6E-1FE644F88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8275AD-5F9F-90FB-E8DB-FA325F7AC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82B2C6B-FFA8-BABB-EF6C-35252A71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65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21B27D4-2054-D156-1702-C3868EFB0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2CC36D-2FCE-6C47-1C8A-3133CE598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1EC5EA5-2C86-7866-E4F4-4484DA82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282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503F8F-62CB-4917-997C-6420EB3D2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73CC85-A1FA-2D31-4500-B4C48F0A5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53BF94F-BBDC-1CE9-15B6-F0E072B36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BABB22C-C08C-1878-D55F-57D9D5AC0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CA3B311-06B5-A410-B828-306602CF0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50A8EA-FB3A-68A2-EC68-B0189BB40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5003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482794-A481-7EA9-CE0F-3562A9578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AFA204A-CCD4-4A0B-7F67-17384CDF81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2344437-A85B-73B8-4ED3-A0FE06B7B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765B97-0C4B-D3FA-38F4-262C87551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C4C2C45-4A4E-433F-5A72-393A8B1D5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9621488-0361-F8B7-209E-87B658C4B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573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CA6CEF0-DD29-4016-695A-6E0753DEA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1AC5127-BD0E-435B-6BF6-2ADC08A14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73B7A5-4432-67D5-CF9D-AC3BB08C7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537B66-4738-42D6-B39A-BA323C6A0787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0A2B1D-E953-115D-FE32-5D05F85FF2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09408A8-05B6-047C-40E7-6A830BF6AE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D7430F-0A19-487B-810D-35B4B005CD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3510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2E95E-884D-936A-0BC8-42AACCF58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3D91C957-7BC8-68F6-F695-3D8400EAC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089" y="486547"/>
            <a:ext cx="4596782" cy="2694666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66706D03-4BEC-2AEC-883B-24A5222606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9032" y="486547"/>
            <a:ext cx="4602879" cy="2694666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3CE7870F-4C23-AA57-D80A-61B4331CF7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089" y="3676788"/>
            <a:ext cx="4596782" cy="2694666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9BC3A67D-FB64-47FE-99B0-8396645322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9032" y="3676787"/>
            <a:ext cx="4602879" cy="2694666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5B1DC7-796D-11CA-C707-7A469420B068}"/>
              </a:ext>
            </a:extLst>
          </p:cNvPr>
          <p:cNvSpPr txBox="1"/>
          <p:nvPr/>
        </p:nvSpPr>
        <p:spPr>
          <a:xfrm>
            <a:off x="780089" y="6483847"/>
            <a:ext cx="105145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050" dirty="0" err="1"/>
              <a:t>Changes</a:t>
            </a:r>
            <a:r>
              <a:rPr lang="it-IT" sz="1050" dirty="0"/>
              <a:t> of AP </a:t>
            </a:r>
            <a:r>
              <a:rPr lang="it-IT" sz="1050" dirty="0" err="1"/>
              <a:t>Resting</a:t>
            </a:r>
            <a:r>
              <a:rPr lang="it-IT" sz="1050" dirty="0"/>
              <a:t>, LL </a:t>
            </a:r>
            <a:r>
              <a:rPr lang="it-IT" sz="1050" dirty="0" err="1"/>
              <a:t>Resting</a:t>
            </a:r>
            <a:r>
              <a:rPr lang="it-IT" sz="1050" dirty="0"/>
              <a:t>, </a:t>
            </a:r>
            <a:r>
              <a:rPr lang="it-IT" sz="1050" dirty="0" err="1"/>
              <a:t>Aspect</a:t>
            </a:r>
            <a:r>
              <a:rPr lang="it-IT" sz="1050" dirty="0"/>
              <a:t> </a:t>
            </a:r>
            <a:r>
              <a:rPr lang="it-IT" sz="1050" dirty="0" err="1"/>
              <a:t>Resting</a:t>
            </a:r>
            <a:r>
              <a:rPr lang="it-IT" sz="1050" dirty="0"/>
              <a:t> and CSA </a:t>
            </a:r>
            <a:r>
              <a:rPr lang="it-IT" sz="1050" dirty="0" err="1"/>
              <a:t>Resting</a:t>
            </a:r>
            <a:r>
              <a:rPr lang="it-IT" sz="1050" dirty="0"/>
              <a:t> </a:t>
            </a:r>
            <a:r>
              <a:rPr lang="it-IT" sz="1050" dirty="0" err="1"/>
              <a:t>between</a:t>
            </a:r>
            <a:r>
              <a:rPr lang="it-IT" sz="1050" dirty="0"/>
              <a:t> Pre-HD and Post-HD. </a:t>
            </a:r>
            <a:r>
              <a:rPr lang="it-IT" sz="1050" dirty="0" err="1"/>
              <a:t>Outliers</a:t>
            </a:r>
            <a:r>
              <a:rPr lang="it-IT" sz="1050" dirty="0"/>
              <a:t> are </a:t>
            </a:r>
            <a:r>
              <a:rPr lang="it-IT" sz="1050" dirty="0" err="1"/>
              <a:t>not</a:t>
            </a:r>
            <a:r>
              <a:rPr lang="it-IT" sz="1050" dirty="0"/>
              <a:t> </a:t>
            </a:r>
            <a:r>
              <a:rPr lang="it-IT" sz="1050" dirty="0" err="1"/>
              <a:t>shown</a:t>
            </a:r>
            <a:r>
              <a:rPr lang="it-IT" sz="10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6916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47E1E-74B4-9146-4AFB-3701BFAFF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8F707901-3964-8796-B603-76CBD56422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928" y="497723"/>
            <a:ext cx="4596782" cy="2700762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6A3BAE63-3281-9FB7-91B9-436CE439B4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196" y="500771"/>
            <a:ext cx="4596782" cy="2694666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CD122C4E-284E-A7DA-FF46-09AF0BDA77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927" y="3653420"/>
            <a:ext cx="4602879" cy="269466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9F1A267C-74D6-1AFA-2DD0-389BC37467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9196" y="3653420"/>
            <a:ext cx="4596782" cy="2694666"/>
          </a:xfrm>
          <a:prstGeom prst="rect">
            <a:avLst/>
          </a:prstGeom>
        </p:spPr>
      </p:pic>
      <p:sp>
        <p:nvSpPr>
          <p:cNvPr id="3" name="CasellaDiTesto 1">
            <a:extLst>
              <a:ext uri="{FF2B5EF4-FFF2-40B4-BE49-F238E27FC236}">
                <a16:creationId xmlns:a16="http://schemas.microsoft.com/office/drawing/2014/main" id="{C45B1DC7-796D-11CA-C707-7A469420B068}"/>
              </a:ext>
            </a:extLst>
          </p:cNvPr>
          <p:cNvSpPr txBox="1"/>
          <p:nvPr/>
        </p:nvSpPr>
        <p:spPr>
          <a:xfrm>
            <a:off x="769927" y="6464182"/>
            <a:ext cx="105145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050" dirty="0" err="1"/>
              <a:t>Changes</a:t>
            </a:r>
            <a:r>
              <a:rPr lang="it-IT" sz="1050" dirty="0"/>
              <a:t> of AP </a:t>
            </a:r>
            <a:r>
              <a:rPr lang="it-IT" sz="1050" dirty="0" err="1"/>
              <a:t>Inspirium</a:t>
            </a:r>
            <a:r>
              <a:rPr lang="it-IT" sz="1050" dirty="0"/>
              <a:t>, LL </a:t>
            </a:r>
            <a:r>
              <a:rPr lang="it-IT" sz="1050" dirty="0" err="1"/>
              <a:t>Inspirium</a:t>
            </a:r>
            <a:r>
              <a:rPr lang="it-IT" sz="1050" dirty="0"/>
              <a:t>, </a:t>
            </a:r>
            <a:r>
              <a:rPr lang="it-IT" sz="1050" dirty="0" err="1"/>
              <a:t>Aspect</a:t>
            </a:r>
            <a:r>
              <a:rPr lang="it-IT" sz="1050" dirty="0"/>
              <a:t> </a:t>
            </a:r>
            <a:r>
              <a:rPr lang="it-IT" sz="1050" dirty="0" err="1"/>
              <a:t>Inspirium</a:t>
            </a:r>
            <a:r>
              <a:rPr lang="it-IT" sz="1050" dirty="0"/>
              <a:t> and CSA </a:t>
            </a:r>
            <a:r>
              <a:rPr lang="it-IT" sz="1050" dirty="0" err="1"/>
              <a:t>Inspirium</a:t>
            </a:r>
            <a:r>
              <a:rPr lang="it-IT" sz="1050" dirty="0"/>
              <a:t> </a:t>
            </a:r>
            <a:r>
              <a:rPr lang="it-IT" sz="1050" dirty="0" err="1"/>
              <a:t>between</a:t>
            </a:r>
            <a:r>
              <a:rPr lang="it-IT" sz="1050" dirty="0"/>
              <a:t> Pre-HD and Post-HD. </a:t>
            </a:r>
            <a:r>
              <a:rPr lang="it-IT" sz="1050" dirty="0" err="1"/>
              <a:t>Outliers</a:t>
            </a:r>
            <a:r>
              <a:rPr lang="it-IT" sz="1050" dirty="0"/>
              <a:t> are </a:t>
            </a:r>
            <a:r>
              <a:rPr lang="it-IT" sz="1050" dirty="0" err="1"/>
              <a:t>not</a:t>
            </a:r>
            <a:r>
              <a:rPr lang="it-IT" sz="1050" dirty="0"/>
              <a:t> </a:t>
            </a:r>
            <a:r>
              <a:rPr lang="it-IT" sz="1050" dirty="0" err="1"/>
              <a:t>shown</a:t>
            </a:r>
            <a:r>
              <a:rPr lang="it-IT" sz="10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4445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47E1E-74B4-9146-4AFB-3701BFAFF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8F707901-3964-8796-B603-76CBD56422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928" y="497723"/>
            <a:ext cx="4596782" cy="2700762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6A3BAE63-3281-9FB7-91B9-436CE439B4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196" y="500771"/>
            <a:ext cx="4596782" cy="2694666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CD122C4E-284E-A7DA-FF46-09AF0BDA77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927" y="3653420"/>
            <a:ext cx="4602879" cy="269466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9F1A267C-74D6-1AFA-2DD0-389BC37467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9196" y="3653420"/>
            <a:ext cx="4596782" cy="2694666"/>
          </a:xfrm>
          <a:prstGeom prst="rect">
            <a:avLst/>
          </a:prstGeom>
        </p:spPr>
      </p:pic>
      <p:sp>
        <p:nvSpPr>
          <p:cNvPr id="3" name="CasellaDiTesto 1">
            <a:extLst>
              <a:ext uri="{FF2B5EF4-FFF2-40B4-BE49-F238E27FC236}">
                <a16:creationId xmlns:a16="http://schemas.microsoft.com/office/drawing/2014/main" id="{C45B1DC7-796D-11CA-C707-7A469420B068}"/>
              </a:ext>
            </a:extLst>
          </p:cNvPr>
          <p:cNvSpPr txBox="1"/>
          <p:nvPr/>
        </p:nvSpPr>
        <p:spPr>
          <a:xfrm>
            <a:off x="769927" y="6464182"/>
            <a:ext cx="105145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050" dirty="0" err="1"/>
              <a:t>Changes</a:t>
            </a:r>
            <a:r>
              <a:rPr lang="it-IT" sz="1050" dirty="0"/>
              <a:t> of AP </a:t>
            </a:r>
            <a:r>
              <a:rPr lang="it-IT" sz="1050" dirty="0" err="1"/>
              <a:t>Inspirium</a:t>
            </a:r>
            <a:r>
              <a:rPr lang="it-IT" sz="1050" dirty="0"/>
              <a:t>, LL </a:t>
            </a:r>
            <a:r>
              <a:rPr lang="it-IT" sz="1050" dirty="0" err="1"/>
              <a:t>Inspirium</a:t>
            </a:r>
            <a:r>
              <a:rPr lang="it-IT" sz="1050" dirty="0"/>
              <a:t>, </a:t>
            </a:r>
            <a:r>
              <a:rPr lang="it-IT" sz="1050" dirty="0" err="1"/>
              <a:t>Aspect</a:t>
            </a:r>
            <a:r>
              <a:rPr lang="it-IT" sz="1050" dirty="0"/>
              <a:t> </a:t>
            </a:r>
            <a:r>
              <a:rPr lang="it-IT" sz="1050" dirty="0" err="1"/>
              <a:t>Inspirium</a:t>
            </a:r>
            <a:r>
              <a:rPr lang="it-IT" sz="1050" dirty="0"/>
              <a:t> and CSA </a:t>
            </a:r>
            <a:r>
              <a:rPr lang="it-IT" sz="1050" dirty="0" err="1"/>
              <a:t>Inspirium</a:t>
            </a:r>
            <a:r>
              <a:rPr lang="it-IT" sz="1050" dirty="0"/>
              <a:t> </a:t>
            </a:r>
            <a:r>
              <a:rPr lang="it-IT" sz="1050" dirty="0" err="1"/>
              <a:t>between</a:t>
            </a:r>
            <a:r>
              <a:rPr lang="it-IT" sz="1050" dirty="0"/>
              <a:t> Pre-HD and Post-HD. </a:t>
            </a:r>
            <a:r>
              <a:rPr lang="it-IT" sz="1050" dirty="0" err="1"/>
              <a:t>Outliers</a:t>
            </a:r>
            <a:r>
              <a:rPr lang="it-IT" sz="1050" dirty="0"/>
              <a:t> are </a:t>
            </a:r>
            <a:r>
              <a:rPr lang="it-IT" sz="1050" dirty="0" err="1"/>
              <a:t>not</a:t>
            </a:r>
            <a:r>
              <a:rPr lang="it-IT" sz="1050" dirty="0"/>
              <a:t> </a:t>
            </a:r>
            <a:r>
              <a:rPr lang="it-IT" sz="1050" dirty="0" err="1"/>
              <a:t>shown</a:t>
            </a:r>
            <a:r>
              <a:rPr lang="it-IT" sz="10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3263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 10">
            <a:extLst>
              <a:ext uri="{FF2B5EF4-FFF2-40B4-BE49-F238E27FC236}">
                <a16:creationId xmlns:a16="http://schemas.microsoft.com/office/drawing/2014/main" id="{45F38BA8-BC1D-B845-478E-F4B862D2B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181" y="510568"/>
            <a:ext cx="4578493" cy="2749534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B0662909-CB0C-714F-0070-8F894AF5A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181" y="3597899"/>
            <a:ext cx="4578493" cy="2749534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5B1DC7-796D-11CA-C707-7A469420B068}"/>
              </a:ext>
            </a:extLst>
          </p:cNvPr>
          <p:cNvSpPr txBox="1"/>
          <p:nvPr/>
        </p:nvSpPr>
        <p:spPr>
          <a:xfrm>
            <a:off x="753181" y="6499123"/>
            <a:ext cx="105145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 err="1"/>
              <a:t>Changes</a:t>
            </a:r>
            <a:r>
              <a:rPr lang="it-IT" sz="1050" dirty="0"/>
              <a:t> of JCI, JVD Ratio and JCA Ratio </a:t>
            </a:r>
            <a:r>
              <a:rPr lang="it-IT" sz="1050" dirty="0" err="1"/>
              <a:t>between</a:t>
            </a:r>
            <a:r>
              <a:rPr lang="it-IT" sz="1050" dirty="0"/>
              <a:t> Pre-HD and Post-HD. </a:t>
            </a:r>
            <a:r>
              <a:rPr lang="it-IT" sz="1050" dirty="0" err="1"/>
              <a:t>Outliers</a:t>
            </a:r>
            <a:r>
              <a:rPr lang="it-IT" sz="1050" dirty="0"/>
              <a:t> are </a:t>
            </a:r>
            <a:r>
              <a:rPr lang="it-IT" sz="1050" dirty="0" err="1"/>
              <a:t>not</a:t>
            </a:r>
            <a:r>
              <a:rPr lang="it-IT" sz="1050" dirty="0"/>
              <a:t> </a:t>
            </a:r>
            <a:r>
              <a:rPr lang="it-IT" sz="1050" dirty="0" err="1"/>
              <a:t>shown</a:t>
            </a:r>
            <a:r>
              <a:rPr lang="it-IT" sz="1050" dirty="0"/>
              <a:t>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9A2620E-FE3B-A4ED-5211-A43AE89D4B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0325" y="510568"/>
            <a:ext cx="4578493" cy="274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363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6FC21-AD34-5E22-FA00-793735F2F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8EBDFB65-0AEA-1B68-FF85-DAF628E54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69" y="493659"/>
            <a:ext cx="4596782" cy="2700762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4D73BBED-8D0D-DC58-AADA-8AF42F99BC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769" y="3663580"/>
            <a:ext cx="4596782" cy="2694666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C43FE8C1-02BB-2B01-B4DC-6343E0D98B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451" y="493659"/>
            <a:ext cx="4602879" cy="270076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DAEEE1E8-3F73-6461-BE49-A2AF9195B654}"/>
              </a:ext>
            </a:extLst>
          </p:cNvPr>
          <p:cNvSpPr txBox="1"/>
          <p:nvPr/>
        </p:nvSpPr>
        <p:spPr>
          <a:xfrm>
            <a:off x="753181" y="6499123"/>
            <a:ext cx="105145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/>
              <a:t>Changes</a:t>
            </a:r>
            <a:r>
              <a:rPr lang="it-IT" sz="1050" dirty="0"/>
              <a:t> of Cava </a:t>
            </a:r>
            <a:r>
              <a:rPr lang="it-IT" sz="1050" dirty="0" err="1"/>
              <a:t>Resting</a:t>
            </a:r>
            <a:r>
              <a:rPr lang="it-IT" sz="1050" dirty="0"/>
              <a:t>, Cava </a:t>
            </a:r>
            <a:r>
              <a:rPr lang="it-IT" sz="1050" dirty="0" err="1"/>
              <a:t>inspirium</a:t>
            </a:r>
            <a:r>
              <a:rPr lang="it-IT" sz="1050" dirty="0"/>
              <a:t> and CCI </a:t>
            </a:r>
            <a:r>
              <a:rPr lang="it-IT" sz="1050" dirty="0" err="1"/>
              <a:t>between</a:t>
            </a:r>
            <a:r>
              <a:rPr lang="it-IT" sz="1050" dirty="0"/>
              <a:t> Pre-HD and Post-HD. </a:t>
            </a:r>
            <a:r>
              <a:rPr lang="it-IT" sz="1050" dirty="0" err="1"/>
              <a:t>Outliers</a:t>
            </a:r>
            <a:r>
              <a:rPr lang="it-IT" sz="1050" dirty="0"/>
              <a:t> are </a:t>
            </a:r>
            <a:r>
              <a:rPr lang="it-IT" sz="1050" dirty="0" err="1"/>
              <a:t>not</a:t>
            </a:r>
            <a:r>
              <a:rPr lang="it-IT" sz="1050" dirty="0"/>
              <a:t> </a:t>
            </a:r>
            <a:r>
              <a:rPr lang="it-IT" sz="1050" dirty="0" err="1"/>
              <a:t>shown</a:t>
            </a:r>
            <a:r>
              <a:rPr lang="it-IT" sz="10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39894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107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Alessandro Tomassetti - alessand.tomassetti2@studio.unibo.it</dc:creator>
  <cp:lastModifiedBy>Alessandro Tomassetti - alessand.tomassetti2@studio.unibo.it</cp:lastModifiedBy>
  <cp:revision>5</cp:revision>
  <dcterms:created xsi:type="dcterms:W3CDTF">2025-02-10T17:16:29Z</dcterms:created>
  <dcterms:modified xsi:type="dcterms:W3CDTF">2026-03-16T18:09:43Z</dcterms:modified>
</cp:coreProperties>
</file>