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66" r:id="rId5"/>
    <p:sldId id="276" r:id="rId6"/>
    <p:sldId id="262" r:id="rId7"/>
    <p:sldId id="274" r:id="rId8"/>
    <p:sldId id="275" r:id="rId9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0B38B6-17AC-3059-9426-9DFE8D9EF4B2}" name="Francesca Bartoli-Leonard" initials="FB" userId="S::rr22181@bristol.ac.uk::5e2645fd-a9d6-4769-a6ba-69e931c7c156" providerId="AD"/>
  <p188:author id="{242784EB-1DAD-9551-6294-CF8C4E6F8CAE}" name="Linda Wooldridge" initials="LW" userId="S::lw13246@bristol.ac.uk::5c2942a3-da9a-4fec-b8b2-e9c4191cb8b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6300"/>
    <a:srgbClr val="FFA301"/>
    <a:srgbClr val="FF4C00"/>
    <a:srgbClr val="FF9900"/>
    <a:srgbClr val="FFDA00"/>
    <a:srgbClr val="99FF00"/>
    <a:srgbClr val="D9FE00"/>
    <a:srgbClr val="14BF3F"/>
    <a:srgbClr val="0032CC"/>
    <a:srgbClr val="0499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235DF2-8053-4050-B1AE-2FD0B9C976ED}" v="2" dt="2026-03-18T12:44:49.9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73" d="100"/>
          <a:sy n="73" d="100"/>
        </p:scale>
        <p:origin x="32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Ball" userId="f96233dc-0490-4f3f-a280-c28e9da26138" providerId="ADAL" clId="{07409620-CBD6-4BE5-B7E0-F91B6C53EFF3}"/>
    <pc:docChg chg="addSld modSld">
      <pc:chgData name="Jessica Ball" userId="f96233dc-0490-4f3f-a280-c28e9da26138" providerId="ADAL" clId="{07409620-CBD6-4BE5-B7E0-F91B6C53EFF3}" dt="2026-03-18T12:44:57.310" v="71" actId="255"/>
      <pc:docMkLst>
        <pc:docMk/>
      </pc:docMkLst>
      <pc:sldChg chg="addSp delSp modSp new mod">
        <pc:chgData name="Jessica Ball" userId="f96233dc-0490-4f3f-a280-c28e9da26138" providerId="ADAL" clId="{07409620-CBD6-4BE5-B7E0-F91B6C53EFF3}" dt="2026-03-18T12:44:57.310" v="71" actId="255"/>
        <pc:sldMkLst>
          <pc:docMk/>
          <pc:sldMk cId="2767699633" sldId="276"/>
        </pc:sldMkLst>
        <pc:spChg chg="mod">
          <ac:chgData name="Jessica Ball" userId="f96233dc-0490-4f3f-a280-c28e9da26138" providerId="ADAL" clId="{07409620-CBD6-4BE5-B7E0-F91B6C53EFF3}" dt="2026-03-18T12:44:57.310" v="71" actId="255"/>
          <ac:spMkLst>
            <pc:docMk/>
            <pc:sldMk cId="2767699633" sldId="276"/>
            <ac:spMk id="2" creationId="{53645993-D6F4-8323-F6C7-5A4733B3FA3D}"/>
          </ac:spMkLst>
        </pc:spChg>
        <pc:spChg chg="del">
          <ac:chgData name="Jessica Ball" userId="f96233dc-0490-4f3f-a280-c28e9da26138" providerId="ADAL" clId="{07409620-CBD6-4BE5-B7E0-F91B6C53EFF3}" dt="2026-03-18T12:32:51.235" v="1"/>
          <ac:spMkLst>
            <pc:docMk/>
            <pc:sldMk cId="2767699633" sldId="276"/>
            <ac:spMk id="3" creationId="{8B4F658B-D50B-6749-AA51-07BABDDCA89F}"/>
          </ac:spMkLst>
        </pc:spChg>
        <pc:graphicFrameChg chg="add mod">
          <ac:chgData name="Jessica Ball" userId="f96233dc-0490-4f3f-a280-c28e9da26138" providerId="ADAL" clId="{07409620-CBD6-4BE5-B7E0-F91B6C53EFF3}" dt="2026-03-18T12:42:28.377" v="40" actId="1076"/>
          <ac:graphicFrameMkLst>
            <pc:docMk/>
            <pc:sldMk cId="2767699633" sldId="276"/>
            <ac:graphicFrameMk id="4" creationId="{728335A8-E12E-C98A-1793-E45F581D007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057AB-5747-4C8A-914B-019809BF5EF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6E6B7-362A-4625-AE9E-350825AE1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6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6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1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57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62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0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1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11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89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67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13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4BC47B-5AE8-452C-9887-D0B375960F5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228BF9-8286-4A15-B5D4-1B0553559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411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74C4AA-B3AB-A25E-9776-B727696FD0F6}"/>
              </a:ext>
            </a:extLst>
          </p:cNvPr>
          <p:cNvSpPr txBox="1"/>
          <p:nvPr/>
        </p:nvSpPr>
        <p:spPr>
          <a:xfrm>
            <a:off x="0" y="0"/>
            <a:ext cx="6858000" cy="10064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Highly activated CD4</a:t>
            </a:r>
            <a:r>
              <a:rPr lang="en-GB" b="1" baseline="30000" dirty="0"/>
              <a:t>+</a:t>
            </a:r>
            <a:r>
              <a:rPr lang="en-GB" b="1" dirty="0"/>
              <a:t> T regulatory cells associated with non-responders to immunotherapy in metastatic melanoma </a:t>
            </a:r>
            <a:endParaRPr lang="en-GB" dirty="0"/>
          </a:p>
          <a:p>
            <a:r>
              <a:rPr lang="en-GB" dirty="0"/>
              <a:t> </a:t>
            </a:r>
          </a:p>
          <a:p>
            <a:r>
              <a:rPr lang="en-GB" dirty="0"/>
              <a:t>Emily Milodowski</a:t>
            </a:r>
            <a:r>
              <a:rPr lang="en-GB" baseline="30000" dirty="0"/>
              <a:t>1*</a:t>
            </a:r>
            <a:r>
              <a:rPr lang="en-GB" dirty="0"/>
              <a:t>, Jessica Ball</a:t>
            </a:r>
            <a:r>
              <a:rPr lang="en-GB" baseline="30000" dirty="0"/>
              <a:t>1,2*</a:t>
            </a:r>
            <a:r>
              <a:rPr lang="en-GB" dirty="0"/>
              <a:t>, Chris Herbert</a:t>
            </a:r>
            <a:r>
              <a:rPr lang="en-GB" baseline="30000" dirty="0"/>
              <a:t>2</a:t>
            </a:r>
            <a:r>
              <a:rPr lang="en-GB" dirty="0"/>
              <a:t>, Abdul-Qader Hadi</a:t>
            </a:r>
            <a:r>
              <a:rPr lang="en-GB" baseline="30000" dirty="0"/>
              <a:t>2</a:t>
            </a:r>
            <a:r>
              <a:rPr lang="en-GB" dirty="0"/>
              <a:t>, Leila Russell</a:t>
            </a:r>
            <a:r>
              <a:rPr lang="en-GB" baseline="30000" dirty="0"/>
              <a:t>1</a:t>
            </a:r>
            <a:r>
              <a:rPr lang="en-GB" dirty="0"/>
              <a:t>, Alfredo Addeo</a:t>
            </a:r>
            <a:r>
              <a:rPr lang="en-GB" baseline="30000" dirty="0"/>
              <a:t>3</a:t>
            </a:r>
            <a:r>
              <a:rPr lang="en-GB" dirty="0"/>
              <a:t>, Helen Winter</a:t>
            </a:r>
            <a:r>
              <a:rPr lang="en-GB" baseline="30000" dirty="0"/>
              <a:t>2^</a:t>
            </a:r>
            <a:r>
              <a:rPr lang="en-GB" dirty="0"/>
              <a:t>, Francesca Bartoli-Leonard</a:t>
            </a:r>
            <a:r>
              <a:rPr lang="en-GB" baseline="30000" dirty="0"/>
              <a:t>1^</a:t>
            </a:r>
            <a:r>
              <a:rPr lang="en-GB" dirty="0"/>
              <a:t>, Linda Wooldridge</a:t>
            </a:r>
            <a:r>
              <a:rPr lang="en-GB" baseline="30000" dirty="0"/>
              <a:t>1^</a:t>
            </a:r>
            <a:endParaRPr lang="en-GB" dirty="0"/>
          </a:p>
          <a:p>
            <a:r>
              <a:rPr lang="en-GB" baseline="30000" dirty="0"/>
              <a:t>1 </a:t>
            </a:r>
            <a:r>
              <a:rPr lang="en-GB" dirty="0"/>
              <a:t>Faculty of Health and Life Sciences, University of Bristol, Bristol, United Kingdom </a:t>
            </a:r>
          </a:p>
          <a:p>
            <a:r>
              <a:rPr lang="en-GB" baseline="30000" dirty="0"/>
              <a:t>2 </a:t>
            </a:r>
            <a:r>
              <a:rPr lang="en-GB" dirty="0"/>
              <a:t>Bristol Haematology and Oncology Centre, Bristol, United Kingdom</a:t>
            </a:r>
          </a:p>
          <a:p>
            <a:r>
              <a:rPr lang="en-GB" baseline="30000" dirty="0"/>
              <a:t>3</a:t>
            </a:r>
            <a:r>
              <a:rPr lang="en-GB" dirty="0"/>
              <a:t>Faculty of Medicine, University of Geneva, Geneva, Switzerland</a:t>
            </a:r>
          </a:p>
          <a:p>
            <a:r>
              <a:rPr lang="en-GB" dirty="0"/>
              <a:t> </a:t>
            </a:r>
          </a:p>
          <a:p>
            <a:r>
              <a:rPr lang="en-GB" baseline="30000" dirty="0"/>
              <a:t>*</a:t>
            </a:r>
            <a:r>
              <a:rPr lang="en-GB" dirty="0"/>
              <a:t>Shared first author</a:t>
            </a:r>
          </a:p>
          <a:p>
            <a:r>
              <a:rPr lang="en-GB" dirty="0"/>
              <a:t>^Shared senior author</a:t>
            </a:r>
          </a:p>
          <a:p>
            <a:r>
              <a:rPr lang="en-GB" dirty="0"/>
              <a:t> </a:t>
            </a:r>
          </a:p>
          <a:p>
            <a:r>
              <a:rPr lang="en-GB" b="1" dirty="0"/>
              <a:t>Corresponding Author</a:t>
            </a:r>
            <a:endParaRPr lang="en-GB" dirty="0"/>
          </a:p>
          <a:p>
            <a:r>
              <a:rPr lang="en-GB" dirty="0"/>
              <a:t>Linda Wooldridge, Faculty of Health Sciences, University of Bristol, Bristol, United Kingdom </a:t>
            </a:r>
          </a:p>
          <a:p>
            <a:r>
              <a:rPr lang="en-GB" dirty="0" err="1"/>
              <a:t>Linda.Wooldridge@bristol.ac.uk</a:t>
            </a:r>
            <a:endParaRPr lang="en-GB" dirty="0"/>
          </a:p>
          <a:p>
            <a:r>
              <a:rPr lang="en-GB" dirty="0"/>
              <a:t> 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 </a:t>
            </a:r>
          </a:p>
          <a:p>
            <a:r>
              <a:rPr lang="en-GB" b="1" dirty="0"/>
              <a:t>Abstract</a:t>
            </a:r>
            <a:endParaRPr lang="en-GB" dirty="0"/>
          </a:p>
          <a:p>
            <a:r>
              <a:rPr lang="en-GB" dirty="0"/>
              <a:t>Immune checkpoint inhibitors (ICI) have improved survival in metastatic melanoma, yet up to 60% of patients may not benefit. This study evaluated circulating Ki67⁺ CD4</a:t>
            </a:r>
            <a:r>
              <a:rPr lang="en-GB" baseline="30000" dirty="0"/>
              <a:t>+ </a:t>
            </a:r>
            <a:r>
              <a:rPr lang="en-GB" dirty="0"/>
              <a:t>T-regulatory cells (Tregs) as a potential biomarker of response to ICIs. Increased Ki67 expression by CD4⁺ Tregs was associated with non-response and higher mortality. These findings suggest that Ki67</a:t>
            </a:r>
            <a:r>
              <a:rPr lang="en-GB" baseline="30000" dirty="0"/>
              <a:t>+</a:t>
            </a:r>
            <a:r>
              <a:rPr lang="en-GB" dirty="0"/>
              <a:t> Tregs may mediate ICI resistance and represent a minimally invasive, early predictive biomarker warranting further validation.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b="1" dirty="0"/>
              <a:t>Supplemental</a:t>
            </a:r>
            <a:r>
              <a:rPr lang="en-GB" dirty="0"/>
              <a:t> </a:t>
            </a:r>
            <a:r>
              <a:rPr lang="en-GB" b="1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3299812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45993-D6F4-8323-F6C7-5A4733B3F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795" y="8031697"/>
            <a:ext cx="5694182" cy="661315"/>
          </a:xfrm>
        </p:spPr>
        <p:txBody>
          <a:bodyPr>
            <a:normAutofit/>
          </a:bodyPr>
          <a:lstStyle/>
          <a:p>
            <a:r>
              <a:rPr lang="en-GB" sz="1200" b="1" dirty="0"/>
              <a:t>Supplementary table 1. </a:t>
            </a:r>
            <a:r>
              <a:rPr lang="en-GB" sz="1200" dirty="0"/>
              <a:t>Antibodies and Reagents Used for Flow Cytometry.</a:t>
            </a:r>
            <a:endParaRPr lang="en-GB" sz="12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28335A8-E12E-C98A-1793-E45F581D00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709552"/>
              </p:ext>
            </p:extLst>
          </p:nvPr>
        </p:nvGraphicFramePr>
        <p:xfrm>
          <a:off x="808795" y="1395868"/>
          <a:ext cx="5240410" cy="6284910"/>
        </p:xfrm>
        <a:graphic>
          <a:graphicData uri="http://schemas.openxmlformats.org/drawingml/2006/table">
            <a:tbl>
              <a:tblPr/>
              <a:tblGrid>
                <a:gridCol w="942498">
                  <a:extLst>
                    <a:ext uri="{9D8B030D-6E8A-4147-A177-3AD203B41FA5}">
                      <a16:colId xmlns:a16="http://schemas.microsoft.com/office/drawing/2014/main" val="985760504"/>
                    </a:ext>
                  </a:extLst>
                </a:gridCol>
                <a:gridCol w="1073732">
                  <a:extLst>
                    <a:ext uri="{9D8B030D-6E8A-4147-A177-3AD203B41FA5}">
                      <a16:colId xmlns:a16="http://schemas.microsoft.com/office/drawing/2014/main" val="2187551556"/>
                    </a:ext>
                  </a:extLst>
                </a:gridCol>
                <a:gridCol w="706874">
                  <a:extLst>
                    <a:ext uri="{9D8B030D-6E8A-4147-A177-3AD203B41FA5}">
                      <a16:colId xmlns:a16="http://schemas.microsoft.com/office/drawing/2014/main" val="3026491012"/>
                    </a:ext>
                  </a:extLst>
                </a:gridCol>
                <a:gridCol w="870916">
                  <a:extLst>
                    <a:ext uri="{9D8B030D-6E8A-4147-A177-3AD203B41FA5}">
                      <a16:colId xmlns:a16="http://schemas.microsoft.com/office/drawing/2014/main" val="1425692810"/>
                    </a:ext>
                  </a:extLst>
                </a:gridCol>
                <a:gridCol w="751613">
                  <a:extLst>
                    <a:ext uri="{9D8B030D-6E8A-4147-A177-3AD203B41FA5}">
                      <a16:colId xmlns:a16="http://schemas.microsoft.com/office/drawing/2014/main" val="332979942"/>
                    </a:ext>
                  </a:extLst>
                </a:gridCol>
                <a:gridCol w="894777">
                  <a:extLst>
                    <a:ext uri="{9D8B030D-6E8A-4147-A177-3AD203B41FA5}">
                      <a16:colId xmlns:a16="http://schemas.microsoft.com/office/drawing/2014/main" val="2906431927"/>
                    </a:ext>
                  </a:extLst>
                </a:gridCol>
              </a:tblGrid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Antigen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Fluorochrome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Clone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Source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Cat No.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Concentration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801076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SB645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UCHT1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ThermoFisher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64-0038-41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1:40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22875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CD4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PE-CY5.5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SK3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ThermoFisher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35-0047-41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1:640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720514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CD8</a:t>
                      </a:r>
                      <a:r>
                        <a:rPr lang="el-GR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α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PE-CY5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RPA-T8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301009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1:1280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114896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CD25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BV421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2A3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564033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1:160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2685154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CD25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BV421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M-A251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562443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1:40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1440796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FOXP3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PE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259D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320207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1:80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195820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CCR7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BV785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G043H7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353229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1:30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569265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CD45RA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APC-Fire750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HI100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304151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1:80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3850361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2B4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AF700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C1.7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329525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1:80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371147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BTLA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APC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MIH26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344509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1:40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0705844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CTLA-4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PE-DAZZLE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BNI3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369615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1:20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679545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LAG-3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PE-CY7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3DS 223H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ThermoFisher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25-2239-41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1:60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079241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PD1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BV711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EH12.2H7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329927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1:60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004618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TIGIT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PERCP-eFluor710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MBSA43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eBioscience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46-9500-41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1:30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286960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TIM-3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SB600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F38-2E2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ThermoFisher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63-3109-41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1:20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0119151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4-1BB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SB600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4B4-1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ThermoFisher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63-1379-41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1:30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8544525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CD27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PE-CY7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O323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302837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1:50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045121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CD28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APCR700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CD28.2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565181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1:50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482136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GITR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BV711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101-17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371211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1:20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506431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ICOS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APC 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ISA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ThermoFisher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17-9948-41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1:20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886478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OX40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PE-DAZZLE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Ber-ACT35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350019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1:30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2523706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CD19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V500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HIB19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561125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1:75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425804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CD14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V500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M5E2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561392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1:75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024378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KI67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AF488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B56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558616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1:100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0247546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IgG4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Biotin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HP6025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ThermoFisher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A-10663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1:200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250357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Streptavidin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BV711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-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Biolegend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405241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1:100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8508656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Zombie Aqua 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405nm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-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ThermoFisher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L34957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1:100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6658410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Nivolumab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-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-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Selleckchem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A2002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10ug/mL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4574252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Pembrolizumab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-</a:t>
                      </a:r>
                    </a:p>
                  </a:txBody>
                  <a:tcPr marL="8953" marR="8953" marT="8953" marB="42974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-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Selleckchem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A2005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</a:rPr>
                        <a:t>10ug/mL</a:t>
                      </a:r>
                    </a:p>
                  </a:txBody>
                  <a:tcPr marL="8953" marR="8953" marT="8953" marB="42974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244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699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2D5FE2-4F4E-9636-7AFB-38A1AC4A94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3684"/>
          <a:stretch>
            <a:fillRect/>
          </a:stretch>
        </p:blipFill>
        <p:spPr>
          <a:xfrm>
            <a:off x="96387" y="204470"/>
            <a:ext cx="6665225" cy="69126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0469AA7-7D16-E5CA-2E84-998081E70101}"/>
              </a:ext>
            </a:extLst>
          </p:cNvPr>
          <p:cNvSpPr txBox="1"/>
          <p:nvPr/>
        </p:nvSpPr>
        <p:spPr>
          <a:xfrm>
            <a:off x="332232" y="7521000"/>
            <a:ext cx="6103292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GB" sz="1200" b="1">
                <a:latin typeface="Aptos"/>
              </a:rPr>
              <a:t>Figure S1.</a:t>
            </a:r>
            <a:r>
              <a:rPr lang="en-GB" sz="1200">
                <a:latin typeface="Aptos"/>
              </a:rPr>
              <a:t>  </a:t>
            </a:r>
            <a:r>
              <a:rPr lang="en-GB" sz="1200" b="1">
                <a:latin typeface="Aptos"/>
              </a:rPr>
              <a:t>Response after 3 weeks of ICI therapy correlates with increased CD4</a:t>
            </a:r>
            <a:r>
              <a:rPr lang="en-GB" sz="1200" b="1" baseline="30000">
                <a:latin typeface="Aptos"/>
              </a:rPr>
              <a:t>+</a:t>
            </a:r>
            <a:r>
              <a:rPr lang="en-GB" sz="1200" b="1">
                <a:latin typeface="Aptos"/>
              </a:rPr>
              <a:t> TEMRA, Naive and central memory cell population activation</a:t>
            </a:r>
            <a:r>
              <a:rPr lang="en-GB" sz="1200">
                <a:latin typeface="Aptos"/>
              </a:rPr>
              <a:t>. 3-week z-score normalized expression of costimulatory and coinhibitory markers,  stratified by responder or non-responder to treatment defined at point of collection. </a:t>
            </a:r>
            <a:r>
              <a:rPr lang="en-GB" sz="1200" b="1">
                <a:latin typeface="Aptos"/>
              </a:rPr>
              <a:t>A)</a:t>
            </a:r>
            <a:r>
              <a:rPr lang="en-GB" sz="1200">
                <a:latin typeface="Aptos"/>
              </a:rPr>
              <a:t> CD4</a:t>
            </a:r>
            <a:r>
              <a:rPr lang="en-GB" sz="800" b="1" baseline="30000">
                <a:latin typeface="Aptos"/>
              </a:rPr>
              <a:t>+</a:t>
            </a:r>
            <a:r>
              <a:rPr lang="en-GB" sz="1200">
                <a:latin typeface="Aptos"/>
              </a:rPr>
              <a:t> T cells; i) naive, ii) central memory, iii) effector memory, iv) TEMRA </a:t>
            </a:r>
            <a:r>
              <a:rPr lang="en-GB" sz="1200" b="1">
                <a:latin typeface="Aptos"/>
              </a:rPr>
              <a:t>B)</a:t>
            </a:r>
            <a:r>
              <a:rPr lang="en-GB" sz="1200">
                <a:latin typeface="Aptos"/>
              </a:rPr>
              <a:t> CD8 T cells i) naive, ii) central memory, iii) effector memory, iv) TEMRA.  *P &lt; 0.05, **P &lt; 0.01 statistical tests all one-way ANOVA with mixed effect analysis. Flow cytometry; 3 week non-responder n=11, 3 week responder n=7. 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9B3D66-B7C4-8B04-518B-A57289DCDF9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91692" r="-2724" b="50000"/>
          <a:stretch>
            <a:fillRect/>
          </a:stretch>
        </p:blipFill>
        <p:spPr>
          <a:xfrm>
            <a:off x="5654040" y="366108"/>
            <a:ext cx="472440" cy="117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821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854D6-58BF-D4A2-4177-74A233BE4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DD4C01-7619-64FB-3F4E-CD53C7421DCA}"/>
              </a:ext>
            </a:extLst>
          </p:cNvPr>
          <p:cNvSpPr txBox="1"/>
          <p:nvPr/>
        </p:nvSpPr>
        <p:spPr>
          <a:xfrm>
            <a:off x="332232" y="5900429"/>
            <a:ext cx="5943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b="1" dirty="0">
                <a:latin typeface="Aptos" panose="020B0004020202020204" pitchFamily="34" charset="0"/>
              </a:rPr>
              <a:t>Figure S2.</a:t>
            </a:r>
            <a:r>
              <a:rPr lang="en-GB" sz="1200" dirty="0">
                <a:latin typeface="Aptos" panose="020B0004020202020204" pitchFamily="34" charset="0"/>
              </a:rPr>
              <a:t>  UMAP analysis of multi-parameter flow data stratified by. </a:t>
            </a:r>
            <a:r>
              <a:rPr lang="en-GB" sz="1200" b="1" dirty="0">
                <a:latin typeface="Aptos" panose="020B0004020202020204" pitchFamily="34" charset="0"/>
              </a:rPr>
              <a:t>A)</a:t>
            </a:r>
            <a:r>
              <a:rPr lang="en-GB" sz="1200" dirty="0">
                <a:latin typeface="Aptos" panose="020B0004020202020204" pitchFamily="34" charset="0"/>
              </a:rPr>
              <a:t> Timepoint </a:t>
            </a:r>
            <a:r>
              <a:rPr lang="en-GB" sz="1200" b="1" dirty="0">
                <a:latin typeface="Aptos" panose="020B0004020202020204" pitchFamily="34" charset="0"/>
              </a:rPr>
              <a:t>B)</a:t>
            </a:r>
            <a:r>
              <a:rPr lang="en-GB" sz="1200" dirty="0">
                <a:latin typeface="Aptos" panose="020B0004020202020204" pitchFamily="34" charset="0"/>
              </a:rPr>
              <a:t> Response status, </a:t>
            </a:r>
            <a:r>
              <a:rPr lang="en-GB" sz="1200" b="1" dirty="0">
                <a:latin typeface="Aptos" panose="020B0004020202020204" pitchFamily="34" charset="0"/>
              </a:rPr>
              <a:t>C) </a:t>
            </a:r>
            <a:r>
              <a:rPr lang="en-GB" sz="1200" dirty="0">
                <a:latin typeface="Aptos" panose="020B0004020202020204" pitchFamily="34" charset="0"/>
              </a:rPr>
              <a:t>CD4/CD8 expression </a:t>
            </a:r>
            <a:r>
              <a:rPr lang="en-GB" sz="1200" b="1" dirty="0">
                <a:latin typeface="Aptos" panose="020B0004020202020204" pitchFamily="34" charset="0"/>
              </a:rPr>
              <a:t>D) </a:t>
            </a:r>
            <a:r>
              <a:rPr lang="en-GB" sz="1200" dirty="0" err="1">
                <a:latin typeface="Aptos" panose="020B0004020202020204" pitchFamily="34" charset="0"/>
              </a:rPr>
              <a:t>FlowSOM</a:t>
            </a:r>
            <a:r>
              <a:rPr lang="en-GB" sz="1200" dirty="0">
                <a:latin typeface="Aptos" panose="020B0004020202020204" pitchFamily="34" charset="0"/>
              </a:rPr>
              <a:t> clustered data as </a:t>
            </a:r>
            <a:r>
              <a:rPr lang="en-GB" sz="1200" dirty="0" err="1">
                <a:latin typeface="Aptos" panose="020B0004020202020204" pitchFamily="34" charset="0"/>
              </a:rPr>
              <a:t>i</a:t>
            </a:r>
            <a:r>
              <a:rPr lang="en-GB" sz="1200" dirty="0">
                <a:latin typeface="Aptos" panose="020B0004020202020204" pitchFamily="34" charset="0"/>
              </a:rPr>
              <a:t>)</a:t>
            </a:r>
            <a:r>
              <a:rPr lang="en-GB" sz="1200" b="1" dirty="0">
                <a:latin typeface="Aptos" panose="020B0004020202020204" pitchFamily="34" charset="0"/>
              </a:rPr>
              <a:t> </a:t>
            </a:r>
            <a:r>
              <a:rPr lang="en-GB" sz="1200" dirty="0">
                <a:latin typeface="Aptos" panose="020B0004020202020204" pitchFamily="34" charset="0"/>
              </a:rPr>
              <a:t>non-responder baseline, ii) responder baseline, iii) non-responder 3-weeks, iv) responder 3-weeks.</a:t>
            </a:r>
            <a:r>
              <a:rPr lang="en-GB" sz="1200" b="1" dirty="0">
                <a:latin typeface="Aptos" panose="020B0004020202020204" pitchFamily="34" charset="0"/>
              </a:rPr>
              <a:t> </a:t>
            </a:r>
            <a:r>
              <a:rPr lang="en-GB" sz="1200" dirty="0">
                <a:latin typeface="Aptos" panose="020B0004020202020204" pitchFamily="34" charset="0"/>
              </a:rPr>
              <a:t>3 week non-responder n=11, 3 week responder n=7. 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68FEC3-3D07-B4B4-1523-EA4BA1C178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685"/>
          <a:stretch>
            <a:fillRect/>
          </a:stretch>
        </p:blipFill>
        <p:spPr>
          <a:xfrm>
            <a:off x="4293384" y="295485"/>
            <a:ext cx="1659880" cy="16436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066590-9435-C34F-7076-35D0E5E810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8685"/>
          <a:stretch>
            <a:fillRect/>
          </a:stretch>
        </p:blipFill>
        <p:spPr>
          <a:xfrm>
            <a:off x="524932" y="295485"/>
            <a:ext cx="1659880" cy="16436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51791D-80E4-7265-8827-EBF901BCCDA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8685"/>
          <a:stretch>
            <a:fillRect/>
          </a:stretch>
        </p:blipFill>
        <p:spPr>
          <a:xfrm>
            <a:off x="2409158" y="295485"/>
            <a:ext cx="1659880" cy="1643674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F9FFFFB4-A4F3-8122-8C94-FF975A935C8D}"/>
              </a:ext>
            </a:extLst>
          </p:cNvPr>
          <p:cNvGrpSpPr/>
          <p:nvPr/>
        </p:nvGrpSpPr>
        <p:grpSpPr>
          <a:xfrm>
            <a:off x="2728166" y="259795"/>
            <a:ext cx="510931" cy="363801"/>
            <a:chOff x="2355765" y="1939159"/>
            <a:chExt cx="510931" cy="36380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EA072DF-FA08-4488-B6FD-637000C600A4}"/>
                </a:ext>
              </a:extLst>
            </p:cNvPr>
            <p:cNvGrpSpPr/>
            <p:nvPr/>
          </p:nvGrpSpPr>
          <p:grpSpPr>
            <a:xfrm>
              <a:off x="2371047" y="1939159"/>
              <a:ext cx="495649" cy="363801"/>
              <a:chOff x="6221782" y="168218"/>
              <a:chExt cx="495649" cy="363801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46D54DC-C215-4BFF-5A49-FB0A0132CFF1}"/>
                  </a:ext>
                </a:extLst>
              </p:cNvPr>
              <p:cNvSpPr txBox="1"/>
              <p:nvPr/>
            </p:nvSpPr>
            <p:spPr>
              <a:xfrm>
                <a:off x="6221782" y="362742"/>
                <a:ext cx="495649" cy="169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500">
                    <a:latin typeface="Arial" panose="020B0604020202020204" pitchFamily="34" charset="0"/>
                    <a:cs typeface="Arial" panose="020B0604020202020204" pitchFamily="34" charset="0"/>
                  </a:rPr>
                  <a:t>Responder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AF9B9F9-D59C-EC3D-8176-E1E596834D4E}"/>
                  </a:ext>
                </a:extLst>
              </p:cNvPr>
              <p:cNvSpPr txBox="1"/>
              <p:nvPr/>
            </p:nvSpPr>
            <p:spPr>
              <a:xfrm>
                <a:off x="6221782" y="168218"/>
                <a:ext cx="495649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500">
                    <a:latin typeface="Arial" panose="020B0604020202020204" pitchFamily="34" charset="0"/>
                    <a:cs typeface="Arial" panose="020B0604020202020204" pitchFamily="34" charset="0"/>
                  </a:rPr>
                  <a:t>Non-</a:t>
                </a:r>
              </a:p>
              <a:p>
                <a:r>
                  <a:rPr lang="en-GB" sz="500">
                    <a:latin typeface="Arial" panose="020B0604020202020204" pitchFamily="34" charset="0"/>
                    <a:cs typeface="Arial" panose="020B0604020202020204" pitchFamily="34" charset="0"/>
                  </a:rPr>
                  <a:t>Responder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DE9227A-54C6-DF86-1DAF-A4EE7BB823E4}"/>
                </a:ext>
              </a:extLst>
            </p:cNvPr>
            <p:cNvSpPr/>
            <p:nvPr/>
          </p:nvSpPr>
          <p:spPr>
            <a:xfrm>
              <a:off x="2355765" y="2005041"/>
              <a:ext cx="72607" cy="114456"/>
            </a:xfrm>
            <a:prstGeom prst="rect">
              <a:avLst/>
            </a:prstGeom>
            <a:solidFill>
              <a:srgbClr val="DCFE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A8ED4C0-B57A-D480-95E7-4B4CDC4F3674}"/>
                </a:ext>
              </a:extLst>
            </p:cNvPr>
            <p:cNvSpPr/>
            <p:nvPr/>
          </p:nvSpPr>
          <p:spPr>
            <a:xfrm>
              <a:off x="2355765" y="2161094"/>
              <a:ext cx="72607" cy="114456"/>
            </a:xfrm>
            <a:prstGeom prst="rect">
              <a:avLst/>
            </a:prstGeom>
            <a:solidFill>
              <a:srgbClr val="23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C23731-9B45-E525-A456-EF358E284DD5}"/>
              </a:ext>
            </a:extLst>
          </p:cNvPr>
          <p:cNvGrpSpPr/>
          <p:nvPr/>
        </p:nvGrpSpPr>
        <p:grpSpPr>
          <a:xfrm>
            <a:off x="824367" y="302125"/>
            <a:ext cx="445208" cy="328111"/>
            <a:chOff x="2355765" y="1981199"/>
            <a:chExt cx="445208" cy="328111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DA979C3-8C53-5CC6-068A-FCEE7850C9F0}"/>
                </a:ext>
              </a:extLst>
            </p:cNvPr>
            <p:cNvGrpSpPr/>
            <p:nvPr/>
          </p:nvGrpSpPr>
          <p:grpSpPr>
            <a:xfrm>
              <a:off x="2371047" y="1981199"/>
              <a:ext cx="429926" cy="328111"/>
              <a:chOff x="6221782" y="210258"/>
              <a:chExt cx="429926" cy="328111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524B763-1B7E-101E-6809-3D8DF78EFAF9}"/>
                  </a:ext>
                </a:extLst>
              </p:cNvPr>
              <p:cNvSpPr txBox="1"/>
              <p:nvPr/>
            </p:nvSpPr>
            <p:spPr>
              <a:xfrm>
                <a:off x="6221782" y="369092"/>
                <a:ext cx="401072" cy="169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500">
                    <a:latin typeface="Arial" panose="020B0604020202020204" pitchFamily="34" charset="0"/>
                    <a:cs typeface="Arial" panose="020B0604020202020204" pitchFamily="34" charset="0"/>
                  </a:rPr>
                  <a:t>3 Week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C75088D7-26F3-89A9-0539-1F263229203D}"/>
                  </a:ext>
                </a:extLst>
              </p:cNvPr>
              <p:cNvSpPr txBox="1"/>
              <p:nvPr/>
            </p:nvSpPr>
            <p:spPr>
              <a:xfrm>
                <a:off x="6221782" y="210258"/>
                <a:ext cx="429926" cy="169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500">
                    <a:latin typeface="Arial" panose="020B0604020202020204" pitchFamily="34" charset="0"/>
                    <a:cs typeface="Arial" panose="020B0604020202020204" pitchFamily="34" charset="0"/>
                  </a:rPr>
                  <a:t>Baseline</a:t>
                </a:r>
              </a:p>
            </p:txBody>
          </p: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110C97E-56B3-C837-5B25-AC17ECDC483C}"/>
                </a:ext>
              </a:extLst>
            </p:cNvPr>
            <p:cNvSpPr/>
            <p:nvPr/>
          </p:nvSpPr>
          <p:spPr>
            <a:xfrm>
              <a:off x="2355765" y="2005041"/>
              <a:ext cx="72607" cy="114456"/>
            </a:xfrm>
            <a:prstGeom prst="rect">
              <a:avLst/>
            </a:prstGeom>
            <a:solidFill>
              <a:srgbClr val="DCFE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94664CA-4A5D-F58F-954D-A73EACFE085C}"/>
                </a:ext>
              </a:extLst>
            </p:cNvPr>
            <p:cNvSpPr/>
            <p:nvPr/>
          </p:nvSpPr>
          <p:spPr>
            <a:xfrm>
              <a:off x="2355765" y="2161094"/>
              <a:ext cx="72607" cy="114456"/>
            </a:xfrm>
            <a:prstGeom prst="rect">
              <a:avLst/>
            </a:prstGeom>
            <a:solidFill>
              <a:srgbClr val="23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5A3EBA0-3D3E-2091-281A-F11B3E231810}"/>
              </a:ext>
            </a:extLst>
          </p:cNvPr>
          <p:cNvGrpSpPr/>
          <p:nvPr/>
        </p:nvGrpSpPr>
        <p:grpSpPr>
          <a:xfrm>
            <a:off x="4606437" y="302125"/>
            <a:ext cx="353836" cy="321942"/>
            <a:chOff x="2355765" y="1981018"/>
            <a:chExt cx="353836" cy="321942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AB7D8B13-7399-A91F-9EF9-ED822E797055}"/>
                </a:ext>
              </a:extLst>
            </p:cNvPr>
            <p:cNvGrpSpPr/>
            <p:nvPr/>
          </p:nvGrpSpPr>
          <p:grpSpPr>
            <a:xfrm>
              <a:off x="2371047" y="1981018"/>
              <a:ext cx="338554" cy="321942"/>
              <a:chOff x="6221782" y="210077"/>
              <a:chExt cx="338554" cy="321942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DCDD840-B030-320E-04A0-647A0F4160C1}"/>
                  </a:ext>
                </a:extLst>
              </p:cNvPr>
              <p:cNvSpPr txBox="1"/>
              <p:nvPr/>
            </p:nvSpPr>
            <p:spPr>
              <a:xfrm>
                <a:off x="6221782" y="362742"/>
                <a:ext cx="338554" cy="169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500">
                    <a:latin typeface="Arial" panose="020B0604020202020204" pitchFamily="34" charset="0"/>
                    <a:cs typeface="Arial" panose="020B0604020202020204" pitchFamily="34" charset="0"/>
                  </a:rPr>
                  <a:t>CD8</a:t>
                </a:r>
                <a:r>
                  <a:rPr lang="en-GB" sz="500" baseline="3000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endParaRPr lang="en-GB" sz="5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02B0410-1760-5B70-025E-D54145E55C76}"/>
                  </a:ext>
                </a:extLst>
              </p:cNvPr>
              <p:cNvSpPr txBox="1"/>
              <p:nvPr/>
            </p:nvSpPr>
            <p:spPr>
              <a:xfrm>
                <a:off x="6221782" y="210077"/>
                <a:ext cx="338554" cy="1692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500">
                    <a:latin typeface="Arial" panose="020B0604020202020204" pitchFamily="34" charset="0"/>
                    <a:cs typeface="Arial" panose="020B0604020202020204" pitchFamily="34" charset="0"/>
                  </a:rPr>
                  <a:t>CD4</a:t>
                </a:r>
                <a:r>
                  <a:rPr lang="en-GB" sz="500" baseline="3000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endParaRPr lang="en-GB" sz="5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5BCF1F4-9D8B-1ADE-56D8-6AC703D551BF}"/>
                </a:ext>
              </a:extLst>
            </p:cNvPr>
            <p:cNvSpPr/>
            <p:nvPr/>
          </p:nvSpPr>
          <p:spPr>
            <a:xfrm>
              <a:off x="2355765" y="2005041"/>
              <a:ext cx="72607" cy="114456"/>
            </a:xfrm>
            <a:prstGeom prst="rect">
              <a:avLst/>
            </a:prstGeom>
            <a:solidFill>
              <a:srgbClr val="79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11351BE-2852-D8FC-9E64-E0AC59518818}"/>
                </a:ext>
              </a:extLst>
            </p:cNvPr>
            <p:cNvSpPr/>
            <p:nvPr/>
          </p:nvSpPr>
          <p:spPr>
            <a:xfrm>
              <a:off x="2355765" y="2161094"/>
              <a:ext cx="72607" cy="114456"/>
            </a:xfrm>
            <a:prstGeom prst="rect">
              <a:avLst/>
            </a:prstGeom>
            <a:solidFill>
              <a:srgbClr val="04996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38A5ED79-B570-49DB-30B4-367BBA0FEA50}"/>
              </a:ext>
            </a:extLst>
          </p:cNvPr>
          <p:cNvSpPr txBox="1"/>
          <p:nvPr/>
        </p:nvSpPr>
        <p:spPr>
          <a:xfrm>
            <a:off x="532081" y="1569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/>
              <a:t>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23CB391-B6AE-B28C-275C-7CDB492ADF74}"/>
              </a:ext>
            </a:extLst>
          </p:cNvPr>
          <p:cNvSpPr txBox="1"/>
          <p:nvPr/>
        </p:nvSpPr>
        <p:spPr>
          <a:xfrm>
            <a:off x="2425219" y="156985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/>
              <a:t>B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50C4D6D-FD90-041C-8A7D-45CA553011C4}"/>
              </a:ext>
            </a:extLst>
          </p:cNvPr>
          <p:cNvSpPr txBox="1"/>
          <p:nvPr/>
        </p:nvSpPr>
        <p:spPr>
          <a:xfrm>
            <a:off x="4309445" y="166850"/>
            <a:ext cx="2936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C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21F784A6-4C49-0FFC-88F8-EAA5A78DC47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8685"/>
          <a:stretch>
            <a:fillRect/>
          </a:stretch>
        </p:blipFill>
        <p:spPr>
          <a:xfrm>
            <a:off x="517211" y="2229164"/>
            <a:ext cx="1659880" cy="164367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A7C149D-09D0-CB28-CE4B-8F7700AE598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8685"/>
          <a:stretch>
            <a:fillRect/>
          </a:stretch>
        </p:blipFill>
        <p:spPr>
          <a:xfrm>
            <a:off x="2303544" y="2229164"/>
            <a:ext cx="1659880" cy="164367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833A4EF-269A-AD42-8172-BA95AE43398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8685"/>
          <a:stretch>
            <a:fillRect/>
          </a:stretch>
        </p:blipFill>
        <p:spPr>
          <a:xfrm>
            <a:off x="517211" y="4012709"/>
            <a:ext cx="1659881" cy="164367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28230D4-EB26-0B2B-F3B5-1A8C2363086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b="8685"/>
          <a:stretch>
            <a:fillRect/>
          </a:stretch>
        </p:blipFill>
        <p:spPr>
          <a:xfrm>
            <a:off x="2303544" y="4012709"/>
            <a:ext cx="1659881" cy="1643674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1E305196-1C1E-BF4C-78C7-68C02F005200}"/>
              </a:ext>
            </a:extLst>
          </p:cNvPr>
          <p:cNvSpPr txBox="1"/>
          <p:nvPr/>
        </p:nvSpPr>
        <p:spPr>
          <a:xfrm>
            <a:off x="312157" y="2128083"/>
            <a:ext cx="2936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/>
              <a:t>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E944480-11F5-361E-C193-8C53FFDAB628}"/>
              </a:ext>
            </a:extLst>
          </p:cNvPr>
          <p:cNvSpPr txBox="1"/>
          <p:nvPr/>
        </p:nvSpPr>
        <p:spPr>
          <a:xfrm>
            <a:off x="522217" y="2150801"/>
            <a:ext cx="2936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/>
              <a:t>i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2C758E1-18F3-85B9-B7B6-7A26B62E67C1}"/>
              </a:ext>
            </a:extLst>
          </p:cNvPr>
          <p:cNvSpPr txBox="1"/>
          <p:nvPr/>
        </p:nvSpPr>
        <p:spPr>
          <a:xfrm>
            <a:off x="2310087" y="2150801"/>
            <a:ext cx="2936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/>
              <a:t>ii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88D1867-BCEA-B585-7D45-43EAE0B29F12}"/>
              </a:ext>
            </a:extLst>
          </p:cNvPr>
          <p:cNvSpPr txBox="1"/>
          <p:nvPr/>
        </p:nvSpPr>
        <p:spPr>
          <a:xfrm>
            <a:off x="432968" y="3874209"/>
            <a:ext cx="382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/>
              <a:t>iii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BB488E7-74FF-71C7-EF0E-AE2D03AF447C}"/>
              </a:ext>
            </a:extLst>
          </p:cNvPr>
          <p:cNvSpPr txBox="1"/>
          <p:nvPr/>
        </p:nvSpPr>
        <p:spPr>
          <a:xfrm>
            <a:off x="2257433" y="3874209"/>
            <a:ext cx="3463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/>
              <a:t>iv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696A9D10-835A-550F-2D74-A08C58A31D4D}"/>
              </a:ext>
            </a:extLst>
          </p:cNvPr>
          <p:cNvSpPr/>
          <p:nvPr/>
        </p:nvSpPr>
        <p:spPr>
          <a:xfrm>
            <a:off x="332231" y="166850"/>
            <a:ext cx="5943207" cy="5655216"/>
          </a:xfrm>
          <a:prstGeom prst="roundRect">
            <a:avLst>
              <a:gd name="adj" fmla="val 747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6ECFCEFF-46CC-E255-B555-964624BE5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437773"/>
              </p:ext>
            </p:extLst>
          </p:nvPr>
        </p:nvGraphicFramePr>
        <p:xfrm>
          <a:off x="4009535" y="2632811"/>
          <a:ext cx="2105105" cy="1937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774">
                  <a:extLst>
                    <a:ext uri="{9D8B030D-6E8A-4147-A177-3AD203B41FA5}">
                      <a16:colId xmlns:a16="http://schemas.microsoft.com/office/drawing/2014/main" val="486021909"/>
                    </a:ext>
                  </a:extLst>
                </a:gridCol>
                <a:gridCol w="1572331">
                  <a:extLst>
                    <a:ext uri="{9D8B030D-6E8A-4147-A177-3AD203B41FA5}">
                      <a16:colId xmlns:a16="http://schemas.microsoft.com/office/drawing/2014/main" val="21702730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Cluster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Subset 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1500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CD8+ Naive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5078550"/>
                  </a:ext>
                </a:extLst>
              </a:tr>
              <a:tr h="180837"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CD8+ TEMRA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2546772"/>
                  </a:ext>
                </a:extLst>
              </a:tr>
              <a:tr h="222225"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CD8+ Ki67+ Effector Memory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6366022"/>
                  </a:ext>
                </a:extLst>
              </a:tr>
              <a:tr h="180837"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CD4-CD8-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9074878"/>
                  </a:ext>
                </a:extLst>
              </a:tr>
              <a:tr h="180837"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ptos"/>
                        </a:rPr>
                        <a:t>CD4+ Effector Memory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980311"/>
                  </a:ext>
                </a:extLst>
              </a:tr>
              <a:tr h="180837"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ptos"/>
                        </a:rPr>
                        <a:t>CD4+ Central Memory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782027"/>
                  </a:ext>
                </a:extLst>
              </a:tr>
              <a:tr h="180837"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ptos"/>
                        </a:rPr>
                        <a:t>CD4+ Ki67+ Effector Memory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8709431"/>
                  </a:ext>
                </a:extLst>
              </a:tr>
              <a:tr h="222225">
                <a:tc>
                  <a:txBody>
                    <a:bodyPr/>
                    <a:lstStyle/>
                    <a:p>
                      <a:r>
                        <a:rPr lang="en-GB" sz="80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800" b="0" i="0" u="none" strike="noStrike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Aptos"/>
                        </a:rPr>
                        <a:t>Ki67+ Tregs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48608"/>
                  </a:ext>
                </a:extLst>
              </a:tr>
            </a:tbl>
          </a:graphicData>
        </a:graphic>
      </p:graphicFrame>
      <p:sp>
        <p:nvSpPr>
          <p:cNvPr id="58" name="Rectangle 57">
            <a:extLst>
              <a:ext uri="{FF2B5EF4-FFF2-40B4-BE49-F238E27FC236}">
                <a16:creationId xmlns:a16="http://schemas.microsoft.com/office/drawing/2014/main" id="{021EF77D-5ACA-072F-E401-D63A346BAF2D}"/>
              </a:ext>
            </a:extLst>
          </p:cNvPr>
          <p:cNvSpPr/>
          <p:nvPr/>
        </p:nvSpPr>
        <p:spPr>
          <a:xfrm flipV="1">
            <a:off x="4260374" y="3523345"/>
            <a:ext cx="156503" cy="156903"/>
          </a:xfrm>
          <a:prstGeom prst="rect">
            <a:avLst/>
          </a:prstGeom>
          <a:solidFill>
            <a:srgbClr val="D9FE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BC5D4A8-76CC-7A0E-A4CF-0BD25F33A875}"/>
              </a:ext>
            </a:extLst>
          </p:cNvPr>
          <p:cNvSpPr/>
          <p:nvPr/>
        </p:nvSpPr>
        <p:spPr>
          <a:xfrm flipH="1" flipV="1">
            <a:off x="4260374" y="3307886"/>
            <a:ext cx="156563" cy="154089"/>
          </a:xfrm>
          <a:prstGeom prst="rect">
            <a:avLst/>
          </a:prstGeom>
          <a:solidFill>
            <a:srgbClr val="14BF3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BA44D2C-3F0C-5BB9-ED00-2DABA054ABE2}"/>
              </a:ext>
            </a:extLst>
          </p:cNvPr>
          <p:cNvSpPr/>
          <p:nvPr/>
        </p:nvSpPr>
        <p:spPr>
          <a:xfrm flipV="1">
            <a:off x="4260374" y="4384280"/>
            <a:ext cx="157679" cy="157393"/>
          </a:xfrm>
          <a:prstGeom prst="rect">
            <a:avLst/>
          </a:prstGeom>
          <a:solidFill>
            <a:srgbClr val="FF4C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48EE16D-60E1-F179-2E47-DD7E5558B898}"/>
              </a:ext>
            </a:extLst>
          </p:cNvPr>
          <p:cNvSpPr/>
          <p:nvPr/>
        </p:nvSpPr>
        <p:spPr>
          <a:xfrm>
            <a:off x="4260374" y="4169940"/>
            <a:ext cx="157897" cy="152970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42A357B-D534-482D-1FA1-3EE7EA947033}"/>
              </a:ext>
            </a:extLst>
          </p:cNvPr>
          <p:cNvSpPr/>
          <p:nvPr/>
        </p:nvSpPr>
        <p:spPr>
          <a:xfrm flipH="1">
            <a:off x="4260374" y="3955600"/>
            <a:ext cx="156564" cy="152970"/>
          </a:xfrm>
          <a:prstGeom prst="rect">
            <a:avLst/>
          </a:prstGeom>
          <a:solidFill>
            <a:srgbClr val="FFDA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A685888-D71F-28F9-2665-43051D1FD5D5}"/>
              </a:ext>
            </a:extLst>
          </p:cNvPr>
          <p:cNvSpPr/>
          <p:nvPr/>
        </p:nvSpPr>
        <p:spPr>
          <a:xfrm flipH="1" flipV="1">
            <a:off x="4260374" y="3741618"/>
            <a:ext cx="157323" cy="152612"/>
          </a:xfrm>
          <a:prstGeom prst="rect">
            <a:avLst/>
          </a:prstGeom>
          <a:solidFill>
            <a:srgbClr val="99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B74988-5220-983C-C543-F3705EFEE524}"/>
              </a:ext>
            </a:extLst>
          </p:cNvPr>
          <p:cNvSpPr/>
          <p:nvPr/>
        </p:nvSpPr>
        <p:spPr>
          <a:xfrm flipV="1">
            <a:off x="4260374" y="3091962"/>
            <a:ext cx="157643" cy="154554"/>
          </a:xfrm>
          <a:prstGeom prst="rect">
            <a:avLst/>
          </a:prstGeom>
          <a:solidFill>
            <a:srgbClr val="00ACA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9353D08-7C3D-8F7A-48AB-BBD39C61BE23}"/>
              </a:ext>
            </a:extLst>
          </p:cNvPr>
          <p:cNvSpPr/>
          <p:nvPr/>
        </p:nvSpPr>
        <p:spPr>
          <a:xfrm>
            <a:off x="4260374" y="2877358"/>
            <a:ext cx="157352" cy="153234"/>
          </a:xfrm>
          <a:prstGeom prst="rect">
            <a:avLst/>
          </a:prstGeom>
          <a:solidFill>
            <a:srgbClr val="0032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57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E2F96-FB98-711B-7CD4-8869B0D20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161C06-D417-2C4A-B4AC-CC117B8BE140}"/>
              </a:ext>
            </a:extLst>
          </p:cNvPr>
          <p:cNvSpPr txBox="1"/>
          <p:nvPr/>
        </p:nvSpPr>
        <p:spPr>
          <a:xfrm>
            <a:off x="401153" y="2232484"/>
            <a:ext cx="553613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GB" sz="1200" b="1">
                <a:latin typeface="Aptos"/>
              </a:rPr>
              <a:t>Figure S3.</a:t>
            </a:r>
            <a:r>
              <a:rPr lang="en-GB" sz="1200">
                <a:latin typeface="Aptos"/>
              </a:rPr>
              <a:t>  </a:t>
            </a:r>
            <a:r>
              <a:rPr lang="en-GB" sz="1200" b="1">
                <a:latin typeface="Aptos"/>
              </a:rPr>
              <a:t>Ratio of CD8</a:t>
            </a:r>
            <a:r>
              <a:rPr lang="en-GB" sz="1200" b="1" baseline="30000">
                <a:latin typeface="Aptos"/>
              </a:rPr>
              <a:t>+ </a:t>
            </a:r>
            <a:r>
              <a:rPr lang="en-GB" sz="1200" b="1">
                <a:latin typeface="Aptos"/>
              </a:rPr>
              <a:t>T cells</a:t>
            </a:r>
            <a:r>
              <a:rPr lang="en-GB" sz="1200" b="1" baseline="30000">
                <a:latin typeface="Aptos"/>
              </a:rPr>
              <a:t> </a:t>
            </a:r>
            <a:r>
              <a:rPr lang="en-GB" sz="1200" b="1">
                <a:latin typeface="Aptos"/>
              </a:rPr>
              <a:t>to CD4</a:t>
            </a:r>
            <a:r>
              <a:rPr lang="en-GB" sz="1200" b="1" baseline="30000">
                <a:latin typeface="Aptos"/>
              </a:rPr>
              <a:t>+</a:t>
            </a:r>
            <a:r>
              <a:rPr lang="en-GB" sz="1200" b="1">
                <a:latin typeface="Aptos"/>
              </a:rPr>
              <a:t> Treg cells</a:t>
            </a:r>
            <a:r>
              <a:rPr lang="en-GB" sz="1200">
                <a:latin typeface="Aptos"/>
              </a:rPr>
              <a:t>. Stratified by </a:t>
            </a:r>
            <a:r>
              <a:rPr lang="en-GB" sz="1200" b="1">
                <a:latin typeface="Aptos"/>
              </a:rPr>
              <a:t>A) </a:t>
            </a:r>
            <a:r>
              <a:rPr lang="en-GB" sz="1200">
                <a:latin typeface="Aptos"/>
              </a:rPr>
              <a:t>Responder vs non-responder, </a:t>
            </a:r>
            <a:r>
              <a:rPr lang="en-GB" sz="1200" b="1">
                <a:latin typeface="Aptos"/>
              </a:rPr>
              <a:t>B) </a:t>
            </a:r>
            <a:r>
              <a:rPr lang="en-GB" sz="1200">
                <a:latin typeface="Aptos"/>
              </a:rPr>
              <a:t>baseline vs 3 weeks </a:t>
            </a:r>
            <a:r>
              <a:rPr lang="en-GB" sz="1200" b="1">
                <a:latin typeface="Aptos"/>
              </a:rPr>
              <a:t>C) </a:t>
            </a:r>
            <a:r>
              <a:rPr lang="en-GB" sz="1200">
                <a:latin typeface="Aptos"/>
              </a:rPr>
              <a:t>Baseline responder vs non-responder, </a:t>
            </a:r>
            <a:r>
              <a:rPr lang="en-GB" sz="1200" b="1">
                <a:latin typeface="Aptos"/>
              </a:rPr>
              <a:t>D) </a:t>
            </a:r>
            <a:r>
              <a:rPr lang="en-GB" sz="1200">
                <a:latin typeface="Aptos"/>
              </a:rPr>
              <a:t>3-week responder vs non-responder.  Flow cytometry; 3-week non-responder n=11, 3-week responder n=7. 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D6AF51-175B-81BE-AA7D-01BAA47CB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392" y="179696"/>
            <a:ext cx="1294582" cy="1800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9FF5312-00F9-FFA6-B4E9-C8878197D8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0790" y="179696"/>
            <a:ext cx="1294581" cy="1800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AC765A-24E9-D009-B68F-9366835CAE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585" y="179696"/>
            <a:ext cx="1294581" cy="1800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2BE20D0-7EA0-5638-6A62-695E79BD1A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2187" y="179696"/>
            <a:ext cx="1294581" cy="1800000"/>
          </a:xfrm>
          <a:prstGeom prst="rect">
            <a:avLst/>
          </a:prstGeom>
        </p:spPr>
      </p:pic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DC32DF6-543A-2B3F-DAD0-4EF16FE3ED41}"/>
              </a:ext>
            </a:extLst>
          </p:cNvPr>
          <p:cNvSpPr/>
          <p:nvPr/>
        </p:nvSpPr>
        <p:spPr>
          <a:xfrm>
            <a:off x="469392" y="420036"/>
            <a:ext cx="5536134" cy="1800000"/>
          </a:xfrm>
          <a:prstGeom prst="roundRect">
            <a:avLst>
              <a:gd name="adj" fmla="val 747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6EB181-9BDD-AB9A-0259-603874060393}"/>
              </a:ext>
            </a:extLst>
          </p:cNvPr>
          <p:cNvSpPr txBox="1"/>
          <p:nvPr/>
        </p:nvSpPr>
        <p:spPr>
          <a:xfrm rot="16200000">
            <a:off x="660424" y="1440306"/>
            <a:ext cx="85792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Non-responder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FDE67F-8929-A1E9-A8FA-F7B95513A5FC}"/>
              </a:ext>
            </a:extLst>
          </p:cNvPr>
          <p:cNvSpPr txBox="1"/>
          <p:nvPr/>
        </p:nvSpPr>
        <p:spPr>
          <a:xfrm rot="16200000">
            <a:off x="1118291" y="1535685"/>
            <a:ext cx="6671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Responder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043C98-21F6-7187-C077-3FFC2DB92360}"/>
              </a:ext>
            </a:extLst>
          </p:cNvPr>
          <p:cNvSpPr txBox="1"/>
          <p:nvPr/>
        </p:nvSpPr>
        <p:spPr>
          <a:xfrm rot="16200000">
            <a:off x="2156502" y="1585378"/>
            <a:ext cx="5677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Baseline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932AE6F-264C-90A6-36F5-3FFF70976DF4}"/>
              </a:ext>
            </a:extLst>
          </p:cNvPr>
          <p:cNvSpPr txBox="1"/>
          <p:nvPr/>
        </p:nvSpPr>
        <p:spPr>
          <a:xfrm rot="16200000">
            <a:off x="2531816" y="1598202"/>
            <a:ext cx="5421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3 weeks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BF98FF-E080-88DB-3144-036E7BD54990}"/>
              </a:ext>
            </a:extLst>
          </p:cNvPr>
          <p:cNvSpPr txBox="1"/>
          <p:nvPr/>
        </p:nvSpPr>
        <p:spPr>
          <a:xfrm>
            <a:off x="3695995" y="1992144"/>
            <a:ext cx="5677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Baseline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6128874-92DA-E4AF-89F2-1A400A409811}"/>
              </a:ext>
            </a:extLst>
          </p:cNvPr>
          <p:cNvSpPr txBox="1"/>
          <p:nvPr/>
        </p:nvSpPr>
        <p:spPr>
          <a:xfrm>
            <a:off x="4990577" y="1931964"/>
            <a:ext cx="5421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3 weeks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9FBDCEF-98CB-BEAE-4970-690A325B193C}"/>
              </a:ext>
            </a:extLst>
          </p:cNvPr>
          <p:cNvSpPr txBox="1"/>
          <p:nvPr/>
        </p:nvSpPr>
        <p:spPr>
          <a:xfrm rot="16200000">
            <a:off x="3344133" y="1440306"/>
            <a:ext cx="85792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Non-responder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37C7BDB-260E-9118-5A71-4C95B30D6A5A}"/>
              </a:ext>
            </a:extLst>
          </p:cNvPr>
          <p:cNvSpPr txBox="1"/>
          <p:nvPr/>
        </p:nvSpPr>
        <p:spPr>
          <a:xfrm rot="16200000">
            <a:off x="3802000" y="1535685"/>
            <a:ext cx="6671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Responder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0F2FA28-AC8A-549D-4F43-E1394F745E7B}"/>
              </a:ext>
            </a:extLst>
          </p:cNvPr>
          <p:cNvSpPr txBox="1"/>
          <p:nvPr/>
        </p:nvSpPr>
        <p:spPr>
          <a:xfrm rot="16200000">
            <a:off x="4678222" y="1440306"/>
            <a:ext cx="85792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Non-responder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11C2495-7639-B912-7F17-20F644D585E3}"/>
              </a:ext>
            </a:extLst>
          </p:cNvPr>
          <p:cNvSpPr txBox="1"/>
          <p:nvPr/>
        </p:nvSpPr>
        <p:spPr>
          <a:xfrm rot="16200000">
            <a:off x="5136089" y="1535685"/>
            <a:ext cx="6671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/>
              <a:t>Responder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57849E3-14BF-6659-D647-8EF0075C6CA4}"/>
              </a:ext>
            </a:extLst>
          </p:cNvPr>
          <p:cNvSpPr txBox="1"/>
          <p:nvPr/>
        </p:nvSpPr>
        <p:spPr>
          <a:xfrm>
            <a:off x="469392" y="420036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/>
              <a:t>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787B7FA-D2AA-3403-4889-F2A476C4FB26}"/>
              </a:ext>
            </a:extLst>
          </p:cNvPr>
          <p:cNvSpPr txBox="1"/>
          <p:nvPr/>
        </p:nvSpPr>
        <p:spPr>
          <a:xfrm>
            <a:off x="1807049" y="420036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/>
              <a:t>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7A7B6CD-F9ED-F7FD-0113-4B1BD8BA1BAC}"/>
              </a:ext>
            </a:extLst>
          </p:cNvPr>
          <p:cNvSpPr txBox="1"/>
          <p:nvPr/>
        </p:nvSpPr>
        <p:spPr>
          <a:xfrm>
            <a:off x="3143104" y="420036"/>
            <a:ext cx="2936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/>
              <a:t>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96AFF7B-21F8-0A9C-A02A-093C37B08A01}"/>
              </a:ext>
            </a:extLst>
          </p:cNvPr>
          <p:cNvSpPr txBox="1"/>
          <p:nvPr/>
        </p:nvSpPr>
        <p:spPr>
          <a:xfrm>
            <a:off x="4493584" y="420036"/>
            <a:ext cx="2936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/>
              <a:t>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8AE1D1-EE6B-66A2-790A-BE106DB586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6443" y="2789892"/>
            <a:ext cx="6858000" cy="3857625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99F4652-D651-991D-0582-131E57FCB7BE}"/>
              </a:ext>
            </a:extLst>
          </p:cNvPr>
          <p:cNvSpPr/>
          <p:nvPr/>
        </p:nvSpPr>
        <p:spPr>
          <a:xfrm>
            <a:off x="112198" y="3316269"/>
            <a:ext cx="6620718" cy="3024254"/>
          </a:xfrm>
          <a:prstGeom prst="roundRect">
            <a:avLst>
              <a:gd name="adj" fmla="val 747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CA1985-9551-2C55-BAE7-108FD0A9F2C0}"/>
              </a:ext>
            </a:extLst>
          </p:cNvPr>
          <p:cNvSpPr txBox="1"/>
          <p:nvPr/>
        </p:nvSpPr>
        <p:spPr>
          <a:xfrm>
            <a:off x="491378" y="6896895"/>
            <a:ext cx="54838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b="1" dirty="0">
                <a:latin typeface="Aptos" panose="020B0004020202020204" pitchFamily="34" charset="0"/>
              </a:rPr>
              <a:t>Figure S4.</a:t>
            </a:r>
            <a:r>
              <a:rPr lang="en-GB" sz="1200" dirty="0">
                <a:latin typeface="Aptos" panose="020B0004020202020204" pitchFamily="34" charset="0"/>
              </a:rPr>
              <a:t>  Supervised gating strategy for the identification of T cell populations. </a:t>
            </a:r>
          </a:p>
        </p:txBody>
      </p:sp>
    </p:spTree>
    <p:extLst>
      <p:ext uri="{BB962C8B-B14F-4D97-AF65-F5344CB8AC3E}">
        <p14:creationId xmlns:p14="http://schemas.microsoft.com/office/powerpoint/2010/main" val="1296072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4B7E1C40F69B49AF5DA8882FF55B59" ma:contentTypeVersion="9" ma:contentTypeDescription="Create a new document." ma:contentTypeScope="" ma:versionID="e2252b3c27d50251d5819542b1325b1a">
  <xsd:schema xmlns:xsd="http://www.w3.org/2001/XMLSchema" xmlns:xs="http://www.w3.org/2001/XMLSchema" xmlns:p="http://schemas.microsoft.com/office/2006/metadata/properties" xmlns:ns2="f827207c-c194-4038-8586-fc6ab9b5718f" xmlns:ns3="62b01070-6807-4c5b-a29c-0c9535096374" targetNamespace="http://schemas.microsoft.com/office/2006/metadata/properties" ma:root="true" ma:fieldsID="c058e9b23c19f214c5efa61b5d66afa1" ns2:_="" ns3:_="">
    <xsd:import namespace="f827207c-c194-4038-8586-fc6ab9b5718f"/>
    <xsd:import namespace="62b01070-6807-4c5b-a29c-0c95350963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27207c-c194-4038-8586-fc6ab9b571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d084387-097e-4aef-8f33-0dee7b0eb5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b01070-6807-4c5b-a29c-0c953509637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71d0aa6-df00-4a8e-9813-9df0e68fe8bc}" ma:internalName="TaxCatchAll" ma:showField="CatchAllData" ma:web="62b01070-6807-4c5b-a29c-0c95350963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b01070-6807-4c5b-a29c-0c9535096374" xsi:nil="true"/>
    <lcf76f155ced4ddcb4097134ff3c332f xmlns="f827207c-c194-4038-8586-fc6ab9b5718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FAD139-0197-448F-98A2-F970DA01574C}">
  <ds:schemaRefs>
    <ds:schemaRef ds:uri="62b01070-6807-4c5b-a29c-0c9535096374"/>
    <ds:schemaRef ds:uri="f827207c-c194-4038-8586-fc6ab9b5718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B44CF65-4B82-42DA-AB10-F1B630ADB2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1804ED-73F3-4B7B-B431-2F7CA2FB9400}">
  <ds:schemaRefs>
    <ds:schemaRef ds:uri="http://purl.org/dc/terms/"/>
    <ds:schemaRef ds:uri="62b01070-6807-4c5b-a29c-0c9535096374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f827207c-c194-4038-8586-fc6ab9b5718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754</Words>
  <Application>Microsoft Office PowerPoint</Application>
  <PresentationFormat>A4 Paper (210x297 mm)</PresentationFormat>
  <Paragraphs>255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Supplementary table 1. Antibodies and Reagents Used for Flow Cytometry.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Leila Russell</dc:creator>
  <cp:lastModifiedBy>Jessica Ball</cp:lastModifiedBy>
  <cp:revision>5</cp:revision>
  <dcterms:created xsi:type="dcterms:W3CDTF">2025-12-10T20:46:29Z</dcterms:created>
  <dcterms:modified xsi:type="dcterms:W3CDTF">2026-03-18T14:09:54Z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0x010100D34B7E1C40F69B49AF5DA8882FF55B59</vt:lpwstr>
  </property>
  <property fmtid="{D5CDD505-2E9C-101B-9397-08002B2CF9AE}" pid="3" name="MediaServiceImageTags">
    <vt:lpwstr/>
  </property>
</Properties>
</file>