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0" r:id="rId2"/>
    <p:sldId id="274" r:id="rId3"/>
    <p:sldId id="263" r:id="rId4"/>
    <p:sldId id="264" r:id="rId5"/>
    <p:sldId id="265" r:id="rId6"/>
    <p:sldId id="266" r:id="rId7"/>
    <p:sldId id="275" r:id="rId8"/>
    <p:sldId id="273" r:id="rId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FF9900"/>
    <a:srgbClr val="9900FF"/>
    <a:srgbClr val="FF9933"/>
    <a:srgbClr val="CC00FF"/>
    <a:srgbClr val="FF00FF"/>
    <a:srgbClr val="D9D9D9"/>
    <a:srgbClr val="262626"/>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053" autoAdjust="0"/>
    <p:restoredTop sz="94660"/>
  </p:normalViewPr>
  <p:slideViewPr>
    <p:cSldViewPr snapToGrid="0">
      <p:cViewPr varScale="1">
        <p:scale>
          <a:sx n="88" d="100"/>
          <a:sy n="88" d="100"/>
        </p:scale>
        <p:origin x="2664" y="17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iroyuki\Desktop\Hori%20et%20al\&#22528;&#65343;&#20462;&#35542;\&#22528;&#65343;&#20462;&#35542;&#12487;&#12540;&#12479;&#38598;\&#21205;&#30011;&#35299;&#26512;\Fig4A_&#36938;&#27891;&#36895;&#24230;&#12469;&#12503;&#12524;&#12483;&#12469;&#12540;&#20462;&#35542;&#2999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iroyuki\Desktop\Hori%20et%20al\&#22528;&#65343;&#20462;&#35542;\&#22528;&#65343;&#20462;&#35542;&#12487;&#12540;&#12479;&#38598;\&#21205;&#30011;&#35299;&#26512;\Fig4A_&#36938;&#27891;&#36895;&#24230;&#12469;&#12503;&#12524;&#12483;&#12469;&#12540;&#20462;&#35542;&#2999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iroyuki\Desktop\Hori%20et%20al\&#22528;&#65343;&#20462;&#35542;\&#22528;&#65343;&#20462;&#35542;&#12487;&#12540;&#12479;&#38598;\&#21205;&#30011;&#35299;&#26512;\Fig4A_&#36938;&#27891;&#36895;&#24230;&#12469;&#12503;&#12524;&#12483;&#12469;&#12540;&#20462;&#35542;&#2999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iroyuki\Desktop\Hori%20et%20al\&#22528;&#65343;&#20462;&#35542;\&#22528;&#65343;&#20462;&#35542;&#12487;&#12540;&#12479;&#38598;\&#21205;&#30011;&#35299;&#26512;\Fig4B_&#12469;&#12503;&#12524;&#12483;&#12469;&#12540;&#12473;&#12452;&#12483;&#12481;&#12531;&#12464;&#38971;&#24230;&#20462;&#35542;&#2999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hiroyuki\Desktop\Hori%20et%20al\&#22528;&#65343;&#20462;&#35542;\&#22528;&#65343;&#20462;&#35542;&#12487;&#12540;&#12479;&#38598;\&#21205;&#30011;&#35299;&#26512;\Fig4B_&#12469;&#12503;&#12524;&#12483;&#12469;&#12540;&#12473;&#12452;&#12483;&#12481;&#12531;&#12464;&#38971;&#24230;&#20462;&#35542;&#2999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hiroyuki\Desktop\Hori%20et%20al\&#22528;&#65343;&#20462;&#35542;\&#22528;&#65343;&#20462;&#35542;&#12487;&#12540;&#12479;&#38598;\&#21205;&#30011;&#35299;&#26512;\Fig4B_&#12469;&#12503;&#12524;&#12483;&#12469;&#12540;&#12473;&#12452;&#12483;&#12481;&#12531;&#12464;&#38971;&#24230;&#20462;&#35542;&#2999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hiroyuki\Desktop\Hori%20et%20al\&#22528;&#65343;&#20462;&#35542;\&#22528;&#65343;&#20462;&#35542;&#12487;&#12540;&#12479;&#38598;\&#21205;&#30011;&#35299;&#26512;\Fig4B_&#12469;&#12503;&#12524;&#12483;&#12469;&#12540;&#12473;&#12452;&#12483;&#12481;&#12531;&#12464;&#38971;&#24230;&#20462;&#35542;&#2999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hiroyuki\Desktop\Hori%20et%20al\&#22528;&#65343;&#20462;&#35542;\&#22528;&#65343;&#20462;&#35542;&#12487;&#12540;&#12479;&#38598;\&#21205;&#30011;&#35299;&#26512;\Fig4B_&#12469;&#12503;&#12524;&#12483;&#12469;&#12540;&#12473;&#12452;&#12483;&#12481;&#12531;&#12464;&#38971;&#24230;&#20462;&#35542;&#29992;.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hiroyuki\Desktop\Hori%20et%20al\&#22528;&#65343;&#20462;&#35542;\&#22528;&#65343;&#20462;&#35542;&#12487;&#12540;&#12479;&#38598;\&#21205;&#30011;&#35299;&#26512;\Fig4B_&#12469;&#12503;&#12524;&#12483;&#12469;&#12540;&#12473;&#12452;&#12483;&#12481;&#12531;&#12464;&#38971;&#24230;&#20462;&#35542;&#29992;.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tx1">
                <a:lumMod val="50000"/>
                <a:lumOff val="50000"/>
              </a:schemeClr>
            </a:solidFill>
            <a:ln w="19050">
              <a:solidFill>
                <a:schemeClr val="tx1">
                  <a:lumMod val="85000"/>
                  <a:lumOff val="15000"/>
                </a:schemeClr>
              </a:solidFill>
            </a:ln>
            <a:effectLst/>
          </c:spPr>
          <c:invertIfNegative val="0"/>
          <c:errBars>
            <c:errBarType val="both"/>
            <c:errValType val="cust"/>
            <c:noEndCap val="0"/>
            <c:plus>
              <c:numRef>
                <c:f>[Fig4A_遊泳速度サプレッサー修論用.xlsx]Sheet2!$C$1:$C$12</c:f>
                <c:numCache>
                  <c:formatCode>General</c:formatCode>
                  <c:ptCount val="12"/>
                  <c:pt idx="0">
                    <c:v>6.5532469137302076</c:v>
                  </c:pt>
                  <c:pt idx="1">
                    <c:v>6.3978235355497457</c:v>
                  </c:pt>
                  <c:pt idx="2">
                    <c:v>7.7786951943772795</c:v>
                  </c:pt>
                  <c:pt idx="3">
                    <c:v>6.0181879533776028</c:v>
                  </c:pt>
                  <c:pt idx="4">
                    <c:v>11.383028344717095</c:v>
                  </c:pt>
                  <c:pt idx="5">
                    <c:v>6.9232886513452847</c:v>
                  </c:pt>
                  <c:pt idx="6">
                    <c:v>8.8977780353311839</c:v>
                  </c:pt>
                  <c:pt idx="7">
                    <c:v>7.5887067573235401</c:v>
                  </c:pt>
                  <c:pt idx="8">
                    <c:v>7.9303246308857451</c:v>
                  </c:pt>
                  <c:pt idx="9">
                    <c:v>7.498684264283205</c:v>
                  </c:pt>
                  <c:pt idx="10">
                    <c:v>13.200978817948698</c:v>
                  </c:pt>
                  <c:pt idx="11">
                    <c:v>5.6550801666637671</c:v>
                  </c:pt>
                </c:numCache>
              </c:numRef>
            </c:plus>
            <c:minus>
              <c:numRef>
                <c:f>[Fig4A_遊泳速度サプレッサー修論用.xlsx]Sheet2!$C$1:$C$12</c:f>
                <c:numCache>
                  <c:formatCode>General</c:formatCode>
                  <c:ptCount val="12"/>
                  <c:pt idx="0">
                    <c:v>6.5532469137302076</c:v>
                  </c:pt>
                  <c:pt idx="1">
                    <c:v>6.3978235355497457</c:v>
                  </c:pt>
                  <c:pt idx="2">
                    <c:v>7.7786951943772795</c:v>
                  </c:pt>
                  <c:pt idx="3">
                    <c:v>6.0181879533776028</c:v>
                  </c:pt>
                  <c:pt idx="4">
                    <c:v>11.383028344717095</c:v>
                  </c:pt>
                  <c:pt idx="5">
                    <c:v>6.9232886513452847</c:v>
                  </c:pt>
                  <c:pt idx="6">
                    <c:v>8.8977780353311839</c:v>
                  </c:pt>
                  <c:pt idx="7">
                    <c:v>7.5887067573235401</c:v>
                  </c:pt>
                  <c:pt idx="8">
                    <c:v>7.9303246308857451</c:v>
                  </c:pt>
                  <c:pt idx="9">
                    <c:v>7.498684264283205</c:v>
                  </c:pt>
                  <c:pt idx="10">
                    <c:v>13.200978817948698</c:v>
                  </c:pt>
                  <c:pt idx="11">
                    <c:v>5.6550801666637671</c:v>
                  </c:pt>
                </c:numCache>
              </c:numRef>
            </c:minus>
            <c:spPr>
              <a:noFill/>
              <a:ln w="19050" cap="flat" cmpd="sng" algn="ctr">
                <a:solidFill>
                  <a:schemeClr val="tx1">
                    <a:lumMod val="85000"/>
                    <a:lumOff val="15000"/>
                  </a:schemeClr>
                </a:solidFill>
                <a:round/>
              </a:ln>
              <a:effectLst/>
            </c:spPr>
          </c:errBars>
          <c:cat>
            <c:strRef>
              <c:f>[Fig4A_遊泳速度サプレッサー修論用.xlsx]Sheet2!$A$1:$A$12</c:f>
              <c:strCache>
                <c:ptCount val="12"/>
                <c:pt idx="0">
                  <c:v>WT</c:v>
                </c:pt>
                <c:pt idx="1">
                  <c:v>L93E</c:v>
                </c:pt>
                <c:pt idx="2">
                  <c:v>L93Es1</c:v>
                </c:pt>
                <c:pt idx="3">
                  <c:v>L93Es2</c:v>
                </c:pt>
                <c:pt idx="4">
                  <c:v>L93Es3</c:v>
                </c:pt>
                <c:pt idx="5">
                  <c:v>L93Es4</c:v>
                </c:pt>
                <c:pt idx="6">
                  <c:v>L93Es5</c:v>
                </c:pt>
                <c:pt idx="7">
                  <c:v>L93Es6</c:v>
                </c:pt>
                <c:pt idx="8">
                  <c:v>L93Es7</c:v>
                </c:pt>
                <c:pt idx="9">
                  <c:v>L93Es8</c:v>
                </c:pt>
                <c:pt idx="10">
                  <c:v>L93Es9</c:v>
                </c:pt>
                <c:pt idx="11">
                  <c:v>L93Es10</c:v>
                </c:pt>
              </c:strCache>
            </c:strRef>
          </c:cat>
          <c:val>
            <c:numRef>
              <c:f>[Fig4A_遊泳速度サプレッサー修論用.xlsx]Sheet2!$B$1:$B$12</c:f>
              <c:numCache>
                <c:formatCode>General</c:formatCode>
                <c:ptCount val="12"/>
                <c:pt idx="0">
                  <c:v>39.909592120063792</c:v>
                </c:pt>
                <c:pt idx="1">
                  <c:v>35.7365151348205</c:v>
                </c:pt>
                <c:pt idx="2">
                  <c:v>32.038311254266809</c:v>
                </c:pt>
                <c:pt idx="3">
                  <c:v>36.751837129662512</c:v>
                </c:pt>
                <c:pt idx="4">
                  <c:v>47.676438880227494</c:v>
                </c:pt>
                <c:pt idx="5">
                  <c:v>30.653253769982584</c:v>
                </c:pt>
                <c:pt idx="6">
                  <c:v>31.330467629521628</c:v>
                </c:pt>
                <c:pt idx="7">
                  <c:v>38.191377675857886</c:v>
                </c:pt>
                <c:pt idx="8">
                  <c:v>34.630267002628244</c:v>
                </c:pt>
                <c:pt idx="9">
                  <c:v>39.369928242196515</c:v>
                </c:pt>
                <c:pt idx="10">
                  <c:v>38.909469812457992</c:v>
                </c:pt>
                <c:pt idx="11">
                  <c:v>31.853423657849774</c:v>
                </c:pt>
              </c:numCache>
            </c:numRef>
          </c:val>
          <c:extLst>
            <c:ext xmlns:c16="http://schemas.microsoft.com/office/drawing/2014/chart" uri="{C3380CC4-5D6E-409C-BE32-E72D297353CC}">
              <c16:uniqueId val="{00000000-FF07-614D-AC39-4651E2A18846}"/>
            </c:ext>
          </c:extLst>
        </c:ser>
        <c:dLbls>
          <c:showLegendKey val="0"/>
          <c:showVal val="0"/>
          <c:showCatName val="0"/>
          <c:showSerName val="0"/>
          <c:showPercent val="0"/>
          <c:showBubbleSize val="0"/>
        </c:dLbls>
        <c:gapWidth val="100"/>
        <c:overlap val="-27"/>
        <c:axId val="267369136"/>
        <c:axId val="267371880"/>
      </c:barChart>
      <c:catAx>
        <c:axId val="267369136"/>
        <c:scaling>
          <c:orientation val="minMax"/>
        </c:scaling>
        <c:delete val="0"/>
        <c:axPos val="b"/>
        <c:numFmt formatCode="General" sourceLinked="1"/>
        <c:majorTickMark val="none"/>
        <c:minorTickMark val="none"/>
        <c:tickLblPos val="nextTo"/>
        <c:spPr>
          <a:noFill/>
          <a:ln w="19050" cap="flat" cmpd="sng" algn="ctr">
            <a:solidFill>
              <a:schemeClr val="tx1">
                <a:lumMod val="85000"/>
                <a:lumOff val="1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267371880"/>
        <c:crosses val="autoZero"/>
        <c:auto val="1"/>
        <c:lblAlgn val="ctr"/>
        <c:lblOffset val="100"/>
        <c:noMultiLvlLbl val="0"/>
      </c:catAx>
      <c:valAx>
        <c:axId val="267371880"/>
        <c:scaling>
          <c:orientation val="minMax"/>
          <c:max val="60"/>
        </c:scaling>
        <c:delete val="0"/>
        <c:axPos val="l"/>
        <c:majorGridlines>
          <c:spPr>
            <a:ln w="19050" cap="flat" cmpd="sng" algn="ctr">
              <a:solidFill>
                <a:schemeClr val="bg1">
                  <a:lumMod val="85000"/>
                </a:schemeClr>
              </a:solidFill>
              <a:round/>
            </a:ln>
            <a:effectLst/>
          </c:spPr>
        </c:majorGridlines>
        <c:numFmt formatCode="General" sourceLinked="1"/>
        <c:majorTickMark val="none"/>
        <c:minorTickMark val="none"/>
        <c:tickLblPos val="nextTo"/>
        <c:spPr>
          <a:noFill/>
          <a:ln w="19050">
            <a:solidFill>
              <a:schemeClr val="tx1">
                <a:lumMod val="85000"/>
                <a:lumOff val="15000"/>
              </a:schemeClr>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26736913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553851670142938E-2"/>
          <c:y val="0.1066886204405316"/>
          <c:w val="0.90290301845705812"/>
          <c:h val="0.70128158986825084"/>
        </c:manualLayout>
      </c:layout>
      <c:barChart>
        <c:barDir val="col"/>
        <c:grouping val="clustered"/>
        <c:varyColors val="0"/>
        <c:ser>
          <c:idx val="0"/>
          <c:order val="0"/>
          <c:spPr>
            <a:solidFill>
              <a:schemeClr val="tx1">
                <a:lumMod val="50000"/>
                <a:lumOff val="50000"/>
              </a:schemeClr>
            </a:solidFill>
            <a:ln w="19050">
              <a:solidFill>
                <a:schemeClr val="tx1">
                  <a:lumMod val="85000"/>
                  <a:lumOff val="15000"/>
                </a:schemeClr>
              </a:solidFill>
            </a:ln>
            <a:effectLst/>
          </c:spPr>
          <c:invertIfNegative val="0"/>
          <c:errBars>
            <c:errBarType val="both"/>
            <c:errValType val="fixedVal"/>
            <c:noEndCap val="0"/>
            <c:val val="5"/>
            <c:spPr>
              <a:noFill/>
              <a:ln w="19050" cap="flat" cmpd="sng" algn="ctr">
                <a:solidFill>
                  <a:schemeClr val="tx1">
                    <a:lumMod val="85000"/>
                    <a:lumOff val="15000"/>
                  </a:schemeClr>
                </a:solidFill>
                <a:round/>
              </a:ln>
              <a:effectLst/>
            </c:spPr>
          </c:errBars>
          <c:cat>
            <c:strRef>
              <c:f>[Fig4A_遊泳速度サプレッサー修論用.xlsx]Sheet2!$A$14:$A$24</c:f>
              <c:strCache>
                <c:ptCount val="11"/>
                <c:pt idx="0">
                  <c:v>WT</c:v>
                </c:pt>
                <c:pt idx="1">
                  <c:v>L95E</c:v>
                </c:pt>
                <c:pt idx="2">
                  <c:v>L95Es1</c:v>
                </c:pt>
                <c:pt idx="3">
                  <c:v>L95Es2</c:v>
                </c:pt>
                <c:pt idx="4">
                  <c:v>L95Es3</c:v>
                </c:pt>
                <c:pt idx="5">
                  <c:v>L95Es4</c:v>
                </c:pt>
                <c:pt idx="6">
                  <c:v>L95Es5</c:v>
                </c:pt>
                <c:pt idx="7">
                  <c:v>L95Es6</c:v>
                </c:pt>
                <c:pt idx="8">
                  <c:v>L95Es7</c:v>
                </c:pt>
                <c:pt idx="9">
                  <c:v>L95Es8</c:v>
                </c:pt>
                <c:pt idx="10">
                  <c:v>L95Es9</c:v>
                </c:pt>
              </c:strCache>
            </c:strRef>
          </c:cat>
          <c:val>
            <c:numRef>
              <c:f>[Fig4A_遊泳速度サプレッサー修論用.xlsx]Sheet2!$B$14:$B$24</c:f>
              <c:numCache>
                <c:formatCode>General</c:formatCode>
                <c:ptCount val="11"/>
                <c:pt idx="0">
                  <c:v>39.909592120063792</c:v>
                </c:pt>
                <c:pt idx="1">
                  <c:v>35.273159419810632</c:v>
                </c:pt>
                <c:pt idx="2">
                  <c:v>36.877834827710018</c:v>
                </c:pt>
                <c:pt idx="3">
                  <c:v>37.902078277238211</c:v>
                </c:pt>
                <c:pt idx="4">
                  <c:v>39.529844732641195</c:v>
                </c:pt>
                <c:pt idx="5">
                  <c:v>33.820810358730427</c:v>
                </c:pt>
                <c:pt idx="6">
                  <c:v>29.98843328866479</c:v>
                </c:pt>
                <c:pt idx="7">
                  <c:v>42.392158016455674</c:v>
                </c:pt>
                <c:pt idx="8">
                  <c:v>46.365566089272221</c:v>
                </c:pt>
                <c:pt idx="9">
                  <c:v>46.113178574011428</c:v>
                </c:pt>
                <c:pt idx="10">
                  <c:v>37.425957461683574</c:v>
                </c:pt>
              </c:numCache>
            </c:numRef>
          </c:val>
          <c:extLst>
            <c:ext xmlns:c16="http://schemas.microsoft.com/office/drawing/2014/chart" uri="{C3380CC4-5D6E-409C-BE32-E72D297353CC}">
              <c16:uniqueId val="{00000000-2299-0E44-957E-01AFFD3E5970}"/>
            </c:ext>
          </c:extLst>
        </c:ser>
        <c:dLbls>
          <c:showLegendKey val="0"/>
          <c:showVal val="0"/>
          <c:showCatName val="0"/>
          <c:showSerName val="0"/>
          <c:showPercent val="0"/>
          <c:showBubbleSize val="0"/>
        </c:dLbls>
        <c:gapWidth val="100"/>
        <c:overlap val="-27"/>
        <c:axId val="267372272"/>
        <c:axId val="266974384"/>
      </c:barChart>
      <c:catAx>
        <c:axId val="267372272"/>
        <c:scaling>
          <c:orientation val="minMax"/>
        </c:scaling>
        <c:delete val="0"/>
        <c:axPos val="b"/>
        <c:numFmt formatCode="General" sourceLinked="1"/>
        <c:majorTickMark val="none"/>
        <c:minorTickMark val="none"/>
        <c:tickLblPos val="nextTo"/>
        <c:spPr>
          <a:noFill/>
          <a:ln w="19050" cap="flat" cmpd="sng" algn="ctr">
            <a:solidFill>
              <a:schemeClr val="tx1">
                <a:lumMod val="85000"/>
                <a:lumOff val="1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266974384"/>
        <c:crosses val="autoZero"/>
        <c:auto val="1"/>
        <c:lblAlgn val="ctr"/>
        <c:lblOffset val="100"/>
        <c:noMultiLvlLbl val="0"/>
      </c:catAx>
      <c:valAx>
        <c:axId val="266974384"/>
        <c:scaling>
          <c:orientation val="minMax"/>
        </c:scaling>
        <c:delete val="0"/>
        <c:axPos val="l"/>
        <c:majorGridlines>
          <c:spPr>
            <a:ln w="19050" cap="flat" cmpd="sng" algn="ctr">
              <a:solidFill>
                <a:schemeClr val="bg1">
                  <a:lumMod val="85000"/>
                </a:schemeClr>
              </a:solidFill>
              <a:round/>
            </a:ln>
            <a:effectLst/>
          </c:spPr>
        </c:majorGridlines>
        <c:numFmt formatCode="General" sourceLinked="1"/>
        <c:majorTickMark val="none"/>
        <c:minorTickMark val="none"/>
        <c:tickLblPos val="nextTo"/>
        <c:spPr>
          <a:noFill/>
          <a:ln w="19050">
            <a:solidFill>
              <a:schemeClr val="tx1">
                <a:lumMod val="85000"/>
                <a:lumOff val="15000"/>
              </a:schemeClr>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267372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38216466691016"/>
          <c:y val="0.16845579096625976"/>
          <c:w val="0.83312516627062316"/>
          <c:h val="0.70128145779253925"/>
        </c:manualLayout>
      </c:layout>
      <c:barChart>
        <c:barDir val="col"/>
        <c:grouping val="clustered"/>
        <c:varyColors val="0"/>
        <c:ser>
          <c:idx val="0"/>
          <c:order val="0"/>
          <c:spPr>
            <a:solidFill>
              <a:schemeClr val="tx1">
                <a:lumMod val="50000"/>
                <a:lumOff val="50000"/>
              </a:schemeClr>
            </a:solidFill>
            <a:ln w="19050">
              <a:solidFill>
                <a:schemeClr val="tx1">
                  <a:lumMod val="85000"/>
                  <a:lumOff val="15000"/>
                </a:schemeClr>
              </a:solidFill>
            </a:ln>
            <a:effectLst/>
          </c:spPr>
          <c:invertIfNegative val="0"/>
          <c:errBars>
            <c:errBarType val="both"/>
            <c:errValType val="cust"/>
            <c:noEndCap val="0"/>
            <c:plus>
              <c:numRef>
                <c:f>[Fig4A_遊泳速度サプレッサー修論用.xlsx]Sheet2!$C$26:$C$31</c:f>
                <c:numCache>
                  <c:formatCode>General</c:formatCode>
                  <c:ptCount val="6"/>
                  <c:pt idx="0">
                    <c:v>6.5532469137302076</c:v>
                  </c:pt>
                  <c:pt idx="1">
                    <c:v>9.7363378936837304</c:v>
                  </c:pt>
                  <c:pt idx="2">
                    <c:v>3.5491284346042851</c:v>
                  </c:pt>
                  <c:pt idx="3">
                    <c:v>11.851489319371407</c:v>
                  </c:pt>
                  <c:pt idx="4">
                    <c:v>4.5448034215303581</c:v>
                  </c:pt>
                  <c:pt idx="5">
                    <c:v>5.5678280243855331</c:v>
                  </c:pt>
                </c:numCache>
              </c:numRef>
            </c:plus>
            <c:minus>
              <c:numRef>
                <c:f>[Fig4A_遊泳速度サプレッサー修論用.xlsx]Sheet2!$C$26:$C$31</c:f>
                <c:numCache>
                  <c:formatCode>General</c:formatCode>
                  <c:ptCount val="6"/>
                  <c:pt idx="0">
                    <c:v>6.5532469137302076</c:v>
                  </c:pt>
                  <c:pt idx="1">
                    <c:v>9.7363378936837304</c:v>
                  </c:pt>
                  <c:pt idx="2">
                    <c:v>3.5491284346042851</c:v>
                  </c:pt>
                  <c:pt idx="3">
                    <c:v>11.851489319371407</c:v>
                  </c:pt>
                  <c:pt idx="4">
                    <c:v>4.5448034215303581</c:v>
                  </c:pt>
                  <c:pt idx="5">
                    <c:v>5.5678280243855331</c:v>
                  </c:pt>
                </c:numCache>
              </c:numRef>
            </c:minus>
            <c:spPr>
              <a:noFill/>
              <a:ln w="19050" cap="flat" cmpd="sng" algn="ctr">
                <a:solidFill>
                  <a:schemeClr val="tx1">
                    <a:lumMod val="85000"/>
                    <a:lumOff val="15000"/>
                  </a:schemeClr>
                </a:solidFill>
                <a:round/>
              </a:ln>
              <a:effectLst/>
            </c:spPr>
          </c:errBars>
          <c:cat>
            <c:strRef>
              <c:f>[Fig4A_遊泳速度サプレッサー修論用.xlsx]Sheet2!$A$26:$A$31</c:f>
              <c:strCache>
                <c:ptCount val="6"/>
                <c:pt idx="0">
                  <c:v>WT</c:v>
                </c:pt>
                <c:pt idx="1">
                  <c:v>L95R</c:v>
                </c:pt>
                <c:pt idx="2">
                  <c:v>L95Rs1</c:v>
                </c:pt>
                <c:pt idx="3">
                  <c:v>L95Rs2</c:v>
                </c:pt>
                <c:pt idx="4">
                  <c:v>L95Rs3</c:v>
                </c:pt>
                <c:pt idx="5">
                  <c:v>L95Rs4</c:v>
                </c:pt>
              </c:strCache>
            </c:strRef>
          </c:cat>
          <c:val>
            <c:numRef>
              <c:f>[Fig4A_遊泳速度サプレッサー修論用.xlsx]Sheet2!$B$26:$B$31</c:f>
              <c:numCache>
                <c:formatCode>General</c:formatCode>
                <c:ptCount val="6"/>
                <c:pt idx="0">
                  <c:v>39.909592120063792</c:v>
                </c:pt>
                <c:pt idx="1">
                  <c:v>32.879425431925249</c:v>
                </c:pt>
                <c:pt idx="2">
                  <c:v>35.569766090938373</c:v>
                </c:pt>
                <c:pt idx="3">
                  <c:v>34.930859339416422</c:v>
                </c:pt>
                <c:pt idx="4">
                  <c:v>33.895879430089764</c:v>
                </c:pt>
                <c:pt idx="5">
                  <c:v>31.092797435153187</c:v>
                </c:pt>
              </c:numCache>
            </c:numRef>
          </c:val>
          <c:extLst>
            <c:ext xmlns:c16="http://schemas.microsoft.com/office/drawing/2014/chart" uri="{C3380CC4-5D6E-409C-BE32-E72D297353CC}">
              <c16:uniqueId val="{00000000-5331-8E49-BA9D-275C3ACD7A02}"/>
            </c:ext>
          </c:extLst>
        </c:ser>
        <c:dLbls>
          <c:showLegendKey val="0"/>
          <c:showVal val="0"/>
          <c:showCatName val="0"/>
          <c:showSerName val="0"/>
          <c:showPercent val="0"/>
          <c:showBubbleSize val="0"/>
        </c:dLbls>
        <c:gapWidth val="100"/>
        <c:overlap val="-27"/>
        <c:axId val="266973600"/>
        <c:axId val="266972816"/>
      </c:barChart>
      <c:catAx>
        <c:axId val="266973600"/>
        <c:scaling>
          <c:orientation val="minMax"/>
        </c:scaling>
        <c:delete val="0"/>
        <c:axPos val="b"/>
        <c:numFmt formatCode="General" sourceLinked="1"/>
        <c:majorTickMark val="none"/>
        <c:minorTickMark val="none"/>
        <c:tickLblPos val="nextTo"/>
        <c:spPr>
          <a:noFill/>
          <a:ln w="19050" cap="flat" cmpd="sng" algn="ctr">
            <a:solidFill>
              <a:schemeClr val="tx1">
                <a:lumMod val="85000"/>
                <a:lumOff val="1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266972816"/>
        <c:crosses val="autoZero"/>
        <c:auto val="1"/>
        <c:lblAlgn val="ctr"/>
        <c:lblOffset val="100"/>
        <c:noMultiLvlLbl val="0"/>
      </c:catAx>
      <c:valAx>
        <c:axId val="266972816"/>
        <c:scaling>
          <c:orientation val="minMax"/>
          <c:max val="60"/>
        </c:scaling>
        <c:delete val="0"/>
        <c:axPos val="l"/>
        <c:majorGridlines>
          <c:spPr>
            <a:ln w="19050" cap="flat" cmpd="sng" algn="ctr">
              <a:solidFill>
                <a:schemeClr val="bg1">
                  <a:lumMod val="85000"/>
                </a:schemeClr>
              </a:solidFill>
              <a:round/>
            </a:ln>
            <a:effectLst/>
          </c:spPr>
        </c:majorGridlines>
        <c:numFmt formatCode="General" sourceLinked="1"/>
        <c:majorTickMark val="none"/>
        <c:minorTickMark val="none"/>
        <c:tickLblPos val="nextTo"/>
        <c:spPr>
          <a:noFill/>
          <a:ln w="19050">
            <a:solidFill>
              <a:schemeClr val="tx1">
                <a:lumMod val="85000"/>
                <a:lumOff val="15000"/>
              </a:schemeClr>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266973600"/>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[Fig4B_サプレッサースイッチング頻度修論用.xlsx]Sheet1!$H$1</c:f>
              <c:strCache>
                <c:ptCount val="1"/>
                <c:pt idx="0">
                  <c:v>ccw</c:v>
                </c:pt>
              </c:strCache>
            </c:strRef>
          </c:tx>
          <c:spPr>
            <a:solidFill>
              <a:schemeClr val="tx1">
                <a:lumMod val="50000"/>
                <a:lumOff val="50000"/>
              </a:schemeClr>
            </a:solidFill>
            <a:ln w="19050">
              <a:solidFill>
                <a:schemeClr val="tx1">
                  <a:lumMod val="85000"/>
                  <a:lumOff val="15000"/>
                </a:schemeClr>
              </a:solidFill>
            </a:ln>
            <a:effectLst/>
          </c:spPr>
          <c:invertIfNegative val="0"/>
          <c:errBars>
            <c:errBarType val="both"/>
            <c:errValType val="cust"/>
            <c:noEndCap val="0"/>
            <c:plus>
              <c:numRef>
                <c:f>[Fig4B_サプレッサースイッチング頻度修論用.xlsx]Sheet1!$J$2:$J$12</c:f>
                <c:numCache>
                  <c:formatCode>General</c:formatCode>
                  <c:ptCount val="11"/>
                  <c:pt idx="0">
                    <c:v>7.4199267233845734E-2</c:v>
                  </c:pt>
                  <c:pt idx="1">
                    <c:v>0.12975965637501496</c:v>
                  </c:pt>
                  <c:pt idx="2">
                    <c:v>7.2682727493644711E-2</c:v>
                  </c:pt>
                  <c:pt idx="3">
                    <c:v>7.0683912972786436E-2</c:v>
                  </c:pt>
                  <c:pt idx="4">
                    <c:v>8.946097575314535E-2</c:v>
                  </c:pt>
                  <c:pt idx="5">
                    <c:v>0.14287892640059083</c:v>
                  </c:pt>
                  <c:pt idx="6">
                    <c:v>9.5765816551803135E-2</c:v>
                  </c:pt>
                  <c:pt idx="7">
                    <c:v>0.15323096103725017</c:v>
                  </c:pt>
                  <c:pt idx="8">
                    <c:v>0.12489619087734601</c:v>
                  </c:pt>
                  <c:pt idx="9">
                    <c:v>0.14263733735105849</c:v>
                  </c:pt>
                  <c:pt idx="10">
                    <c:v>0.12196608461447589</c:v>
                  </c:pt>
                </c:numCache>
              </c:numRef>
            </c:plus>
            <c:minus>
              <c:numRef>
                <c:f>[Fig4B_サプレッサースイッチング頻度修論用.xlsx]Sheet1!$J$2:$J$12</c:f>
                <c:numCache>
                  <c:formatCode>General</c:formatCode>
                  <c:ptCount val="11"/>
                  <c:pt idx="0">
                    <c:v>7.4199267233845734E-2</c:v>
                  </c:pt>
                  <c:pt idx="1">
                    <c:v>0.12975965637501496</c:v>
                  </c:pt>
                  <c:pt idx="2">
                    <c:v>7.2682727493644711E-2</c:v>
                  </c:pt>
                  <c:pt idx="3">
                    <c:v>7.0683912972786436E-2</c:v>
                  </c:pt>
                  <c:pt idx="4">
                    <c:v>8.946097575314535E-2</c:v>
                  </c:pt>
                  <c:pt idx="5">
                    <c:v>0.14287892640059083</c:v>
                  </c:pt>
                  <c:pt idx="6">
                    <c:v>9.5765816551803135E-2</c:v>
                  </c:pt>
                  <c:pt idx="7">
                    <c:v>0.15323096103725017</c:v>
                  </c:pt>
                  <c:pt idx="8">
                    <c:v>0.12489619087734601</c:v>
                  </c:pt>
                  <c:pt idx="9">
                    <c:v>0.14263733735105849</c:v>
                  </c:pt>
                  <c:pt idx="10">
                    <c:v>0.12196608461447589</c:v>
                  </c:pt>
                </c:numCache>
              </c:numRef>
            </c:minus>
            <c:spPr>
              <a:noFill/>
              <a:ln w="19050" cap="flat" cmpd="sng" algn="ctr">
                <a:solidFill>
                  <a:schemeClr val="tx1">
                    <a:lumMod val="85000"/>
                    <a:lumOff val="15000"/>
                  </a:schemeClr>
                </a:solidFill>
                <a:round/>
              </a:ln>
              <a:effectLst/>
            </c:spPr>
          </c:errBars>
          <c:cat>
            <c:strRef>
              <c:f>[Fig4B_サプレッサースイッチング頻度修論用.xlsx]Sheet1!$G$2:$G$12</c:f>
              <c:strCache>
                <c:ptCount val="11"/>
                <c:pt idx="0">
                  <c:v>WT</c:v>
                </c:pt>
                <c:pt idx="1">
                  <c:v>L95E</c:v>
                </c:pt>
                <c:pt idx="2">
                  <c:v>L95Es1</c:v>
                </c:pt>
                <c:pt idx="3">
                  <c:v>L95Es2</c:v>
                </c:pt>
                <c:pt idx="4">
                  <c:v>L95Es3</c:v>
                </c:pt>
                <c:pt idx="5">
                  <c:v>L95Es4</c:v>
                </c:pt>
                <c:pt idx="6">
                  <c:v>L95Es5</c:v>
                </c:pt>
                <c:pt idx="7">
                  <c:v>L95Es6</c:v>
                </c:pt>
                <c:pt idx="8">
                  <c:v>L95Es7</c:v>
                </c:pt>
                <c:pt idx="9">
                  <c:v>L95Es8</c:v>
                </c:pt>
                <c:pt idx="10">
                  <c:v>L95Es9</c:v>
                </c:pt>
              </c:strCache>
            </c:strRef>
          </c:cat>
          <c:val>
            <c:numRef>
              <c:f>[Fig4B_サプレッサースイッチング頻度修論用.xlsx]Sheet1!$H$2:$H$12</c:f>
              <c:numCache>
                <c:formatCode>General</c:formatCode>
                <c:ptCount val="11"/>
                <c:pt idx="0">
                  <c:v>0.58127090301003348</c:v>
                </c:pt>
                <c:pt idx="1">
                  <c:v>0.79013377926421402</c:v>
                </c:pt>
                <c:pt idx="2">
                  <c:v>0.79741997133301479</c:v>
                </c:pt>
                <c:pt idx="3">
                  <c:v>0.77926421404682278</c:v>
                </c:pt>
                <c:pt idx="4">
                  <c:v>0.76811594202898548</c:v>
                </c:pt>
                <c:pt idx="5">
                  <c:v>0.79041248606465997</c:v>
                </c:pt>
                <c:pt idx="6">
                  <c:v>0.70664118490205463</c:v>
                </c:pt>
                <c:pt idx="7">
                  <c:v>0.86659234485321446</c:v>
                </c:pt>
                <c:pt idx="8">
                  <c:v>0.77759197324414708</c:v>
                </c:pt>
                <c:pt idx="9">
                  <c:v>0.89397993311036783</c:v>
                </c:pt>
                <c:pt idx="10">
                  <c:v>0.76827520305781172</c:v>
                </c:pt>
              </c:numCache>
            </c:numRef>
          </c:val>
          <c:extLst>
            <c:ext xmlns:c16="http://schemas.microsoft.com/office/drawing/2014/chart" uri="{C3380CC4-5D6E-409C-BE32-E72D297353CC}">
              <c16:uniqueId val="{00000000-EA99-B942-A401-42B42ABA7998}"/>
            </c:ext>
          </c:extLst>
        </c:ser>
        <c:ser>
          <c:idx val="1"/>
          <c:order val="1"/>
          <c:tx>
            <c:strRef>
              <c:f>[Fig4B_サプレッサースイッチング頻度修論用.xlsx]Sheet1!$I$1</c:f>
              <c:strCache>
                <c:ptCount val="1"/>
                <c:pt idx="0">
                  <c:v>cw</c:v>
                </c:pt>
              </c:strCache>
            </c:strRef>
          </c:tx>
          <c:spPr>
            <a:solidFill>
              <a:schemeClr val="bg1">
                <a:lumMod val="85000"/>
              </a:schemeClr>
            </a:solidFill>
            <a:ln w="19050">
              <a:solidFill>
                <a:schemeClr val="tx1">
                  <a:lumMod val="85000"/>
                  <a:lumOff val="15000"/>
                </a:schemeClr>
              </a:solidFill>
            </a:ln>
            <a:effectLst/>
          </c:spPr>
          <c:invertIfNegative val="0"/>
          <c:cat>
            <c:strRef>
              <c:f>[Fig4B_サプレッサースイッチング頻度修論用.xlsx]Sheet1!$G$2:$G$12</c:f>
              <c:strCache>
                <c:ptCount val="11"/>
                <c:pt idx="0">
                  <c:v>WT</c:v>
                </c:pt>
                <c:pt idx="1">
                  <c:v>L95E</c:v>
                </c:pt>
                <c:pt idx="2">
                  <c:v>L95Es1</c:v>
                </c:pt>
                <c:pt idx="3">
                  <c:v>L95Es2</c:v>
                </c:pt>
                <c:pt idx="4">
                  <c:v>L95Es3</c:v>
                </c:pt>
                <c:pt idx="5">
                  <c:v>L95Es4</c:v>
                </c:pt>
                <c:pt idx="6">
                  <c:v>L95Es5</c:v>
                </c:pt>
                <c:pt idx="7">
                  <c:v>L95Es6</c:v>
                </c:pt>
                <c:pt idx="8">
                  <c:v>L95Es7</c:v>
                </c:pt>
                <c:pt idx="9">
                  <c:v>L95Es8</c:v>
                </c:pt>
                <c:pt idx="10">
                  <c:v>L95Es9</c:v>
                </c:pt>
              </c:strCache>
            </c:strRef>
          </c:cat>
          <c:val>
            <c:numRef>
              <c:f>[Fig4B_サプレッサースイッチング頻度修論用.xlsx]Sheet1!$I$2:$I$12</c:f>
              <c:numCache>
                <c:formatCode>General</c:formatCode>
                <c:ptCount val="11"/>
                <c:pt idx="0">
                  <c:v>0.41872909698996652</c:v>
                </c:pt>
                <c:pt idx="1">
                  <c:v>0.20986622073578598</c:v>
                </c:pt>
                <c:pt idx="2">
                  <c:v>0.20258002866698521</c:v>
                </c:pt>
                <c:pt idx="3">
                  <c:v>0.22073578595317722</c:v>
                </c:pt>
                <c:pt idx="4">
                  <c:v>0.23188405797101452</c:v>
                </c:pt>
                <c:pt idx="5">
                  <c:v>0.20958751393534003</c:v>
                </c:pt>
                <c:pt idx="6">
                  <c:v>0.29335881509794537</c:v>
                </c:pt>
                <c:pt idx="7">
                  <c:v>0.13340765514678554</c:v>
                </c:pt>
                <c:pt idx="8">
                  <c:v>0.22240802675585292</c:v>
                </c:pt>
                <c:pt idx="9">
                  <c:v>0.10602006688963217</c:v>
                </c:pt>
                <c:pt idx="10">
                  <c:v>0.23172479694218828</c:v>
                </c:pt>
              </c:numCache>
            </c:numRef>
          </c:val>
          <c:extLst>
            <c:ext xmlns:c16="http://schemas.microsoft.com/office/drawing/2014/chart" uri="{C3380CC4-5D6E-409C-BE32-E72D297353CC}">
              <c16:uniqueId val="{00000001-EA99-B942-A401-42B42ABA7998}"/>
            </c:ext>
          </c:extLst>
        </c:ser>
        <c:dLbls>
          <c:showLegendKey val="0"/>
          <c:showVal val="0"/>
          <c:showCatName val="0"/>
          <c:showSerName val="0"/>
          <c:showPercent val="0"/>
          <c:showBubbleSize val="0"/>
        </c:dLbls>
        <c:gapWidth val="100"/>
        <c:overlap val="100"/>
        <c:axId val="266969680"/>
        <c:axId val="266972032"/>
      </c:barChart>
      <c:catAx>
        <c:axId val="266969680"/>
        <c:scaling>
          <c:orientation val="minMax"/>
        </c:scaling>
        <c:delete val="0"/>
        <c:axPos val="b"/>
        <c:numFmt formatCode="General" sourceLinked="1"/>
        <c:majorTickMark val="none"/>
        <c:minorTickMark val="none"/>
        <c:tickLblPos val="nextTo"/>
        <c:spPr>
          <a:noFill/>
          <a:ln w="19050" cap="flat" cmpd="sng" algn="ctr">
            <a:solidFill>
              <a:schemeClr val="tx1">
                <a:lumMod val="85000"/>
                <a:lumOff val="1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ja-JP"/>
          </a:p>
        </c:txPr>
        <c:crossAx val="266972032"/>
        <c:crosses val="autoZero"/>
        <c:auto val="1"/>
        <c:lblAlgn val="ctr"/>
        <c:lblOffset val="100"/>
        <c:noMultiLvlLbl val="0"/>
      </c:catAx>
      <c:valAx>
        <c:axId val="266972032"/>
        <c:scaling>
          <c:orientation val="minMax"/>
          <c:max val="1"/>
        </c:scaling>
        <c:delete val="0"/>
        <c:axPos val="l"/>
        <c:majorGridlines>
          <c:spPr>
            <a:ln w="19050" cap="flat" cmpd="sng" algn="ctr">
              <a:solidFill>
                <a:schemeClr val="bg1">
                  <a:lumMod val="85000"/>
                </a:schemeClr>
              </a:solidFill>
              <a:round/>
            </a:ln>
            <a:effectLst/>
          </c:spPr>
        </c:majorGridlines>
        <c:numFmt formatCode="General" sourceLinked="1"/>
        <c:majorTickMark val="none"/>
        <c:minorTickMark val="none"/>
        <c:tickLblPos val="nextTo"/>
        <c:spPr>
          <a:noFill/>
          <a:ln w="19050">
            <a:solidFill>
              <a:schemeClr val="tx1">
                <a:lumMod val="85000"/>
                <a:lumOff val="15000"/>
              </a:schemeClr>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266969680"/>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[Fig4B_サプレッサースイッチング頻度修論用.xlsx]Sheet1!$H$14</c:f>
              <c:strCache>
                <c:ptCount val="1"/>
                <c:pt idx="0">
                  <c:v>ccw</c:v>
                </c:pt>
              </c:strCache>
            </c:strRef>
          </c:tx>
          <c:spPr>
            <a:solidFill>
              <a:schemeClr val="tx1">
                <a:lumMod val="50000"/>
                <a:lumOff val="50000"/>
              </a:schemeClr>
            </a:solidFill>
            <a:ln w="19050">
              <a:solidFill>
                <a:schemeClr val="tx1">
                  <a:lumMod val="85000"/>
                  <a:lumOff val="15000"/>
                </a:schemeClr>
              </a:solidFill>
            </a:ln>
            <a:effectLst/>
          </c:spPr>
          <c:invertIfNegative val="0"/>
          <c:errBars>
            <c:errBarType val="both"/>
            <c:errValType val="cust"/>
            <c:noEndCap val="0"/>
            <c:plus>
              <c:numRef>
                <c:f>[Fig4B_サプレッサースイッチング頻度修論用.xlsx]Sheet1!$J$15:$J$20</c:f>
                <c:numCache>
                  <c:formatCode>General</c:formatCode>
                  <c:ptCount val="6"/>
                  <c:pt idx="0">
                    <c:v>7.4199267233845734E-2</c:v>
                  </c:pt>
                  <c:pt idx="1">
                    <c:v>7.0105702717112306E-2</c:v>
                  </c:pt>
                  <c:pt idx="2">
                    <c:v>0</c:v>
                  </c:pt>
                  <c:pt idx="3">
                    <c:v>5.2027923699344648E-2</c:v>
                  </c:pt>
                  <c:pt idx="4">
                    <c:v>4.3423097056862932E-2</c:v>
                  </c:pt>
                  <c:pt idx="5">
                    <c:v>8.3068467193897363E-2</c:v>
                  </c:pt>
                </c:numCache>
              </c:numRef>
            </c:plus>
            <c:minus>
              <c:numRef>
                <c:f>[Fig4B_サプレッサースイッチング頻度修論用.xlsx]Sheet1!$J$15:$J$20</c:f>
                <c:numCache>
                  <c:formatCode>General</c:formatCode>
                  <c:ptCount val="6"/>
                  <c:pt idx="0">
                    <c:v>7.4199267233845734E-2</c:v>
                  </c:pt>
                  <c:pt idx="1">
                    <c:v>7.0105702717112306E-2</c:v>
                  </c:pt>
                  <c:pt idx="2">
                    <c:v>0</c:v>
                  </c:pt>
                  <c:pt idx="3">
                    <c:v>5.2027923699344648E-2</c:v>
                  </c:pt>
                  <c:pt idx="4">
                    <c:v>4.3423097056862932E-2</c:v>
                  </c:pt>
                  <c:pt idx="5">
                    <c:v>8.3068467193897363E-2</c:v>
                  </c:pt>
                </c:numCache>
              </c:numRef>
            </c:minus>
            <c:spPr>
              <a:noFill/>
              <a:ln w="19050" cap="flat" cmpd="sng" algn="ctr">
                <a:solidFill>
                  <a:schemeClr val="tx1">
                    <a:lumMod val="85000"/>
                    <a:lumOff val="15000"/>
                  </a:schemeClr>
                </a:solidFill>
                <a:round/>
              </a:ln>
              <a:effectLst/>
            </c:spPr>
          </c:errBars>
          <c:cat>
            <c:strRef>
              <c:f>[Fig4B_サプレッサースイッチング頻度修論用.xlsx]Sheet1!$G$15:$G$20</c:f>
              <c:strCache>
                <c:ptCount val="6"/>
                <c:pt idx="0">
                  <c:v>WT</c:v>
                </c:pt>
                <c:pt idx="1">
                  <c:v>L95R</c:v>
                </c:pt>
                <c:pt idx="2">
                  <c:v>L95Rs1</c:v>
                </c:pt>
                <c:pt idx="3">
                  <c:v>L95Rs2</c:v>
                </c:pt>
                <c:pt idx="4">
                  <c:v>L95Rs3</c:v>
                </c:pt>
                <c:pt idx="5">
                  <c:v>L95Rs4</c:v>
                </c:pt>
              </c:strCache>
            </c:strRef>
          </c:cat>
          <c:val>
            <c:numRef>
              <c:f>[Fig4B_サプレッサースイッチング頻度修論用.xlsx]Sheet1!$H$15:$H$20</c:f>
              <c:numCache>
                <c:formatCode>General</c:formatCode>
                <c:ptCount val="6"/>
                <c:pt idx="0">
                  <c:v>0.58127090301003348</c:v>
                </c:pt>
                <c:pt idx="1">
                  <c:v>0.95819397993311028</c:v>
                </c:pt>
                <c:pt idx="2">
                  <c:v>1</c:v>
                </c:pt>
                <c:pt idx="3">
                  <c:v>0.97435897435897445</c:v>
                </c:pt>
                <c:pt idx="4">
                  <c:v>0.83444816053511706</c:v>
                </c:pt>
                <c:pt idx="5">
                  <c:v>0.82173913043478264</c:v>
                </c:pt>
              </c:numCache>
            </c:numRef>
          </c:val>
          <c:extLst>
            <c:ext xmlns:c16="http://schemas.microsoft.com/office/drawing/2014/chart" uri="{C3380CC4-5D6E-409C-BE32-E72D297353CC}">
              <c16:uniqueId val="{00000000-5808-A64C-8DA3-42D6A418689D}"/>
            </c:ext>
          </c:extLst>
        </c:ser>
        <c:ser>
          <c:idx val="1"/>
          <c:order val="1"/>
          <c:tx>
            <c:strRef>
              <c:f>[Fig4B_サプレッサースイッチング頻度修論用.xlsx]Sheet1!$I$14</c:f>
              <c:strCache>
                <c:ptCount val="1"/>
                <c:pt idx="0">
                  <c:v>cw</c:v>
                </c:pt>
              </c:strCache>
            </c:strRef>
          </c:tx>
          <c:spPr>
            <a:solidFill>
              <a:schemeClr val="bg1">
                <a:lumMod val="85000"/>
              </a:schemeClr>
            </a:solidFill>
            <a:ln w="19050">
              <a:solidFill>
                <a:schemeClr val="tx1">
                  <a:lumMod val="85000"/>
                  <a:lumOff val="15000"/>
                </a:schemeClr>
              </a:solidFill>
            </a:ln>
            <a:effectLst/>
          </c:spPr>
          <c:invertIfNegative val="0"/>
          <c:cat>
            <c:strRef>
              <c:f>[Fig4B_サプレッサースイッチング頻度修論用.xlsx]Sheet1!$G$15:$G$20</c:f>
              <c:strCache>
                <c:ptCount val="6"/>
                <c:pt idx="0">
                  <c:v>WT</c:v>
                </c:pt>
                <c:pt idx="1">
                  <c:v>L95R</c:v>
                </c:pt>
                <c:pt idx="2">
                  <c:v>L95Rs1</c:v>
                </c:pt>
                <c:pt idx="3">
                  <c:v>L95Rs2</c:v>
                </c:pt>
                <c:pt idx="4">
                  <c:v>L95Rs3</c:v>
                </c:pt>
                <c:pt idx="5">
                  <c:v>L95Rs4</c:v>
                </c:pt>
              </c:strCache>
            </c:strRef>
          </c:cat>
          <c:val>
            <c:numRef>
              <c:f>[Fig4B_サプレッサースイッチング頻度修論用.xlsx]Sheet1!$I$15:$I$20</c:f>
              <c:numCache>
                <c:formatCode>General</c:formatCode>
                <c:ptCount val="6"/>
                <c:pt idx="0">
                  <c:v>0.41872909698996652</c:v>
                </c:pt>
                <c:pt idx="1">
                  <c:v>4.1806020066889715E-2</c:v>
                </c:pt>
                <c:pt idx="2">
                  <c:v>0</c:v>
                </c:pt>
                <c:pt idx="3">
                  <c:v>2.564102564102555E-2</c:v>
                </c:pt>
                <c:pt idx="4">
                  <c:v>0.16555183946488294</c:v>
                </c:pt>
                <c:pt idx="5">
                  <c:v>0.17826086956521736</c:v>
                </c:pt>
              </c:numCache>
            </c:numRef>
          </c:val>
          <c:extLst>
            <c:ext xmlns:c16="http://schemas.microsoft.com/office/drawing/2014/chart" uri="{C3380CC4-5D6E-409C-BE32-E72D297353CC}">
              <c16:uniqueId val="{00000001-5808-A64C-8DA3-42D6A418689D}"/>
            </c:ext>
          </c:extLst>
        </c:ser>
        <c:dLbls>
          <c:showLegendKey val="0"/>
          <c:showVal val="0"/>
          <c:showCatName val="0"/>
          <c:showSerName val="0"/>
          <c:showPercent val="0"/>
          <c:showBubbleSize val="0"/>
        </c:dLbls>
        <c:gapWidth val="100"/>
        <c:overlap val="100"/>
        <c:axId val="266975168"/>
        <c:axId val="266975560"/>
      </c:barChart>
      <c:catAx>
        <c:axId val="266975168"/>
        <c:scaling>
          <c:orientation val="minMax"/>
        </c:scaling>
        <c:delete val="0"/>
        <c:axPos val="b"/>
        <c:numFmt formatCode="General" sourceLinked="1"/>
        <c:majorTickMark val="none"/>
        <c:minorTickMark val="none"/>
        <c:tickLblPos val="nextTo"/>
        <c:spPr>
          <a:noFill/>
          <a:ln w="19050" cap="flat" cmpd="sng" algn="ctr">
            <a:solidFill>
              <a:schemeClr val="tx1">
                <a:lumMod val="85000"/>
                <a:lumOff val="1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ja-JP"/>
          </a:p>
        </c:txPr>
        <c:crossAx val="266975560"/>
        <c:crosses val="autoZero"/>
        <c:auto val="1"/>
        <c:lblAlgn val="ctr"/>
        <c:lblOffset val="100"/>
        <c:noMultiLvlLbl val="0"/>
      </c:catAx>
      <c:valAx>
        <c:axId val="266975560"/>
        <c:scaling>
          <c:orientation val="minMax"/>
          <c:max val="1"/>
        </c:scaling>
        <c:delete val="0"/>
        <c:axPos val="l"/>
        <c:majorGridlines>
          <c:spPr>
            <a:ln w="19050" cap="flat" cmpd="sng" algn="ctr">
              <a:solidFill>
                <a:schemeClr val="bg1">
                  <a:lumMod val="85000"/>
                </a:schemeClr>
              </a:solidFill>
              <a:round/>
            </a:ln>
            <a:effectLst/>
          </c:spPr>
        </c:majorGridlines>
        <c:numFmt formatCode="General" sourceLinked="1"/>
        <c:majorTickMark val="none"/>
        <c:minorTickMark val="none"/>
        <c:tickLblPos val="nextTo"/>
        <c:spPr>
          <a:noFill/>
          <a:ln w="19050">
            <a:solidFill>
              <a:schemeClr val="tx1">
                <a:lumMod val="85000"/>
                <a:lumOff val="15000"/>
              </a:schemeClr>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26697516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[Fig4B_サプレッサースイッチング頻度修論用.xlsx]Sheet1!$H$21</c:f>
              <c:strCache>
                <c:ptCount val="1"/>
                <c:pt idx="0">
                  <c:v>ccw</c:v>
                </c:pt>
              </c:strCache>
            </c:strRef>
          </c:tx>
          <c:spPr>
            <a:solidFill>
              <a:schemeClr val="tx1">
                <a:lumMod val="50000"/>
                <a:lumOff val="50000"/>
              </a:schemeClr>
            </a:solidFill>
            <a:ln w="19050">
              <a:solidFill>
                <a:schemeClr val="tx1">
                  <a:lumMod val="85000"/>
                  <a:lumOff val="15000"/>
                </a:schemeClr>
              </a:solidFill>
            </a:ln>
            <a:effectLst/>
          </c:spPr>
          <c:invertIfNegative val="0"/>
          <c:errBars>
            <c:errBarType val="both"/>
            <c:errValType val="cust"/>
            <c:noEndCap val="0"/>
            <c:plus>
              <c:numRef>
                <c:f>[Fig4B_サプレッサースイッチング頻度修論用.xlsx]Sheet1!$J$22:$J$33</c:f>
                <c:numCache>
                  <c:formatCode>General</c:formatCode>
                  <c:ptCount val="12"/>
                  <c:pt idx="0">
                    <c:v>7.4199267233845734E-2</c:v>
                  </c:pt>
                  <c:pt idx="1">
                    <c:v>0.13845546025021527</c:v>
                  </c:pt>
                  <c:pt idx="2">
                    <c:v>0.11940782961647002</c:v>
                  </c:pt>
                  <c:pt idx="3">
                    <c:v>0.18101958414048921</c:v>
                  </c:pt>
                  <c:pt idx="4">
                    <c:v>9.5811923365821422E-2</c:v>
                  </c:pt>
                  <c:pt idx="5">
                    <c:v>0.10636693468197553</c:v>
                  </c:pt>
                  <c:pt idx="6">
                    <c:v>9.0198900591442879E-2</c:v>
                  </c:pt>
                  <c:pt idx="7">
                    <c:v>8.2505821187138131E-2</c:v>
                  </c:pt>
                  <c:pt idx="8">
                    <c:v>0.10886417488027147</c:v>
                  </c:pt>
                  <c:pt idx="9">
                    <c:v>0.12624508341085894</c:v>
                  </c:pt>
                  <c:pt idx="10">
                    <c:v>0.12595327395873157</c:v>
                  </c:pt>
                  <c:pt idx="11">
                    <c:v>0.13964428948384591</c:v>
                  </c:pt>
                </c:numCache>
              </c:numRef>
            </c:plus>
            <c:minus>
              <c:numRef>
                <c:f>[Fig4B_サプレッサースイッチング頻度修論用.xlsx]Sheet1!$J$22:$J$33</c:f>
                <c:numCache>
                  <c:formatCode>General</c:formatCode>
                  <c:ptCount val="12"/>
                  <c:pt idx="0">
                    <c:v>7.4199267233845734E-2</c:v>
                  </c:pt>
                  <c:pt idx="1">
                    <c:v>0.13845546025021527</c:v>
                  </c:pt>
                  <c:pt idx="2">
                    <c:v>0.11940782961647002</c:v>
                  </c:pt>
                  <c:pt idx="3">
                    <c:v>0.18101958414048921</c:v>
                  </c:pt>
                  <c:pt idx="4">
                    <c:v>9.5811923365821422E-2</c:v>
                  </c:pt>
                  <c:pt idx="5">
                    <c:v>0.10636693468197553</c:v>
                  </c:pt>
                  <c:pt idx="6">
                    <c:v>9.0198900591442879E-2</c:v>
                  </c:pt>
                  <c:pt idx="7">
                    <c:v>8.2505821187138131E-2</c:v>
                  </c:pt>
                  <c:pt idx="8">
                    <c:v>0.10886417488027147</c:v>
                  </c:pt>
                  <c:pt idx="9">
                    <c:v>0.12624508341085894</c:v>
                  </c:pt>
                  <c:pt idx="10">
                    <c:v>0.12595327395873157</c:v>
                  </c:pt>
                  <c:pt idx="11">
                    <c:v>0.13964428948384591</c:v>
                  </c:pt>
                </c:numCache>
              </c:numRef>
            </c:minus>
            <c:spPr>
              <a:noFill/>
              <a:ln w="19050" cap="flat" cmpd="sng" algn="ctr">
                <a:solidFill>
                  <a:schemeClr val="tx1">
                    <a:lumMod val="85000"/>
                    <a:lumOff val="15000"/>
                  </a:schemeClr>
                </a:solidFill>
                <a:round/>
              </a:ln>
              <a:effectLst/>
            </c:spPr>
          </c:errBars>
          <c:cat>
            <c:strRef>
              <c:f>[Fig4B_サプレッサースイッチング頻度修論用.xlsx]Sheet1!$G$22:$G$33</c:f>
              <c:strCache>
                <c:ptCount val="12"/>
                <c:pt idx="0">
                  <c:v>WT</c:v>
                </c:pt>
                <c:pt idx="1">
                  <c:v>L93E</c:v>
                </c:pt>
                <c:pt idx="2">
                  <c:v>L93Es1</c:v>
                </c:pt>
                <c:pt idx="3">
                  <c:v>L93Es2</c:v>
                </c:pt>
                <c:pt idx="4">
                  <c:v>L93Es3</c:v>
                </c:pt>
                <c:pt idx="5">
                  <c:v>L93Es4</c:v>
                </c:pt>
                <c:pt idx="6">
                  <c:v>L93Es5</c:v>
                </c:pt>
                <c:pt idx="7">
                  <c:v>L93Es6</c:v>
                </c:pt>
                <c:pt idx="8">
                  <c:v>L93Es7</c:v>
                </c:pt>
                <c:pt idx="9">
                  <c:v>L93Es8</c:v>
                </c:pt>
                <c:pt idx="10">
                  <c:v>L93Es9</c:v>
                </c:pt>
                <c:pt idx="11">
                  <c:v>L93Es10</c:v>
                </c:pt>
              </c:strCache>
            </c:strRef>
          </c:cat>
          <c:val>
            <c:numRef>
              <c:f>[Fig4B_サプレッサースイッチング頻度修論用.xlsx]Sheet1!$H$22:$H$33</c:f>
              <c:numCache>
                <c:formatCode>General</c:formatCode>
                <c:ptCount val="12"/>
                <c:pt idx="0">
                  <c:v>0.58127090301003348</c:v>
                </c:pt>
                <c:pt idx="1">
                  <c:v>0.79311992355470617</c:v>
                </c:pt>
                <c:pt idx="2">
                  <c:v>0.66722408026755853</c:v>
                </c:pt>
                <c:pt idx="3">
                  <c:v>0.90468227424749159</c:v>
                </c:pt>
                <c:pt idx="4">
                  <c:v>0.73838721664808615</c:v>
                </c:pt>
                <c:pt idx="5">
                  <c:v>0.89010989010989017</c:v>
                </c:pt>
                <c:pt idx="6">
                  <c:v>0.78350055741360092</c:v>
                </c:pt>
                <c:pt idx="7">
                  <c:v>0.70735785953177255</c:v>
                </c:pt>
                <c:pt idx="8">
                  <c:v>0.7774061687105166</c:v>
                </c:pt>
                <c:pt idx="9">
                  <c:v>0.78762541806020059</c:v>
                </c:pt>
                <c:pt idx="10">
                  <c:v>0.78781122259383141</c:v>
                </c:pt>
                <c:pt idx="11">
                  <c:v>0.78316610925306585</c:v>
                </c:pt>
              </c:numCache>
            </c:numRef>
          </c:val>
          <c:extLst>
            <c:ext xmlns:c16="http://schemas.microsoft.com/office/drawing/2014/chart" uri="{C3380CC4-5D6E-409C-BE32-E72D297353CC}">
              <c16:uniqueId val="{00000000-1C96-BE46-8F1D-B1111F54EDFB}"/>
            </c:ext>
          </c:extLst>
        </c:ser>
        <c:ser>
          <c:idx val="1"/>
          <c:order val="1"/>
          <c:tx>
            <c:strRef>
              <c:f>[Fig4B_サプレッサースイッチング頻度修論用.xlsx]Sheet1!$I$21</c:f>
              <c:strCache>
                <c:ptCount val="1"/>
                <c:pt idx="0">
                  <c:v>cw</c:v>
                </c:pt>
              </c:strCache>
            </c:strRef>
          </c:tx>
          <c:spPr>
            <a:solidFill>
              <a:schemeClr val="bg1">
                <a:lumMod val="85000"/>
              </a:schemeClr>
            </a:solidFill>
            <a:ln w="19050">
              <a:solidFill>
                <a:schemeClr val="tx1">
                  <a:lumMod val="85000"/>
                  <a:lumOff val="15000"/>
                </a:schemeClr>
              </a:solidFill>
            </a:ln>
            <a:effectLst/>
          </c:spPr>
          <c:invertIfNegative val="0"/>
          <c:cat>
            <c:strRef>
              <c:f>[Fig4B_サプレッサースイッチング頻度修論用.xlsx]Sheet1!$G$22:$G$33</c:f>
              <c:strCache>
                <c:ptCount val="12"/>
                <c:pt idx="0">
                  <c:v>WT</c:v>
                </c:pt>
                <c:pt idx="1">
                  <c:v>L93E</c:v>
                </c:pt>
                <c:pt idx="2">
                  <c:v>L93Es1</c:v>
                </c:pt>
                <c:pt idx="3">
                  <c:v>L93Es2</c:v>
                </c:pt>
                <c:pt idx="4">
                  <c:v>L93Es3</c:v>
                </c:pt>
                <c:pt idx="5">
                  <c:v>L93Es4</c:v>
                </c:pt>
                <c:pt idx="6">
                  <c:v>L93Es5</c:v>
                </c:pt>
                <c:pt idx="7">
                  <c:v>L93Es6</c:v>
                </c:pt>
                <c:pt idx="8">
                  <c:v>L93Es7</c:v>
                </c:pt>
                <c:pt idx="9">
                  <c:v>L93Es8</c:v>
                </c:pt>
                <c:pt idx="10">
                  <c:v>L93Es9</c:v>
                </c:pt>
                <c:pt idx="11">
                  <c:v>L93Es10</c:v>
                </c:pt>
              </c:strCache>
            </c:strRef>
          </c:cat>
          <c:val>
            <c:numRef>
              <c:f>[Fig4B_サプレッサースイッチング頻度修論用.xlsx]Sheet1!$I$22:$I$33</c:f>
              <c:numCache>
                <c:formatCode>General</c:formatCode>
                <c:ptCount val="12"/>
                <c:pt idx="0">
                  <c:v>0.41872909698996652</c:v>
                </c:pt>
                <c:pt idx="1">
                  <c:v>0.20688007644529383</c:v>
                </c:pt>
                <c:pt idx="2">
                  <c:v>0.33277591973244147</c:v>
                </c:pt>
                <c:pt idx="3">
                  <c:v>9.5317725752508409E-2</c:v>
                </c:pt>
                <c:pt idx="4">
                  <c:v>0.26161278335191385</c:v>
                </c:pt>
                <c:pt idx="5">
                  <c:v>0.10989010989010983</c:v>
                </c:pt>
                <c:pt idx="6">
                  <c:v>0.21649944258639908</c:v>
                </c:pt>
                <c:pt idx="7">
                  <c:v>0.29264214046822745</c:v>
                </c:pt>
                <c:pt idx="8">
                  <c:v>0.2225938312894834</c:v>
                </c:pt>
                <c:pt idx="9">
                  <c:v>0.21237458193979941</c:v>
                </c:pt>
                <c:pt idx="10">
                  <c:v>0.21218877740616859</c:v>
                </c:pt>
                <c:pt idx="11">
                  <c:v>0.21683389074693415</c:v>
                </c:pt>
              </c:numCache>
            </c:numRef>
          </c:val>
          <c:extLst>
            <c:ext xmlns:c16="http://schemas.microsoft.com/office/drawing/2014/chart" uri="{C3380CC4-5D6E-409C-BE32-E72D297353CC}">
              <c16:uniqueId val="{00000001-1C96-BE46-8F1D-B1111F54EDFB}"/>
            </c:ext>
          </c:extLst>
        </c:ser>
        <c:dLbls>
          <c:showLegendKey val="0"/>
          <c:showVal val="0"/>
          <c:showCatName val="0"/>
          <c:showSerName val="0"/>
          <c:showPercent val="0"/>
          <c:showBubbleSize val="0"/>
        </c:dLbls>
        <c:gapWidth val="100"/>
        <c:overlap val="100"/>
        <c:axId val="266971248"/>
        <c:axId val="266970072"/>
      </c:barChart>
      <c:catAx>
        <c:axId val="266971248"/>
        <c:scaling>
          <c:orientation val="minMax"/>
        </c:scaling>
        <c:delete val="0"/>
        <c:axPos val="b"/>
        <c:numFmt formatCode="General" sourceLinked="1"/>
        <c:majorTickMark val="none"/>
        <c:minorTickMark val="none"/>
        <c:tickLblPos val="nextTo"/>
        <c:spPr>
          <a:noFill/>
          <a:ln w="19050" cap="flat" cmpd="sng" algn="ctr">
            <a:solidFill>
              <a:schemeClr val="tx1">
                <a:lumMod val="85000"/>
                <a:lumOff val="15000"/>
              </a:schemeClr>
            </a:solidFill>
            <a:round/>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ja-JP"/>
          </a:p>
        </c:txPr>
        <c:crossAx val="266970072"/>
        <c:crosses val="autoZero"/>
        <c:auto val="1"/>
        <c:lblAlgn val="ctr"/>
        <c:lblOffset val="100"/>
        <c:noMultiLvlLbl val="0"/>
      </c:catAx>
      <c:valAx>
        <c:axId val="266970072"/>
        <c:scaling>
          <c:orientation val="minMax"/>
          <c:max val="1"/>
        </c:scaling>
        <c:delete val="0"/>
        <c:axPos val="l"/>
        <c:majorGridlines>
          <c:spPr>
            <a:ln w="19050" cap="flat" cmpd="sng" algn="ctr">
              <a:solidFill>
                <a:schemeClr val="bg1">
                  <a:lumMod val="85000"/>
                </a:schemeClr>
              </a:solidFill>
              <a:round/>
            </a:ln>
            <a:effectLst/>
          </c:spPr>
        </c:majorGridlines>
        <c:numFmt formatCode="General" sourceLinked="1"/>
        <c:majorTickMark val="none"/>
        <c:minorTickMark val="none"/>
        <c:tickLblPos val="nextTo"/>
        <c:spPr>
          <a:noFill/>
          <a:ln w="19050">
            <a:solidFill>
              <a:schemeClr val="tx1">
                <a:lumMod val="85000"/>
                <a:lumOff val="15000"/>
              </a:schemeClr>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26697124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tx1">
                <a:lumMod val="50000"/>
                <a:lumOff val="50000"/>
              </a:schemeClr>
            </a:solidFill>
            <a:ln w="19050">
              <a:solidFill>
                <a:schemeClr val="tx1"/>
              </a:solidFill>
            </a:ln>
            <a:effectLst/>
          </c:spPr>
          <c:invertIfNegative val="0"/>
          <c:errBars>
            <c:errBarType val="both"/>
            <c:errValType val="cust"/>
            <c:noEndCap val="0"/>
            <c:plus>
              <c:numRef>
                <c:f>[Fig4B_サプレッサースイッチング頻度修論用.xlsx]Sheet2!$H$1:$H$12</c:f>
                <c:numCache>
                  <c:formatCode>General</c:formatCode>
                  <c:ptCount val="12"/>
                  <c:pt idx="0">
                    <c:v>0.1923538406167144</c:v>
                  </c:pt>
                  <c:pt idx="1">
                    <c:v>0.11126972805283761</c:v>
                  </c:pt>
                  <c:pt idx="2">
                    <c:v>0.34302575219167841</c:v>
                  </c:pt>
                  <c:pt idx="3">
                    <c:v>0.13291601358251259</c:v>
                  </c:pt>
                  <c:pt idx="4">
                    <c:v>0.18333333333333329</c:v>
                  </c:pt>
                  <c:pt idx="5">
                    <c:v>0.12535663410560177</c:v>
                  </c:pt>
                  <c:pt idx="6">
                    <c:v>0.15675276256394505</c:v>
                  </c:pt>
                  <c:pt idx="7">
                    <c:v>0.1726888200533791</c:v>
                  </c:pt>
                  <c:pt idx="8">
                    <c:v>0.11180339887498954</c:v>
                  </c:pt>
                  <c:pt idx="9">
                    <c:v>0.11649647450214355</c:v>
                  </c:pt>
                  <c:pt idx="10">
                    <c:v>0.12692955176439838</c:v>
                  </c:pt>
                  <c:pt idx="11">
                    <c:v>8.9442719099991755E-2</c:v>
                  </c:pt>
                </c:numCache>
              </c:numRef>
            </c:plus>
            <c:minus>
              <c:numRef>
                <c:f>[Fig4B_サプレッサースイッチング頻度修論用.xlsx]Sheet2!$H$1:$H$12</c:f>
                <c:numCache>
                  <c:formatCode>General</c:formatCode>
                  <c:ptCount val="12"/>
                  <c:pt idx="0">
                    <c:v>0.1923538406167144</c:v>
                  </c:pt>
                  <c:pt idx="1">
                    <c:v>0.11126972805283761</c:v>
                  </c:pt>
                  <c:pt idx="2">
                    <c:v>0.34302575219167841</c:v>
                  </c:pt>
                  <c:pt idx="3">
                    <c:v>0.13291601358251259</c:v>
                  </c:pt>
                  <c:pt idx="4">
                    <c:v>0.18333333333333329</c:v>
                  </c:pt>
                  <c:pt idx="5">
                    <c:v>0.12535663410560177</c:v>
                  </c:pt>
                  <c:pt idx="6">
                    <c:v>0.15675276256394505</c:v>
                  </c:pt>
                  <c:pt idx="7">
                    <c:v>0.1726888200533791</c:v>
                  </c:pt>
                  <c:pt idx="8">
                    <c:v>0.11180339887498954</c:v>
                  </c:pt>
                  <c:pt idx="9">
                    <c:v>0.11649647450214355</c:v>
                  </c:pt>
                  <c:pt idx="10">
                    <c:v>0.12692955176439838</c:v>
                  </c:pt>
                  <c:pt idx="11">
                    <c:v>8.9442719099991755E-2</c:v>
                  </c:pt>
                </c:numCache>
              </c:numRef>
            </c:minus>
            <c:spPr>
              <a:noFill/>
              <a:ln w="19050" cap="flat" cmpd="sng" algn="ctr">
                <a:solidFill>
                  <a:schemeClr val="tx1">
                    <a:lumMod val="85000"/>
                    <a:lumOff val="15000"/>
                  </a:schemeClr>
                </a:solidFill>
                <a:round/>
              </a:ln>
              <a:effectLst/>
            </c:spPr>
          </c:errBars>
          <c:cat>
            <c:strRef>
              <c:f>[Fig4B_サプレッサースイッチング頻度修論用.xlsx]Sheet2!$F$1:$F$12</c:f>
              <c:strCache>
                <c:ptCount val="12"/>
                <c:pt idx="0">
                  <c:v>WT</c:v>
                </c:pt>
                <c:pt idx="1">
                  <c:v>L93E</c:v>
                </c:pt>
                <c:pt idx="2">
                  <c:v>L93Es1</c:v>
                </c:pt>
                <c:pt idx="3">
                  <c:v>L93Es2</c:v>
                </c:pt>
                <c:pt idx="4">
                  <c:v>L93Es3</c:v>
                </c:pt>
                <c:pt idx="5">
                  <c:v>L93Es4</c:v>
                </c:pt>
                <c:pt idx="6">
                  <c:v>L93Es5</c:v>
                </c:pt>
                <c:pt idx="7">
                  <c:v>L93Es6</c:v>
                </c:pt>
                <c:pt idx="8">
                  <c:v>L93Es7</c:v>
                </c:pt>
                <c:pt idx="9">
                  <c:v>L93Es8</c:v>
                </c:pt>
                <c:pt idx="10">
                  <c:v>L93Es9</c:v>
                </c:pt>
                <c:pt idx="11">
                  <c:v>L93Es10</c:v>
                </c:pt>
              </c:strCache>
            </c:strRef>
          </c:cat>
          <c:val>
            <c:numRef>
              <c:f>[Fig4B_サプレッサースイッチング頻度修論用.xlsx]Sheet2!$G$1:$G$12</c:f>
              <c:numCache>
                <c:formatCode>General</c:formatCode>
                <c:ptCount val="12"/>
                <c:pt idx="0">
                  <c:v>1.18</c:v>
                </c:pt>
                <c:pt idx="1">
                  <c:v>0.37142857142857139</c:v>
                </c:pt>
                <c:pt idx="2">
                  <c:v>0.71666666666666667</c:v>
                </c:pt>
                <c:pt idx="3">
                  <c:v>8.3333333333333329E-2</c:v>
                </c:pt>
                <c:pt idx="4">
                  <c:v>0.51111111111111107</c:v>
                </c:pt>
                <c:pt idx="5">
                  <c:v>0.12857142857142856</c:v>
                </c:pt>
                <c:pt idx="6">
                  <c:v>0.42000000000000004</c:v>
                </c:pt>
                <c:pt idx="7">
                  <c:v>0.58750000000000013</c:v>
                </c:pt>
                <c:pt idx="8">
                  <c:v>0.30000000000000004</c:v>
                </c:pt>
                <c:pt idx="9">
                  <c:v>0.32500000000000001</c:v>
                </c:pt>
                <c:pt idx="10">
                  <c:v>0.31111111111111112</c:v>
                </c:pt>
                <c:pt idx="11">
                  <c:v>0.3</c:v>
                </c:pt>
              </c:numCache>
            </c:numRef>
          </c:val>
          <c:extLst>
            <c:ext xmlns:c16="http://schemas.microsoft.com/office/drawing/2014/chart" uri="{C3380CC4-5D6E-409C-BE32-E72D297353CC}">
              <c16:uniqueId val="{00000000-7A27-2948-9D78-3970C31A5D69}"/>
            </c:ext>
          </c:extLst>
        </c:ser>
        <c:dLbls>
          <c:showLegendKey val="0"/>
          <c:showVal val="0"/>
          <c:showCatName val="0"/>
          <c:showSerName val="0"/>
          <c:showPercent val="0"/>
          <c:showBubbleSize val="0"/>
        </c:dLbls>
        <c:gapWidth val="100"/>
        <c:overlap val="-27"/>
        <c:axId val="266972424"/>
        <c:axId val="266970464"/>
      </c:barChart>
      <c:catAx>
        <c:axId val="266972424"/>
        <c:scaling>
          <c:orientation val="minMax"/>
        </c:scaling>
        <c:delete val="0"/>
        <c:axPos val="b"/>
        <c:numFmt formatCode="General" sourceLinked="1"/>
        <c:majorTickMark val="none"/>
        <c:minorTickMark val="none"/>
        <c:tickLblPos val="nextTo"/>
        <c:spPr>
          <a:noFill/>
          <a:ln w="19050" cap="flat" cmpd="sng" algn="ctr">
            <a:solidFill>
              <a:schemeClr val="tx1">
                <a:lumMod val="85000"/>
                <a:lumOff val="1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ja-JP"/>
          </a:p>
        </c:txPr>
        <c:crossAx val="266970464"/>
        <c:crosses val="autoZero"/>
        <c:auto val="1"/>
        <c:lblAlgn val="ctr"/>
        <c:lblOffset val="100"/>
        <c:noMultiLvlLbl val="0"/>
      </c:catAx>
      <c:valAx>
        <c:axId val="266970464"/>
        <c:scaling>
          <c:orientation val="minMax"/>
          <c:min val="0"/>
        </c:scaling>
        <c:delete val="0"/>
        <c:axPos val="l"/>
        <c:majorGridlines>
          <c:spPr>
            <a:ln w="19050" cap="flat" cmpd="sng" algn="ctr">
              <a:solidFill>
                <a:schemeClr val="bg1">
                  <a:lumMod val="85000"/>
                </a:schemeClr>
              </a:solidFill>
              <a:round/>
            </a:ln>
            <a:effectLst/>
          </c:spPr>
        </c:majorGridlines>
        <c:numFmt formatCode="General" sourceLinked="1"/>
        <c:majorTickMark val="none"/>
        <c:minorTickMark val="none"/>
        <c:tickLblPos val="nextTo"/>
        <c:spPr>
          <a:noFill/>
          <a:ln w="19050">
            <a:solidFill>
              <a:schemeClr val="tx1"/>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266972424"/>
        <c:crosses val="autoZero"/>
        <c:crossBetween val="between"/>
        <c:majorUnit val="0.4"/>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tx1">
                <a:lumMod val="50000"/>
                <a:lumOff val="50000"/>
              </a:schemeClr>
            </a:solidFill>
            <a:ln w="19050">
              <a:solidFill>
                <a:schemeClr val="tx1">
                  <a:lumMod val="85000"/>
                  <a:lumOff val="15000"/>
                </a:schemeClr>
              </a:solidFill>
            </a:ln>
            <a:effectLst/>
          </c:spPr>
          <c:invertIfNegative val="0"/>
          <c:errBars>
            <c:errBarType val="both"/>
            <c:errValType val="cust"/>
            <c:noEndCap val="0"/>
            <c:plus>
              <c:numRef>
                <c:f>[Fig4B_サプレッサースイッチング頻度修論用.xlsx]Sheet2!$H$13:$H$23</c:f>
                <c:numCache>
                  <c:formatCode>General</c:formatCode>
                  <c:ptCount val="11"/>
                  <c:pt idx="0">
                    <c:v>0.1923538406167144</c:v>
                  </c:pt>
                  <c:pt idx="1">
                    <c:v>0.11281521496355329</c:v>
                  </c:pt>
                  <c:pt idx="2">
                    <c:v>8.9973541084244074E-2</c:v>
                  </c:pt>
                  <c:pt idx="3">
                    <c:v>0.18973665961010247</c:v>
                  </c:pt>
                  <c:pt idx="4">
                    <c:v>0.17873008824605999</c:v>
                  </c:pt>
                  <c:pt idx="5">
                    <c:v>0.17606816861659061</c:v>
                  </c:pt>
                  <c:pt idx="6">
                    <c:v>0.21157009420498149</c:v>
                  </c:pt>
                  <c:pt idx="7">
                    <c:v>0.23979157616563596</c:v>
                  </c:pt>
                  <c:pt idx="8">
                    <c:v>0.15526475085202987</c:v>
                  </c:pt>
                  <c:pt idx="9">
                    <c:v>0.16465452046971296</c:v>
                  </c:pt>
                  <c:pt idx="10">
                    <c:v>0.13451854182690984</c:v>
                  </c:pt>
                </c:numCache>
              </c:numRef>
            </c:plus>
            <c:minus>
              <c:numRef>
                <c:f>[Fig4B_サプレッサースイッチング頻度修論用.xlsx]Sheet2!$H$13:$H$23</c:f>
                <c:numCache>
                  <c:formatCode>General</c:formatCode>
                  <c:ptCount val="11"/>
                  <c:pt idx="0">
                    <c:v>0.1923538406167144</c:v>
                  </c:pt>
                  <c:pt idx="1">
                    <c:v>0.11281521496355329</c:v>
                  </c:pt>
                  <c:pt idx="2">
                    <c:v>8.9973541084244074E-2</c:v>
                  </c:pt>
                  <c:pt idx="3">
                    <c:v>0.18973665961010247</c:v>
                  </c:pt>
                  <c:pt idx="4">
                    <c:v>0.17873008824605999</c:v>
                  </c:pt>
                  <c:pt idx="5">
                    <c:v>0.17606816861659061</c:v>
                  </c:pt>
                  <c:pt idx="6">
                    <c:v>0.21157009420498149</c:v>
                  </c:pt>
                  <c:pt idx="7">
                    <c:v>0.23979157616563596</c:v>
                  </c:pt>
                  <c:pt idx="8">
                    <c:v>0.15526475085202987</c:v>
                  </c:pt>
                  <c:pt idx="9">
                    <c:v>0.16465452046971296</c:v>
                  </c:pt>
                  <c:pt idx="10">
                    <c:v>0.13451854182690984</c:v>
                  </c:pt>
                </c:numCache>
              </c:numRef>
            </c:minus>
            <c:spPr>
              <a:noFill/>
              <a:ln w="19050" cap="flat" cmpd="sng" algn="ctr">
                <a:solidFill>
                  <a:schemeClr val="tx1">
                    <a:lumMod val="85000"/>
                    <a:lumOff val="15000"/>
                  </a:schemeClr>
                </a:solidFill>
                <a:round/>
              </a:ln>
              <a:effectLst/>
            </c:spPr>
          </c:errBars>
          <c:cat>
            <c:strRef>
              <c:f>[Fig4B_サプレッサースイッチング頻度修論用.xlsx]Sheet2!$F$13:$F$23</c:f>
              <c:strCache>
                <c:ptCount val="11"/>
                <c:pt idx="0">
                  <c:v>WT</c:v>
                </c:pt>
                <c:pt idx="1">
                  <c:v>L95E</c:v>
                </c:pt>
                <c:pt idx="2">
                  <c:v>L95Es1</c:v>
                </c:pt>
                <c:pt idx="3">
                  <c:v>L95Es2</c:v>
                </c:pt>
                <c:pt idx="4">
                  <c:v>L95Es3</c:v>
                </c:pt>
                <c:pt idx="5">
                  <c:v>L95Es4</c:v>
                </c:pt>
                <c:pt idx="6">
                  <c:v>L95Es5</c:v>
                </c:pt>
                <c:pt idx="7">
                  <c:v>L95Es6</c:v>
                </c:pt>
                <c:pt idx="8">
                  <c:v>L95Es7</c:v>
                </c:pt>
                <c:pt idx="9">
                  <c:v>L95Es8</c:v>
                </c:pt>
                <c:pt idx="10">
                  <c:v>L95Es9</c:v>
                </c:pt>
              </c:strCache>
            </c:strRef>
          </c:cat>
          <c:val>
            <c:numRef>
              <c:f>[Fig4B_サプレッサースイッチング頻度修論用.xlsx]Sheet2!$G$13:$G$23</c:f>
              <c:numCache>
                <c:formatCode>General</c:formatCode>
                <c:ptCount val="11"/>
                <c:pt idx="0">
                  <c:v>1.18</c:v>
                </c:pt>
                <c:pt idx="1">
                  <c:v>0.39999999999999997</c:v>
                </c:pt>
                <c:pt idx="2">
                  <c:v>0.48571428571428571</c:v>
                </c:pt>
                <c:pt idx="3">
                  <c:v>0.54</c:v>
                </c:pt>
                <c:pt idx="4">
                  <c:v>0.57777777777777783</c:v>
                </c:pt>
                <c:pt idx="5">
                  <c:v>0.54999999999999993</c:v>
                </c:pt>
                <c:pt idx="6">
                  <c:v>0.48571428571428577</c:v>
                </c:pt>
                <c:pt idx="7">
                  <c:v>0.23333333333333334</c:v>
                </c:pt>
                <c:pt idx="8">
                  <c:v>0.38749999999999996</c:v>
                </c:pt>
                <c:pt idx="9">
                  <c:v>0.15999999999999998</c:v>
                </c:pt>
                <c:pt idx="10">
                  <c:v>0.61428571428571421</c:v>
                </c:pt>
              </c:numCache>
            </c:numRef>
          </c:val>
          <c:extLst>
            <c:ext xmlns:c16="http://schemas.microsoft.com/office/drawing/2014/chart" uri="{C3380CC4-5D6E-409C-BE32-E72D297353CC}">
              <c16:uniqueId val="{00000000-9869-BF47-BF47-FE01630DD8AB}"/>
            </c:ext>
          </c:extLst>
        </c:ser>
        <c:dLbls>
          <c:showLegendKey val="0"/>
          <c:showVal val="0"/>
          <c:showCatName val="0"/>
          <c:showSerName val="0"/>
          <c:showPercent val="0"/>
          <c:showBubbleSize val="0"/>
        </c:dLbls>
        <c:gapWidth val="100"/>
        <c:overlap val="-27"/>
        <c:axId val="266975952"/>
        <c:axId val="266971640"/>
      </c:barChart>
      <c:catAx>
        <c:axId val="266975952"/>
        <c:scaling>
          <c:orientation val="minMax"/>
        </c:scaling>
        <c:delete val="0"/>
        <c:axPos val="b"/>
        <c:numFmt formatCode="General" sourceLinked="1"/>
        <c:majorTickMark val="none"/>
        <c:minorTickMark val="none"/>
        <c:tickLblPos val="nextTo"/>
        <c:spPr>
          <a:noFill/>
          <a:ln w="19050" cap="flat" cmpd="sng" algn="ctr">
            <a:solidFill>
              <a:schemeClr val="tx1">
                <a:lumMod val="85000"/>
                <a:lumOff val="15000"/>
              </a:schemeClr>
            </a:solidFill>
            <a:round/>
          </a:ln>
          <a:effectLst/>
        </c:spPr>
        <c:txPr>
          <a:bodyPr rot="-60000000" spcFirstLastPara="1" vertOverflow="ellipsis" vert="horz" wrap="square" anchor="ctr" anchorCtr="1"/>
          <a:lstStyle/>
          <a:p>
            <a:pPr>
              <a:defRPr sz="400" b="0" i="0" u="none" strike="noStrike" kern="1200" baseline="0">
                <a:solidFill>
                  <a:schemeClr val="bg1"/>
                </a:solidFill>
                <a:latin typeface="+mn-lt"/>
                <a:ea typeface="+mn-ea"/>
                <a:cs typeface="+mn-cs"/>
              </a:defRPr>
            </a:pPr>
            <a:endParaRPr lang="ja-JP"/>
          </a:p>
        </c:txPr>
        <c:crossAx val="266971640"/>
        <c:crosses val="autoZero"/>
        <c:auto val="1"/>
        <c:lblAlgn val="ctr"/>
        <c:lblOffset val="100"/>
        <c:noMultiLvlLbl val="0"/>
      </c:catAx>
      <c:valAx>
        <c:axId val="266971640"/>
        <c:scaling>
          <c:orientation val="minMax"/>
          <c:min val="0"/>
        </c:scaling>
        <c:delete val="0"/>
        <c:axPos val="l"/>
        <c:majorGridlines>
          <c:spPr>
            <a:ln w="19050" cap="flat" cmpd="sng" algn="ctr">
              <a:solidFill>
                <a:schemeClr val="bg1">
                  <a:lumMod val="85000"/>
                </a:schemeClr>
              </a:solidFill>
              <a:round/>
            </a:ln>
            <a:effectLst/>
          </c:spPr>
        </c:majorGridlines>
        <c:numFmt formatCode="General" sourceLinked="1"/>
        <c:majorTickMark val="none"/>
        <c:minorTickMark val="none"/>
        <c:tickLblPos val="nextTo"/>
        <c:spPr>
          <a:noFill/>
          <a:ln w="19050">
            <a:solidFill>
              <a:schemeClr val="tx1">
                <a:lumMod val="85000"/>
                <a:lumOff val="15000"/>
              </a:schemeClr>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266975952"/>
        <c:crosses val="autoZero"/>
        <c:crossBetween val="between"/>
        <c:majorUnit val="0.4"/>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tx1">
                <a:lumMod val="50000"/>
                <a:lumOff val="50000"/>
              </a:schemeClr>
            </a:solidFill>
            <a:ln w="19050">
              <a:solidFill>
                <a:schemeClr val="tx1">
                  <a:lumMod val="85000"/>
                  <a:lumOff val="15000"/>
                </a:schemeClr>
              </a:solidFill>
            </a:ln>
            <a:effectLst/>
          </c:spPr>
          <c:invertIfNegative val="0"/>
          <c:errBars>
            <c:errBarType val="both"/>
            <c:errValType val="cust"/>
            <c:noEndCap val="0"/>
            <c:plus>
              <c:numRef>
                <c:f>[Fig4B_サプレッサースイッチング頻度修論用.xlsx]Sheet2!$H$24:$H$29</c:f>
                <c:numCache>
                  <c:formatCode>General</c:formatCode>
                  <c:ptCount val="6"/>
                  <c:pt idx="0">
                    <c:v>0.1923538406167144</c:v>
                  </c:pt>
                  <c:pt idx="1">
                    <c:v>0.13984117975602023</c:v>
                  </c:pt>
                  <c:pt idx="2">
                    <c:v>0</c:v>
                  </c:pt>
                  <c:pt idx="3">
                    <c:v>8.819171036881969E-2</c:v>
                  </c:pt>
                  <c:pt idx="4">
                    <c:v>0.18077215335491065</c:v>
                  </c:pt>
                  <c:pt idx="5">
                    <c:v>0.11785113019775834</c:v>
                  </c:pt>
                </c:numCache>
              </c:numRef>
            </c:plus>
            <c:minus>
              <c:numRef>
                <c:f>[Fig4B_サプレッサースイッチング頻度修論用.xlsx]Sheet2!$H$24:$H$29</c:f>
                <c:numCache>
                  <c:formatCode>General</c:formatCode>
                  <c:ptCount val="6"/>
                  <c:pt idx="0">
                    <c:v>0.1923538406167144</c:v>
                  </c:pt>
                  <c:pt idx="1">
                    <c:v>0.13984117975602023</c:v>
                  </c:pt>
                  <c:pt idx="2">
                    <c:v>0</c:v>
                  </c:pt>
                  <c:pt idx="3">
                    <c:v>8.819171036881969E-2</c:v>
                  </c:pt>
                  <c:pt idx="4">
                    <c:v>0.18077215335491065</c:v>
                  </c:pt>
                  <c:pt idx="5">
                    <c:v>0.11785113019775834</c:v>
                  </c:pt>
                </c:numCache>
              </c:numRef>
            </c:minus>
            <c:spPr>
              <a:noFill/>
              <a:ln w="19050" cap="flat" cmpd="sng" algn="ctr">
                <a:solidFill>
                  <a:schemeClr val="tx1">
                    <a:lumMod val="85000"/>
                    <a:lumOff val="15000"/>
                  </a:schemeClr>
                </a:solidFill>
                <a:round/>
              </a:ln>
              <a:effectLst/>
            </c:spPr>
          </c:errBars>
          <c:cat>
            <c:strRef>
              <c:f>[Fig4B_サプレッサースイッチング頻度修論用.xlsx]Sheet2!$F$24:$F$29</c:f>
              <c:strCache>
                <c:ptCount val="6"/>
                <c:pt idx="0">
                  <c:v>WT</c:v>
                </c:pt>
                <c:pt idx="1">
                  <c:v>L95R</c:v>
                </c:pt>
                <c:pt idx="2">
                  <c:v>L95Rs1</c:v>
                </c:pt>
                <c:pt idx="3">
                  <c:v>L95Rs2</c:v>
                </c:pt>
                <c:pt idx="4">
                  <c:v>L95Rs3</c:v>
                </c:pt>
                <c:pt idx="5">
                  <c:v>L95Rs4</c:v>
                </c:pt>
              </c:strCache>
            </c:strRef>
          </c:cat>
          <c:val>
            <c:numRef>
              <c:f>[Fig4B_サプレッサースイッチング頻度修論用.xlsx]Sheet2!$G$24:$G$29</c:f>
              <c:numCache>
                <c:formatCode>General</c:formatCode>
                <c:ptCount val="6"/>
                <c:pt idx="0">
                  <c:v>1.18</c:v>
                </c:pt>
                <c:pt idx="1">
                  <c:v>0.08</c:v>
                </c:pt>
                <c:pt idx="2">
                  <c:v>0</c:v>
                </c:pt>
                <c:pt idx="3">
                  <c:v>4.4444444444444446E-2</c:v>
                </c:pt>
                <c:pt idx="4">
                  <c:v>0.61250000000000004</c:v>
                </c:pt>
                <c:pt idx="5">
                  <c:v>0.45</c:v>
                </c:pt>
              </c:numCache>
            </c:numRef>
          </c:val>
          <c:extLst>
            <c:ext xmlns:c16="http://schemas.microsoft.com/office/drawing/2014/chart" uri="{C3380CC4-5D6E-409C-BE32-E72D297353CC}">
              <c16:uniqueId val="{00000000-2278-F249-B0DF-DB7ECE688AFA}"/>
            </c:ext>
          </c:extLst>
        </c:ser>
        <c:dLbls>
          <c:showLegendKey val="0"/>
          <c:showVal val="0"/>
          <c:showCatName val="0"/>
          <c:showSerName val="0"/>
          <c:showPercent val="0"/>
          <c:showBubbleSize val="0"/>
        </c:dLbls>
        <c:gapWidth val="100"/>
        <c:overlap val="-27"/>
        <c:axId val="347558880"/>
        <c:axId val="347564368"/>
      </c:barChart>
      <c:catAx>
        <c:axId val="347558880"/>
        <c:scaling>
          <c:orientation val="minMax"/>
        </c:scaling>
        <c:delete val="0"/>
        <c:axPos val="b"/>
        <c:numFmt formatCode="General" sourceLinked="1"/>
        <c:majorTickMark val="none"/>
        <c:minorTickMark val="none"/>
        <c:tickLblPos val="nextTo"/>
        <c:spPr>
          <a:noFill/>
          <a:ln w="19050" cap="flat" cmpd="sng" algn="ctr">
            <a:solidFill>
              <a:schemeClr val="tx1">
                <a:lumMod val="85000"/>
                <a:lumOff val="15000"/>
              </a:schemeClr>
            </a:solidFill>
            <a:round/>
          </a:ln>
          <a:effectLst/>
        </c:spPr>
        <c:txPr>
          <a:bodyPr rot="-60000000" spcFirstLastPara="1" vertOverflow="ellipsis" vert="horz" wrap="square" anchor="ctr" anchorCtr="1"/>
          <a:lstStyle/>
          <a:p>
            <a:pPr>
              <a:defRPr sz="300" b="0" i="0" u="none" strike="noStrike" kern="1200" baseline="0">
                <a:solidFill>
                  <a:schemeClr val="bg1"/>
                </a:solidFill>
                <a:latin typeface="+mn-lt"/>
                <a:ea typeface="+mn-ea"/>
                <a:cs typeface="+mn-cs"/>
              </a:defRPr>
            </a:pPr>
            <a:endParaRPr lang="ja-JP"/>
          </a:p>
        </c:txPr>
        <c:crossAx val="347564368"/>
        <c:crosses val="autoZero"/>
        <c:auto val="1"/>
        <c:lblAlgn val="ctr"/>
        <c:lblOffset val="100"/>
        <c:noMultiLvlLbl val="0"/>
      </c:catAx>
      <c:valAx>
        <c:axId val="347564368"/>
        <c:scaling>
          <c:orientation val="minMax"/>
          <c:min val="0"/>
        </c:scaling>
        <c:delete val="0"/>
        <c:axPos val="l"/>
        <c:majorGridlines>
          <c:spPr>
            <a:ln w="19050" cap="flat" cmpd="sng" algn="ctr">
              <a:solidFill>
                <a:schemeClr val="bg1">
                  <a:lumMod val="85000"/>
                </a:schemeClr>
              </a:solidFill>
              <a:round/>
            </a:ln>
            <a:effectLst/>
          </c:spPr>
        </c:majorGridlines>
        <c:numFmt formatCode="General" sourceLinked="1"/>
        <c:majorTickMark val="none"/>
        <c:minorTickMark val="none"/>
        <c:tickLblPos val="nextTo"/>
        <c:spPr>
          <a:noFill/>
          <a:ln w="19050">
            <a:solidFill>
              <a:schemeClr val="tx1">
                <a:lumMod val="85000"/>
                <a:lumOff val="15000"/>
              </a:schemeClr>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347558880"/>
        <c:crosses val="autoZero"/>
        <c:crossBetween val="between"/>
        <c:majorUnit val="0.4"/>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D0D7992-80E3-4024-984A-17E3F3E2222B}" type="datetimeFigureOut">
              <a:rPr kumimoji="1" lang="ja-JP" altLang="en-US" smtClean="0"/>
              <a:t>2021/9/6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1640035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D0D7992-80E3-4024-984A-17E3F3E2222B}" type="datetimeFigureOut">
              <a:rPr kumimoji="1" lang="ja-JP" altLang="en-US" smtClean="0"/>
              <a:t>2021/9/6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2664379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D0D7992-80E3-4024-984A-17E3F3E2222B}" type="datetimeFigureOut">
              <a:rPr kumimoji="1" lang="ja-JP" altLang="en-US" smtClean="0"/>
              <a:t>2021/9/6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2537985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D0D7992-80E3-4024-984A-17E3F3E2222B}" type="datetimeFigureOut">
              <a:rPr kumimoji="1" lang="ja-JP" altLang="en-US" smtClean="0"/>
              <a:t>2021/9/6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4143146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D0D7992-80E3-4024-984A-17E3F3E2222B}" type="datetimeFigureOut">
              <a:rPr kumimoji="1" lang="ja-JP" altLang="en-US" smtClean="0"/>
              <a:t>2021/9/6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2549931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D0D7992-80E3-4024-984A-17E3F3E2222B}" type="datetimeFigureOut">
              <a:rPr kumimoji="1" lang="ja-JP" altLang="en-US" smtClean="0"/>
              <a:t>2021/9/6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339649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D7992-80E3-4024-984A-17E3F3E2222B}" type="datetimeFigureOut">
              <a:rPr kumimoji="1" lang="ja-JP" altLang="en-US" smtClean="0"/>
              <a:t>2021/9/6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3415734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D0D7992-80E3-4024-984A-17E3F3E2222B}" type="datetimeFigureOut">
              <a:rPr kumimoji="1" lang="ja-JP" altLang="en-US" smtClean="0"/>
              <a:t>2021/9/6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3536223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D0D7992-80E3-4024-984A-17E3F3E2222B}" type="datetimeFigureOut">
              <a:rPr kumimoji="1" lang="ja-JP" altLang="en-US" smtClean="0"/>
              <a:t>2021/9/6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40791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D0D7992-80E3-4024-984A-17E3F3E2222B}" type="datetimeFigureOut">
              <a:rPr kumimoji="1" lang="ja-JP" altLang="en-US" smtClean="0"/>
              <a:t>2021/9/6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3713894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D0D7992-80E3-4024-984A-17E3F3E2222B}" type="datetimeFigureOut">
              <a:rPr kumimoji="1" lang="ja-JP" altLang="en-US" smtClean="0"/>
              <a:t>2021/9/6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2570128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0D0D7992-80E3-4024-984A-17E3F3E2222B}" type="datetimeFigureOut">
              <a:rPr kumimoji="1" lang="ja-JP" altLang="en-US" smtClean="0"/>
              <a:t>2021/9/6</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2F4B7BF-A0F0-41DB-BBE8-F8DDDE71FB9F}" type="slidenum">
              <a:rPr kumimoji="1" lang="ja-JP" altLang="en-US" smtClean="0"/>
              <a:t>‹#›</a:t>
            </a:fld>
            <a:endParaRPr kumimoji="1" lang="ja-JP" altLang="en-US"/>
          </a:p>
        </p:txBody>
      </p:sp>
    </p:spTree>
    <p:extLst>
      <p:ext uri="{BB962C8B-B14F-4D97-AF65-F5344CB8AC3E}">
        <p14:creationId xmlns:p14="http://schemas.microsoft.com/office/powerpoint/2010/main" val="9586869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tiff"/><Relationship Id="rId7" Type="http://schemas.openxmlformats.org/officeDocument/2006/relationships/image" Target="../media/image11.tif"/><Relationship Id="rId2" Type="http://schemas.openxmlformats.org/officeDocument/2006/relationships/image" Target="../media/image6.tiff"/><Relationship Id="rId1" Type="http://schemas.openxmlformats.org/officeDocument/2006/relationships/slideLayout" Target="../slideLayouts/slideLayout7.xml"/><Relationship Id="rId6" Type="http://schemas.openxmlformats.org/officeDocument/2006/relationships/image" Target="../media/image10.tiff"/><Relationship Id="rId5" Type="http://schemas.openxmlformats.org/officeDocument/2006/relationships/image" Target="../media/image9.tif"/><Relationship Id="rId4" Type="http://schemas.openxmlformats.org/officeDocument/2006/relationships/image" Target="../media/image8.tif"/></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7.xml"/><Relationship Id="rId5" Type="http://schemas.openxmlformats.org/officeDocument/2006/relationships/image" Target="../media/image16.emf"/><Relationship Id="rId4" Type="http://schemas.openxmlformats.org/officeDocument/2006/relationships/image" Target="../media/image1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722809CB-1CD0-9C4B-BC29-7EAE52F749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0413" y="229144"/>
            <a:ext cx="3716020" cy="4213860"/>
          </a:xfrm>
          <a:prstGeom prst="rect">
            <a:avLst/>
          </a:prstGeom>
        </p:spPr>
      </p:pic>
      <p:pic>
        <p:nvPicPr>
          <p:cNvPr id="7" name="図 6">
            <a:extLst>
              <a:ext uri="{FF2B5EF4-FFF2-40B4-BE49-F238E27FC236}">
                <a16:creationId xmlns:a16="http://schemas.microsoft.com/office/drawing/2014/main" id="{792D1669-8994-A74A-8E33-5B96CE958A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2573" y="4443004"/>
            <a:ext cx="4711700" cy="2480310"/>
          </a:xfrm>
          <a:prstGeom prst="rect">
            <a:avLst/>
          </a:prstGeom>
        </p:spPr>
      </p:pic>
      <p:sp>
        <p:nvSpPr>
          <p:cNvPr id="4" name="テキスト ボックス 3">
            <a:extLst>
              <a:ext uri="{FF2B5EF4-FFF2-40B4-BE49-F238E27FC236}">
                <a16:creationId xmlns:a16="http://schemas.microsoft.com/office/drawing/2014/main" id="{8ABD2AD4-6EA1-D742-B3E8-5881A1FF6A65}"/>
              </a:ext>
            </a:extLst>
          </p:cNvPr>
          <p:cNvSpPr txBox="1"/>
          <p:nvPr/>
        </p:nvSpPr>
        <p:spPr>
          <a:xfrm>
            <a:off x="213360" y="7056970"/>
            <a:ext cx="6644640" cy="2677656"/>
          </a:xfrm>
          <a:prstGeom prst="rect">
            <a:avLst/>
          </a:prstGeom>
          <a:noFill/>
        </p:spPr>
        <p:txBody>
          <a:bodyPr wrap="square" rtlCol="0">
            <a:spAutoFit/>
          </a:bodyPr>
          <a:lstStyle/>
          <a:p>
            <a:r>
              <a:rPr lang="en-US" altLang="ja-JP" sz="1400" b="1" dirty="0">
                <a:latin typeface="Times New Roman" panose="02020603050405020304" pitchFamily="18" charset="0"/>
                <a:cs typeface="Times New Roman" panose="02020603050405020304" pitchFamily="18" charset="0"/>
              </a:rPr>
              <a:t>Fig. S1.</a:t>
            </a:r>
            <a:r>
              <a:rPr lang="en-US" altLang="ja-JP" sz="1400" dirty="0">
                <a:latin typeface="Times New Roman" panose="02020603050405020304" pitchFamily="18" charset="0"/>
                <a:cs typeface="Times New Roman" panose="02020603050405020304" pitchFamily="18" charset="0"/>
              </a:rPr>
              <a:t> The putative interaction region between rotor and stator. (A) Alignments of the amino acid sequences of </a:t>
            </a:r>
            <a:r>
              <a:rPr lang="en-US" altLang="ja-JP" sz="1400" dirty="0" err="1">
                <a:latin typeface="Times New Roman" panose="02020603050405020304" pitchFamily="18" charset="0"/>
                <a:cs typeface="Times New Roman" panose="02020603050405020304" pitchFamily="18" charset="0"/>
              </a:rPr>
              <a:t>PomA</a:t>
            </a:r>
            <a:r>
              <a:rPr lang="en-US" altLang="ja-JP" sz="1400" dirty="0">
                <a:latin typeface="Times New Roman" panose="02020603050405020304" pitchFamily="18" charset="0"/>
                <a:cs typeface="Times New Roman" panose="02020603050405020304" pitchFamily="18" charset="0"/>
              </a:rPr>
              <a:t> and </a:t>
            </a:r>
            <a:r>
              <a:rPr lang="en-US" altLang="ja-JP" sz="1400" dirty="0" err="1">
                <a:latin typeface="Times New Roman" panose="02020603050405020304" pitchFamily="18" charset="0"/>
                <a:cs typeface="Times New Roman" panose="02020603050405020304" pitchFamily="18" charset="0"/>
              </a:rPr>
              <a:t>MotA</a:t>
            </a:r>
            <a:r>
              <a:rPr lang="en-US" altLang="ja-JP" sz="1400" dirty="0">
                <a:latin typeface="Times New Roman" panose="02020603050405020304" pitchFamily="18" charset="0"/>
                <a:cs typeface="Times New Roman" panose="02020603050405020304" pitchFamily="18" charset="0"/>
              </a:rPr>
              <a:t> from various species. The conserved charged residues, important for motor function, were represented in blue (positive) and red (negative). The conserved hydrophobic residues were shown in orange. Abbreviations: </a:t>
            </a:r>
            <a:r>
              <a:rPr lang="en-US" altLang="ja-JP" sz="1400" dirty="0" err="1">
                <a:latin typeface="Times New Roman" panose="02020603050405020304" pitchFamily="18" charset="0"/>
                <a:cs typeface="Times New Roman" panose="02020603050405020304" pitchFamily="18" charset="0"/>
              </a:rPr>
              <a:t>Φ</a:t>
            </a:r>
            <a:r>
              <a:rPr lang="en-US" altLang="ja-JP" sz="1400" dirty="0">
                <a:latin typeface="Times New Roman" panose="02020603050405020304" pitchFamily="18" charset="0"/>
                <a:cs typeface="Times New Roman" panose="02020603050405020304" pitchFamily="18" charset="0"/>
              </a:rPr>
              <a:t>, hydrophobic residues; </a:t>
            </a:r>
            <a:r>
              <a:rPr lang="en-US" altLang="ja-JP" sz="1400" dirty="0" err="1">
                <a:latin typeface="Times New Roman" panose="02020603050405020304" pitchFamily="18" charset="0"/>
                <a:cs typeface="Times New Roman" panose="02020603050405020304" pitchFamily="18" charset="0"/>
              </a:rPr>
              <a:t>Va</a:t>
            </a:r>
            <a:r>
              <a:rPr lang="en-US" altLang="ja-JP" sz="1400" dirty="0">
                <a:latin typeface="Times New Roman" panose="02020603050405020304" pitchFamily="18" charset="0"/>
                <a:cs typeface="Times New Roman" panose="02020603050405020304" pitchFamily="18" charset="0"/>
              </a:rPr>
              <a:t>, </a:t>
            </a:r>
            <a:r>
              <a:rPr lang="en-US" altLang="ja-JP" sz="1400" i="1" dirty="0">
                <a:latin typeface="Times New Roman" panose="02020603050405020304" pitchFamily="18" charset="0"/>
                <a:cs typeface="Times New Roman" panose="02020603050405020304" pitchFamily="18" charset="0"/>
              </a:rPr>
              <a:t>Vibrio </a:t>
            </a:r>
            <a:r>
              <a:rPr lang="en-US" altLang="ja-JP" sz="1400" i="1" dirty="0" err="1">
                <a:latin typeface="Times New Roman" panose="02020603050405020304" pitchFamily="18" charset="0"/>
                <a:cs typeface="Times New Roman" panose="02020603050405020304" pitchFamily="18" charset="0"/>
              </a:rPr>
              <a:t>alginolyticus</a:t>
            </a:r>
            <a:r>
              <a:rPr lang="en-US" altLang="ja-JP" sz="1400" dirty="0">
                <a:latin typeface="Times New Roman" panose="02020603050405020304" pitchFamily="18" charset="0"/>
                <a:cs typeface="Times New Roman" panose="02020603050405020304" pitchFamily="18" charset="0"/>
              </a:rPr>
              <a:t> VIO5; So, </a:t>
            </a:r>
            <a:r>
              <a:rPr lang="en-US" altLang="ja-JP" sz="1400" i="1" dirty="0" err="1">
                <a:latin typeface="Times New Roman" panose="02020603050405020304" pitchFamily="18" charset="0"/>
                <a:cs typeface="Times New Roman" panose="02020603050405020304" pitchFamily="18" charset="0"/>
              </a:rPr>
              <a:t>Shewanella</a:t>
            </a:r>
            <a:r>
              <a:rPr lang="en-US" altLang="ja-JP" sz="1400" i="1" dirty="0">
                <a:latin typeface="Times New Roman" panose="02020603050405020304" pitchFamily="18" charset="0"/>
                <a:cs typeface="Times New Roman" panose="02020603050405020304" pitchFamily="18" charset="0"/>
              </a:rPr>
              <a:t> </a:t>
            </a:r>
            <a:r>
              <a:rPr lang="en-US" altLang="ja-JP" sz="1400" i="1" dirty="0" err="1">
                <a:latin typeface="Times New Roman" panose="02020603050405020304" pitchFamily="18" charset="0"/>
                <a:cs typeface="Times New Roman" panose="02020603050405020304" pitchFamily="18" charset="0"/>
              </a:rPr>
              <a:t>oneidensis</a:t>
            </a:r>
            <a:r>
              <a:rPr lang="en-US" altLang="ja-JP" sz="1400" dirty="0">
                <a:latin typeface="Times New Roman" panose="02020603050405020304" pitchFamily="18" charset="0"/>
                <a:cs typeface="Times New Roman" panose="02020603050405020304" pitchFamily="18" charset="0"/>
              </a:rPr>
              <a:t> MR-1; Pa, </a:t>
            </a:r>
            <a:r>
              <a:rPr lang="en-US" altLang="ja-JP" sz="1400" i="1" dirty="0">
                <a:latin typeface="Times New Roman" panose="02020603050405020304" pitchFamily="18" charset="0"/>
                <a:cs typeface="Times New Roman" panose="02020603050405020304" pitchFamily="18" charset="0"/>
              </a:rPr>
              <a:t>Pseudomonas aeruginosa</a:t>
            </a:r>
            <a:r>
              <a:rPr lang="en-US" altLang="ja-JP" sz="1400" dirty="0">
                <a:latin typeface="Times New Roman" panose="02020603050405020304" pitchFamily="18" charset="0"/>
                <a:cs typeface="Times New Roman" panose="02020603050405020304" pitchFamily="18" charset="0"/>
              </a:rPr>
              <a:t> PAO1; Bs, </a:t>
            </a:r>
            <a:r>
              <a:rPr lang="en-US" altLang="ja-JP" sz="1400" i="1" dirty="0">
                <a:latin typeface="Times New Roman" panose="02020603050405020304" pitchFamily="18" charset="0"/>
                <a:cs typeface="Times New Roman" panose="02020603050405020304" pitchFamily="18" charset="0"/>
              </a:rPr>
              <a:t>Bacillus subtilis</a:t>
            </a:r>
            <a:r>
              <a:rPr lang="en-US" altLang="ja-JP" sz="1400" dirty="0">
                <a:latin typeface="Times New Roman" panose="02020603050405020304" pitchFamily="18" charset="0"/>
                <a:cs typeface="Times New Roman" panose="02020603050405020304" pitchFamily="18" charset="0"/>
              </a:rPr>
              <a:t> subsp. </a:t>
            </a:r>
            <a:r>
              <a:rPr lang="en-US" altLang="ja-JP" sz="1400" i="1" dirty="0">
                <a:latin typeface="Times New Roman" panose="02020603050405020304" pitchFamily="18" charset="0"/>
                <a:cs typeface="Times New Roman" panose="02020603050405020304" pitchFamily="18" charset="0"/>
              </a:rPr>
              <a:t>subtilis</a:t>
            </a:r>
            <a:r>
              <a:rPr lang="en-US" altLang="ja-JP" sz="1400" dirty="0">
                <a:latin typeface="Times New Roman" panose="02020603050405020304" pitchFamily="18" charset="0"/>
                <a:cs typeface="Times New Roman" panose="02020603050405020304" pitchFamily="18" charset="0"/>
              </a:rPr>
              <a:t> 168; St, </a:t>
            </a:r>
            <a:r>
              <a:rPr lang="en-US" altLang="ja-JP" sz="1400" i="1" dirty="0">
                <a:latin typeface="Times New Roman" panose="02020603050405020304" pitchFamily="18" charset="0"/>
                <a:cs typeface="Times New Roman" panose="02020603050405020304" pitchFamily="18" charset="0"/>
              </a:rPr>
              <a:t>Salmonella enterica</a:t>
            </a:r>
            <a:r>
              <a:rPr lang="en-US" altLang="ja-JP" sz="1400" dirty="0">
                <a:latin typeface="Times New Roman" panose="02020603050405020304" pitchFamily="18" charset="0"/>
                <a:cs typeface="Times New Roman" panose="02020603050405020304" pitchFamily="18" charset="0"/>
              </a:rPr>
              <a:t> subsp. </a:t>
            </a:r>
            <a:r>
              <a:rPr lang="en-US" altLang="ja-JP" sz="1400" i="1" dirty="0">
                <a:latin typeface="Times New Roman" panose="02020603050405020304" pitchFamily="18" charset="0"/>
                <a:cs typeface="Times New Roman" panose="02020603050405020304" pitchFamily="18" charset="0"/>
              </a:rPr>
              <a:t>enterica</a:t>
            </a:r>
            <a:r>
              <a:rPr lang="en-US" altLang="ja-JP" sz="1400" dirty="0">
                <a:latin typeface="Times New Roman" panose="02020603050405020304" pitchFamily="18" charset="0"/>
                <a:cs typeface="Times New Roman" panose="02020603050405020304" pitchFamily="18" charset="0"/>
              </a:rPr>
              <a:t> serovar </a:t>
            </a:r>
            <a:r>
              <a:rPr lang="en-US" altLang="ja-JP" sz="1400" i="1" dirty="0">
                <a:latin typeface="Times New Roman" panose="02020603050405020304" pitchFamily="18" charset="0"/>
                <a:cs typeface="Times New Roman" panose="02020603050405020304" pitchFamily="18" charset="0"/>
              </a:rPr>
              <a:t>Typhimurium</a:t>
            </a:r>
            <a:r>
              <a:rPr lang="en-US" altLang="ja-JP" sz="1400" dirty="0">
                <a:latin typeface="Times New Roman" panose="02020603050405020304" pitchFamily="18" charset="0"/>
                <a:cs typeface="Times New Roman" panose="02020603050405020304" pitchFamily="18" charset="0"/>
              </a:rPr>
              <a:t> LT2; </a:t>
            </a:r>
            <a:r>
              <a:rPr lang="en-US" altLang="ja-JP" sz="1400" dirty="0" err="1">
                <a:latin typeface="Times New Roman" panose="02020603050405020304" pitchFamily="18" charset="0"/>
                <a:cs typeface="Times New Roman" panose="02020603050405020304" pitchFamily="18" charset="0"/>
              </a:rPr>
              <a:t>Ec</a:t>
            </a:r>
            <a:r>
              <a:rPr lang="en-US" altLang="ja-JP" sz="1400" dirty="0">
                <a:latin typeface="Times New Roman" panose="02020603050405020304" pitchFamily="18" charset="0"/>
                <a:cs typeface="Times New Roman" panose="02020603050405020304" pitchFamily="18" charset="0"/>
              </a:rPr>
              <a:t>, </a:t>
            </a:r>
            <a:r>
              <a:rPr lang="en-US" altLang="ja-JP" sz="1400" i="1" dirty="0">
                <a:latin typeface="Times New Roman" panose="02020603050405020304" pitchFamily="18" charset="0"/>
                <a:cs typeface="Times New Roman" panose="02020603050405020304" pitchFamily="18" charset="0"/>
              </a:rPr>
              <a:t>Escherichia coli</a:t>
            </a:r>
            <a:r>
              <a:rPr lang="en-US" altLang="ja-JP" sz="1400" dirty="0">
                <a:latin typeface="Times New Roman" panose="02020603050405020304" pitchFamily="18" charset="0"/>
                <a:cs typeface="Times New Roman" panose="02020603050405020304" pitchFamily="18" charset="0"/>
              </a:rPr>
              <a:t> K-12 MG1655; </a:t>
            </a:r>
            <a:r>
              <a:rPr lang="en-US" altLang="ja-JP" sz="1400" dirty="0" err="1">
                <a:latin typeface="Times New Roman" panose="02020603050405020304" pitchFamily="18" charset="0"/>
                <a:cs typeface="Times New Roman" panose="02020603050405020304" pitchFamily="18" charset="0"/>
              </a:rPr>
              <a:t>Cj</a:t>
            </a:r>
            <a:r>
              <a:rPr lang="en-US" altLang="ja-JP" sz="1400" dirty="0">
                <a:latin typeface="Times New Roman" panose="02020603050405020304" pitchFamily="18" charset="0"/>
                <a:cs typeface="Times New Roman" panose="02020603050405020304" pitchFamily="18" charset="0"/>
              </a:rPr>
              <a:t>, </a:t>
            </a:r>
            <a:r>
              <a:rPr lang="en-US" altLang="ja-JP" sz="1400" i="1" dirty="0">
                <a:latin typeface="Times New Roman" panose="02020603050405020304" pitchFamily="18" charset="0"/>
                <a:cs typeface="Times New Roman" panose="02020603050405020304" pitchFamily="18" charset="0"/>
              </a:rPr>
              <a:t>Campylobacter </a:t>
            </a:r>
            <a:r>
              <a:rPr lang="en-US" altLang="ja-JP" sz="1400" i="1" dirty="0" err="1">
                <a:latin typeface="Times New Roman" panose="02020603050405020304" pitchFamily="18" charset="0"/>
                <a:cs typeface="Times New Roman" panose="02020603050405020304" pitchFamily="18" charset="0"/>
              </a:rPr>
              <a:t>jejuni</a:t>
            </a:r>
            <a:r>
              <a:rPr lang="en-US" altLang="ja-JP" sz="1400" dirty="0">
                <a:latin typeface="Times New Roman" panose="02020603050405020304" pitchFamily="18" charset="0"/>
                <a:cs typeface="Times New Roman" panose="02020603050405020304" pitchFamily="18" charset="0"/>
              </a:rPr>
              <a:t> subsp. </a:t>
            </a:r>
            <a:r>
              <a:rPr lang="en-US" altLang="ja-JP" sz="1400" i="1" dirty="0" err="1">
                <a:latin typeface="Times New Roman" panose="02020603050405020304" pitchFamily="18" charset="0"/>
                <a:cs typeface="Times New Roman" panose="02020603050405020304" pitchFamily="18" charset="0"/>
              </a:rPr>
              <a:t>jejuni</a:t>
            </a:r>
            <a:r>
              <a:rPr lang="en-US" altLang="ja-JP" sz="1400" dirty="0">
                <a:latin typeface="Times New Roman" panose="02020603050405020304" pitchFamily="18" charset="0"/>
                <a:cs typeface="Times New Roman" panose="02020603050405020304" pitchFamily="18" charset="0"/>
              </a:rPr>
              <a:t> NCTC 11168; Hp, </a:t>
            </a:r>
            <a:r>
              <a:rPr lang="en-US" altLang="ja-JP" sz="1400" i="1" dirty="0">
                <a:latin typeface="Times New Roman" panose="02020603050405020304" pitchFamily="18" charset="0"/>
                <a:cs typeface="Times New Roman" panose="02020603050405020304" pitchFamily="18" charset="0"/>
              </a:rPr>
              <a:t>Helicobacter pylori</a:t>
            </a:r>
            <a:r>
              <a:rPr lang="en-US" altLang="ja-JP" sz="1400" dirty="0">
                <a:latin typeface="Times New Roman" panose="02020603050405020304" pitchFamily="18" charset="0"/>
                <a:cs typeface="Times New Roman" panose="02020603050405020304" pitchFamily="18" charset="0"/>
              </a:rPr>
              <a:t> 26695; Bb, </a:t>
            </a:r>
            <a:r>
              <a:rPr lang="en-US" altLang="ja-JP" sz="1400" i="1" dirty="0">
                <a:latin typeface="Times New Roman" panose="02020603050405020304" pitchFamily="18" charset="0"/>
                <a:cs typeface="Times New Roman" panose="02020603050405020304" pitchFamily="18" charset="0"/>
              </a:rPr>
              <a:t>Borrelia burgdorferi</a:t>
            </a:r>
            <a:r>
              <a:rPr lang="en-US" altLang="ja-JP" sz="1400" dirty="0">
                <a:latin typeface="Times New Roman" panose="02020603050405020304" pitchFamily="18" charset="0"/>
                <a:cs typeface="Times New Roman" panose="02020603050405020304" pitchFamily="18" charset="0"/>
              </a:rPr>
              <a:t> B31; Tm, </a:t>
            </a:r>
            <a:r>
              <a:rPr lang="en-US" altLang="ja-JP" sz="1400" i="1" dirty="0" err="1">
                <a:latin typeface="Times New Roman" panose="02020603050405020304" pitchFamily="18" charset="0"/>
                <a:cs typeface="Times New Roman" panose="02020603050405020304" pitchFamily="18" charset="0"/>
              </a:rPr>
              <a:t>Thermotoga</a:t>
            </a:r>
            <a:r>
              <a:rPr lang="en-US" altLang="ja-JP" sz="1400" i="1" dirty="0">
                <a:latin typeface="Times New Roman" panose="02020603050405020304" pitchFamily="18" charset="0"/>
                <a:cs typeface="Times New Roman" panose="02020603050405020304" pitchFamily="18" charset="0"/>
              </a:rPr>
              <a:t> maritima</a:t>
            </a:r>
            <a:r>
              <a:rPr lang="en-US" altLang="ja-JP" sz="1400" dirty="0">
                <a:latin typeface="Times New Roman" panose="02020603050405020304" pitchFamily="18" charset="0"/>
                <a:cs typeface="Times New Roman" panose="02020603050405020304" pitchFamily="18" charset="0"/>
              </a:rPr>
              <a:t> MSB8; Aa, </a:t>
            </a:r>
            <a:r>
              <a:rPr lang="en-US" altLang="ja-JP" sz="1400" i="1" dirty="0" err="1">
                <a:latin typeface="Times New Roman" panose="02020603050405020304" pitchFamily="18" charset="0"/>
                <a:cs typeface="Times New Roman" panose="02020603050405020304" pitchFamily="18" charset="0"/>
              </a:rPr>
              <a:t>Aquifex</a:t>
            </a:r>
            <a:r>
              <a:rPr lang="en-US" altLang="ja-JP" sz="1400" i="1" dirty="0">
                <a:latin typeface="Times New Roman" panose="02020603050405020304" pitchFamily="18" charset="0"/>
                <a:cs typeface="Times New Roman" panose="02020603050405020304" pitchFamily="18" charset="0"/>
              </a:rPr>
              <a:t> </a:t>
            </a:r>
            <a:r>
              <a:rPr lang="en-US" altLang="ja-JP" sz="1400" i="1" dirty="0" err="1">
                <a:latin typeface="Times New Roman" panose="02020603050405020304" pitchFamily="18" charset="0"/>
                <a:cs typeface="Times New Roman" panose="02020603050405020304" pitchFamily="18" charset="0"/>
              </a:rPr>
              <a:t>aeolicus</a:t>
            </a:r>
            <a:r>
              <a:rPr lang="en-US" altLang="ja-JP" sz="1400" dirty="0">
                <a:latin typeface="Times New Roman" panose="02020603050405020304" pitchFamily="18" charset="0"/>
                <a:cs typeface="Times New Roman" panose="02020603050405020304" pitchFamily="18" charset="0"/>
              </a:rPr>
              <a:t> VF5. (B) The ribbon model of the</a:t>
            </a:r>
            <a:r>
              <a:rPr lang="en-US" altLang="ja-JP" sz="1400" i="1" dirty="0">
                <a:latin typeface="Times New Roman" panose="02020603050405020304" pitchFamily="18" charset="0"/>
                <a:cs typeface="Times New Roman" panose="02020603050405020304" pitchFamily="18" charset="0"/>
              </a:rPr>
              <a:t> C. </a:t>
            </a:r>
            <a:r>
              <a:rPr lang="en-US" altLang="ja-JP" sz="1400" i="1" dirty="0" err="1">
                <a:latin typeface="Times New Roman" panose="02020603050405020304" pitchFamily="18" charset="0"/>
                <a:cs typeface="Times New Roman" panose="02020603050405020304" pitchFamily="18" charset="0"/>
              </a:rPr>
              <a:t>jejuni</a:t>
            </a:r>
            <a:r>
              <a:rPr lang="en-US" altLang="ja-JP" sz="1400" i="1" dirty="0">
                <a:latin typeface="Times New Roman" panose="02020603050405020304" pitchFamily="18" charset="0"/>
                <a:cs typeface="Times New Roman" panose="02020603050405020304" pitchFamily="18" charset="0"/>
              </a:rPr>
              <a:t> </a:t>
            </a:r>
            <a:r>
              <a:rPr lang="en-US" altLang="ja-JP" sz="1400" dirty="0" err="1">
                <a:latin typeface="Times New Roman" panose="02020603050405020304" pitchFamily="18" charset="0"/>
                <a:cs typeface="Times New Roman" panose="02020603050405020304" pitchFamily="18" charset="0"/>
              </a:rPr>
              <a:t>MotA</a:t>
            </a:r>
            <a:r>
              <a:rPr lang="en-US" altLang="ja-JP" sz="1400" dirty="0">
                <a:latin typeface="Times New Roman" panose="02020603050405020304" pitchFamily="18" charset="0"/>
                <a:cs typeface="Times New Roman" panose="02020603050405020304" pitchFamily="18" charset="0"/>
              </a:rPr>
              <a:t> monomer (6YKM). The corresponding residues in </a:t>
            </a:r>
            <a:r>
              <a:rPr lang="en-US" altLang="ja-JP" sz="1400" i="1" dirty="0">
                <a:latin typeface="Times New Roman" panose="02020603050405020304" pitchFamily="18" charset="0"/>
                <a:cs typeface="Times New Roman" panose="02020603050405020304" pitchFamily="18" charset="0"/>
              </a:rPr>
              <a:t>V. </a:t>
            </a:r>
            <a:r>
              <a:rPr lang="en-US" altLang="ja-JP" sz="1400" i="1" dirty="0" err="1">
                <a:latin typeface="Times New Roman" panose="02020603050405020304" pitchFamily="18" charset="0"/>
                <a:cs typeface="Times New Roman" panose="02020603050405020304" pitchFamily="18" charset="0"/>
              </a:rPr>
              <a:t>alginolyticus</a:t>
            </a:r>
            <a:r>
              <a:rPr lang="en-US" altLang="ja-JP" sz="1400" dirty="0">
                <a:latin typeface="Times New Roman" panose="02020603050405020304" pitchFamily="18" charset="0"/>
                <a:cs typeface="Times New Roman" panose="02020603050405020304" pitchFamily="18" charset="0"/>
              </a:rPr>
              <a:t> </a:t>
            </a:r>
            <a:r>
              <a:rPr lang="en-US" altLang="ja-JP" sz="1400" dirty="0" err="1">
                <a:latin typeface="Times New Roman" panose="02020603050405020304" pitchFamily="18" charset="0"/>
                <a:cs typeface="Times New Roman" panose="02020603050405020304" pitchFamily="18" charset="0"/>
              </a:rPr>
              <a:t>PomA</a:t>
            </a:r>
            <a:r>
              <a:rPr lang="en-US" altLang="ja-JP" sz="1400" dirty="0">
                <a:latin typeface="Times New Roman" panose="02020603050405020304" pitchFamily="18" charset="0"/>
                <a:cs typeface="Times New Roman" panose="02020603050405020304" pitchFamily="18" charset="0"/>
              </a:rPr>
              <a:t> were represented by arrow and residue numbers.</a:t>
            </a:r>
            <a:r>
              <a:rPr lang="ja-JP" altLang="ja-JP" sz="1400">
                <a:latin typeface="Times New Roman" panose="02020603050405020304" pitchFamily="18" charset="0"/>
                <a:cs typeface="Times New Roman" panose="02020603050405020304" pitchFamily="18" charset="0"/>
              </a:rPr>
              <a:t> </a:t>
            </a:r>
          </a:p>
        </p:txBody>
      </p:sp>
      <p:sp>
        <p:nvSpPr>
          <p:cNvPr id="6" name="テキスト ボックス 5">
            <a:extLst>
              <a:ext uri="{FF2B5EF4-FFF2-40B4-BE49-F238E27FC236}">
                <a16:creationId xmlns:a16="http://schemas.microsoft.com/office/drawing/2014/main" id="{8B6AEDCF-A27A-9847-96EB-7257DB95BCAE}"/>
              </a:ext>
            </a:extLst>
          </p:cNvPr>
          <p:cNvSpPr txBox="1"/>
          <p:nvPr/>
        </p:nvSpPr>
        <p:spPr>
          <a:xfrm>
            <a:off x="1444191" y="607981"/>
            <a:ext cx="492443" cy="369332"/>
          </a:xfrm>
          <a:prstGeom prst="rect">
            <a:avLst/>
          </a:prstGeom>
          <a:noFill/>
        </p:spPr>
        <p:txBody>
          <a:bodyPr wrap="none" rtlCol="0">
            <a:spAutoFit/>
          </a:bodyPr>
          <a:lstStyle/>
          <a:p>
            <a:r>
              <a:rPr lang="en-US" altLang="ja-JP" dirty="0">
                <a:latin typeface="Arial" panose="020B0604020202020204" pitchFamily="34" charset="0"/>
                <a:cs typeface="Arial" panose="020B0604020202020204" pitchFamily="34" charset="0"/>
              </a:rPr>
              <a:t>(A)</a:t>
            </a:r>
            <a:endParaRPr kumimoji="1" lang="ja-JP" altLang="en-US" dirty="0">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2842281C-5111-8D46-B451-476333811068}"/>
              </a:ext>
            </a:extLst>
          </p:cNvPr>
          <p:cNvSpPr txBox="1"/>
          <p:nvPr/>
        </p:nvSpPr>
        <p:spPr>
          <a:xfrm>
            <a:off x="1444190" y="4309348"/>
            <a:ext cx="492443" cy="369332"/>
          </a:xfrm>
          <a:prstGeom prst="rect">
            <a:avLst/>
          </a:prstGeom>
          <a:noFill/>
        </p:spPr>
        <p:txBody>
          <a:bodyPr wrap="none" rtlCol="0">
            <a:spAutoFit/>
          </a:bodyPr>
          <a:lstStyle/>
          <a:p>
            <a:r>
              <a:rPr lang="en-US" altLang="ja-JP" dirty="0">
                <a:latin typeface="Arial" panose="020B0604020202020204" pitchFamily="34" charset="0"/>
                <a:cs typeface="Arial" panose="020B0604020202020204" pitchFamily="34" charset="0"/>
              </a:rPr>
              <a:t>(B)</a:t>
            </a:r>
            <a:endParaRPr kumimoji="1" lang="ja-JP"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1154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7A12168-DA1C-474E-931C-200272A307ED}"/>
              </a:ext>
            </a:extLst>
          </p:cNvPr>
          <p:cNvPicPr>
            <a:picLocks noChangeAspect="1"/>
          </p:cNvPicPr>
          <p:nvPr/>
        </p:nvPicPr>
        <p:blipFill>
          <a:blip r:embed="rId2"/>
          <a:stretch>
            <a:fillRect/>
          </a:stretch>
        </p:blipFill>
        <p:spPr>
          <a:xfrm>
            <a:off x="2495288" y="3175104"/>
            <a:ext cx="2425700" cy="2451100"/>
          </a:xfrm>
          <a:prstGeom prst="rect">
            <a:avLst/>
          </a:prstGeom>
        </p:spPr>
      </p:pic>
      <p:pic>
        <p:nvPicPr>
          <p:cNvPr id="5" name="図 4">
            <a:extLst>
              <a:ext uri="{FF2B5EF4-FFF2-40B4-BE49-F238E27FC236}">
                <a16:creationId xmlns:a16="http://schemas.microsoft.com/office/drawing/2014/main" id="{BBDC89B7-889B-C449-A23F-75345211192E}"/>
              </a:ext>
            </a:extLst>
          </p:cNvPr>
          <p:cNvPicPr>
            <a:picLocks noChangeAspect="1"/>
          </p:cNvPicPr>
          <p:nvPr/>
        </p:nvPicPr>
        <p:blipFill>
          <a:blip r:embed="rId3"/>
          <a:stretch>
            <a:fillRect/>
          </a:stretch>
        </p:blipFill>
        <p:spPr>
          <a:xfrm>
            <a:off x="2425041" y="507072"/>
            <a:ext cx="2616200" cy="2374900"/>
          </a:xfrm>
          <a:prstGeom prst="rect">
            <a:avLst/>
          </a:prstGeom>
        </p:spPr>
      </p:pic>
      <p:sp>
        <p:nvSpPr>
          <p:cNvPr id="2" name="テキスト ボックス 1">
            <a:extLst>
              <a:ext uri="{FF2B5EF4-FFF2-40B4-BE49-F238E27FC236}">
                <a16:creationId xmlns:a16="http://schemas.microsoft.com/office/drawing/2014/main" id="{92AC430A-9E53-084E-A386-A4D31DD3E424}"/>
              </a:ext>
            </a:extLst>
          </p:cNvPr>
          <p:cNvSpPr txBox="1"/>
          <p:nvPr/>
        </p:nvSpPr>
        <p:spPr>
          <a:xfrm>
            <a:off x="3035942" y="2855709"/>
            <a:ext cx="1470274" cy="400110"/>
          </a:xfrm>
          <a:prstGeom prst="rect">
            <a:avLst/>
          </a:prstGeom>
          <a:noFill/>
        </p:spPr>
        <p:txBody>
          <a:bodyPr wrap="none" rtlCol="0">
            <a:spAutoFit/>
          </a:bodyPr>
          <a:lstStyle/>
          <a:p>
            <a:r>
              <a:rPr kumimoji="1" lang="en-US" altLang="ja-JP" sz="2000" dirty="0">
                <a:latin typeface="Arial" panose="020B0604020202020204" pitchFamily="34" charset="0"/>
                <a:cs typeface="Arial" panose="020B0604020202020204" pitchFamily="34" charset="0"/>
              </a:rPr>
              <a:t>(B) 30</a:t>
            </a:r>
            <a:r>
              <a:rPr kumimoji="1" lang="ja-JP" altLang="en-US" sz="2000">
                <a:latin typeface="Arial" panose="020B0604020202020204" pitchFamily="34" charset="0"/>
                <a:cs typeface="Arial" panose="020B0604020202020204" pitchFamily="34" charset="0"/>
              </a:rPr>
              <a:t>℃</a:t>
            </a:r>
            <a:r>
              <a:rPr kumimoji="1" lang="en-US" altLang="ja-JP" sz="2000" dirty="0">
                <a:latin typeface="Arial" panose="020B0604020202020204" pitchFamily="34" charset="0"/>
                <a:cs typeface="Arial" panose="020B0604020202020204" pitchFamily="34" charset="0"/>
              </a:rPr>
              <a:t> 6h</a:t>
            </a:r>
            <a:endParaRPr kumimoji="1" lang="ja-JP" altLang="en-US" sz="200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8995A134-3361-0343-83CB-699DB8B0B984}"/>
              </a:ext>
            </a:extLst>
          </p:cNvPr>
          <p:cNvSpPr txBox="1"/>
          <p:nvPr/>
        </p:nvSpPr>
        <p:spPr>
          <a:xfrm>
            <a:off x="3114490" y="160451"/>
            <a:ext cx="1470274" cy="400110"/>
          </a:xfrm>
          <a:prstGeom prst="rect">
            <a:avLst/>
          </a:prstGeom>
          <a:noFill/>
        </p:spPr>
        <p:txBody>
          <a:bodyPr wrap="none" rtlCol="0">
            <a:spAutoFit/>
          </a:bodyPr>
          <a:lstStyle/>
          <a:p>
            <a:r>
              <a:rPr kumimoji="1" lang="en-US" altLang="ja-JP" sz="2000" dirty="0">
                <a:latin typeface="Arial" panose="020B0604020202020204" pitchFamily="34" charset="0"/>
                <a:cs typeface="Arial" panose="020B0604020202020204" pitchFamily="34" charset="0"/>
              </a:rPr>
              <a:t>(A) 40</a:t>
            </a:r>
            <a:r>
              <a:rPr kumimoji="1" lang="ja-JP" altLang="en-US" sz="2000">
                <a:latin typeface="Arial" panose="020B0604020202020204" pitchFamily="34" charset="0"/>
                <a:cs typeface="Arial" panose="020B0604020202020204" pitchFamily="34" charset="0"/>
              </a:rPr>
              <a:t>℃</a:t>
            </a:r>
            <a:r>
              <a:rPr kumimoji="1" lang="en-US" altLang="ja-JP" sz="2000" dirty="0">
                <a:latin typeface="Arial" panose="020B0604020202020204" pitchFamily="34" charset="0"/>
                <a:cs typeface="Arial" panose="020B0604020202020204" pitchFamily="34" charset="0"/>
              </a:rPr>
              <a:t> 6h</a:t>
            </a:r>
            <a:endParaRPr kumimoji="1" lang="ja-JP" altLang="en-US" sz="200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FB84796C-F138-9641-B38D-60F70C259C79}"/>
              </a:ext>
            </a:extLst>
          </p:cNvPr>
          <p:cNvSpPr txBox="1"/>
          <p:nvPr/>
        </p:nvSpPr>
        <p:spPr>
          <a:xfrm>
            <a:off x="2075775" y="3569451"/>
            <a:ext cx="327334" cy="1673535"/>
          </a:xfrm>
          <a:prstGeom prst="rect">
            <a:avLst/>
          </a:prstGeom>
          <a:noFill/>
        </p:spPr>
        <p:txBody>
          <a:bodyPr wrap="none" rtlCol="0">
            <a:spAutoFit/>
          </a:bodyPr>
          <a:lstStyle/>
          <a:p>
            <a:pPr>
              <a:lnSpc>
                <a:spcPts val="2500"/>
              </a:lnSpc>
            </a:pPr>
            <a:r>
              <a:rPr kumimoji="1" lang="en-US" altLang="ja-JP" sz="2000" dirty="0">
                <a:latin typeface="Arial" panose="020B0604020202020204" pitchFamily="34" charset="0"/>
                <a:cs typeface="Arial" panose="020B0604020202020204" pitchFamily="34" charset="0"/>
              </a:rPr>
              <a:t>1</a:t>
            </a:r>
          </a:p>
          <a:p>
            <a:pPr>
              <a:lnSpc>
                <a:spcPts val="2500"/>
              </a:lnSpc>
            </a:pPr>
            <a:endParaRPr lang="en-US" altLang="ja-JP" sz="2000" dirty="0">
              <a:latin typeface="Arial" panose="020B0604020202020204" pitchFamily="34" charset="0"/>
              <a:cs typeface="Arial" panose="020B0604020202020204" pitchFamily="34" charset="0"/>
            </a:endParaRPr>
          </a:p>
          <a:p>
            <a:pPr>
              <a:lnSpc>
                <a:spcPts val="2500"/>
              </a:lnSpc>
            </a:pPr>
            <a:r>
              <a:rPr kumimoji="1" lang="en-US" altLang="ja-JP" sz="2000" dirty="0">
                <a:latin typeface="Arial" panose="020B0604020202020204" pitchFamily="34" charset="0"/>
                <a:cs typeface="Arial" panose="020B0604020202020204" pitchFamily="34" charset="0"/>
              </a:rPr>
              <a:t>2</a:t>
            </a:r>
          </a:p>
          <a:p>
            <a:pPr>
              <a:lnSpc>
                <a:spcPts val="2500"/>
              </a:lnSpc>
            </a:pPr>
            <a:endParaRPr kumimoji="1" lang="en-US" altLang="ja-JP" sz="2000" dirty="0">
              <a:latin typeface="Arial" panose="020B0604020202020204" pitchFamily="34" charset="0"/>
              <a:cs typeface="Arial" panose="020B0604020202020204" pitchFamily="34" charset="0"/>
            </a:endParaRPr>
          </a:p>
          <a:p>
            <a:pPr>
              <a:lnSpc>
                <a:spcPts val="2500"/>
              </a:lnSpc>
            </a:pPr>
            <a:r>
              <a:rPr lang="en-US" altLang="ja-JP" sz="2000" dirty="0">
                <a:latin typeface="Arial" panose="020B0604020202020204" pitchFamily="34" charset="0"/>
                <a:cs typeface="Arial" panose="020B0604020202020204" pitchFamily="34" charset="0"/>
              </a:rPr>
              <a:t>3</a:t>
            </a:r>
            <a:endParaRPr kumimoji="1" lang="ja-JP" altLang="en-US" sz="2000">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0B318272-CD0A-C842-A3BB-D39C5A057428}"/>
              </a:ext>
            </a:extLst>
          </p:cNvPr>
          <p:cNvSpPr txBox="1"/>
          <p:nvPr/>
        </p:nvSpPr>
        <p:spPr>
          <a:xfrm>
            <a:off x="2033649" y="939816"/>
            <a:ext cx="327334" cy="1673535"/>
          </a:xfrm>
          <a:prstGeom prst="rect">
            <a:avLst/>
          </a:prstGeom>
          <a:noFill/>
        </p:spPr>
        <p:txBody>
          <a:bodyPr wrap="none" rtlCol="0">
            <a:spAutoFit/>
          </a:bodyPr>
          <a:lstStyle/>
          <a:p>
            <a:pPr>
              <a:lnSpc>
                <a:spcPts val="2500"/>
              </a:lnSpc>
            </a:pPr>
            <a:r>
              <a:rPr kumimoji="1" lang="en-US" altLang="ja-JP" sz="2000" dirty="0">
                <a:latin typeface="Arial" panose="020B0604020202020204" pitchFamily="34" charset="0"/>
                <a:cs typeface="Arial" panose="020B0604020202020204" pitchFamily="34" charset="0"/>
              </a:rPr>
              <a:t>1</a:t>
            </a:r>
          </a:p>
          <a:p>
            <a:pPr>
              <a:lnSpc>
                <a:spcPts val="2500"/>
              </a:lnSpc>
            </a:pPr>
            <a:endParaRPr lang="en-US" altLang="ja-JP" sz="2000" dirty="0">
              <a:latin typeface="Arial" panose="020B0604020202020204" pitchFamily="34" charset="0"/>
              <a:cs typeface="Arial" panose="020B0604020202020204" pitchFamily="34" charset="0"/>
            </a:endParaRPr>
          </a:p>
          <a:p>
            <a:pPr>
              <a:lnSpc>
                <a:spcPts val="2500"/>
              </a:lnSpc>
            </a:pPr>
            <a:r>
              <a:rPr kumimoji="1" lang="en-US" altLang="ja-JP" sz="2000" dirty="0">
                <a:latin typeface="Arial" panose="020B0604020202020204" pitchFamily="34" charset="0"/>
                <a:cs typeface="Arial" panose="020B0604020202020204" pitchFamily="34" charset="0"/>
              </a:rPr>
              <a:t>2</a:t>
            </a:r>
          </a:p>
          <a:p>
            <a:pPr>
              <a:lnSpc>
                <a:spcPts val="2500"/>
              </a:lnSpc>
            </a:pPr>
            <a:endParaRPr kumimoji="1" lang="en-US" altLang="ja-JP" sz="2000" dirty="0">
              <a:latin typeface="Arial" panose="020B0604020202020204" pitchFamily="34" charset="0"/>
              <a:cs typeface="Arial" panose="020B0604020202020204" pitchFamily="34" charset="0"/>
            </a:endParaRPr>
          </a:p>
          <a:p>
            <a:pPr>
              <a:lnSpc>
                <a:spcPts val="2500"/>
              </a:lnSpc>
            </a:pPr>
            <a:r>
              <a:rPr lang="en-US" altLang="ja-JP" sz="2000" dirty="0">
                <a:latin typeface="Arial" panose="020B0604020202020204" pitchFamily="34" charset="0"/>
                <a:cs typeface="Arial" panose="020B0604020202020204" pitchFamily="34" charset="0"/>
              </a:rPr>
              <a:t>3</a:t>
            </a:r>
            <a:endParaRPr kumimoji="1" lang="ja-JP" altLang="en-US" sz="2000">
              <a:latin typeface="Arial" panose="020B0604020202020204" pitchFamily="34" charset="0"/>
              <a:cs typeface="Arial" panose="020B0604020202020204" pitchFamily="34" charset="0"/>
            </a:endParaRPr>
          </a:p>
        </p:txBody>
      </p:sp>
      <p:pic>
        <p:nvPicPr>
          <p:cNvPr id="8" name="図 7">
            <a:extLst>
              <a:ext uri="{FF2B5EF4-FFF2-40B4-BE49-F238E27FC236}">
                <a16:creationId xmlns:a16="http://schemas.microsoft.com/office/drawing/2014/main" id="{8DF9E2B8-3DE0-504F-B873-33027720DE52}"/>
              </a:ext>
            </a:extLst>
          </p:cNvPr>
          <p:cNvPicPr>
            <a:picLocks noChangeAspect="1"/>
          </p:cNvPicPr>
          <p:nvPr/>
        </p:nvPicPr>
        <p:blipFill>
          <a:blip r:embed="rId4"/>
          <a:stretch>
            <a:fillRect/>
          </a:stretch>
        </p:blipFill>
        <p:spPr>
          <a:xfrm>
            <a:off x="2437580" y="5919336"/>
            <a:ext cx="2667000" cy="2501900"/>
          </a:xfrm>
          <a:prstGeom prst="rect">
            <a:avLst/>
          </a:prstGeom>
        </p:spPr>
      </p:pic>
      <p:sp>
        <p:nvSpPr>
          <p:cNvPr id="12" name="テキスト ボックス 11">
            <a:extLst>
              <a:ext uri="{FF2B5EF4-FFF2-40B4-BE49-F238E27FC236}">
                <a16:creationId xmlns:a16="http://schemas.microsoft.com/office/drawing/2014/main" id="{6B71F597-7407-0F4B-BE4A-C872DF2762CF}"/>
              </a:ext>
            </a:extLst>
          </p:cNvPr>
          <p:cNvSpPr txBox="1"/>
          <p:nvPr/>
        </p:nvSpPr>
        <p:spPr>
          <a:xfrm>
            <a:off x="2073101" y="6423493"/>
            <a:ext cx="327334" cy="1673535"/>
          </a:xfrm>
          <a:prstGeom prst="rect">
            <a:avLst/>
          </a:prstGeom>
          <a:noFill/>
        </p:spPr>
        <p:txBody>
          <a:bodyPr wrap="none" rtlCol="0">
            <a:spAutoFit/>
          </a:bodyPr>
          <a:lstStyle/>
          <a:p>
            <a:pPr>
              <a:lnSpc>
                <a:spcPts val="2500"/>
              </a:lnSpc>
            </a:pPr>
            <a:r>
              <a:rPr kumimoji="1" lang="en-US" altLang="ja-JP" sz="2000" dirty="0">
                <a:latin typeface="Arial" panose="020B0604020202020204" pitchFamily="34" charset="0"/>
                <a:cs typeface="Arial" panose="020B0604020202020204" pitchFamily="34" charset="0"/>
              </a:rPr>
              <a:t>1</a:t>
            </a:r>
          </a:p>
          <a:p>
            <a:pPr>
              <a:lnSpc>
                <a:spcPts val="2500"/>
              </a:lnSpc>
            </a:pPr>
            <a:endParaRPr lang="en-US" altLang="ja-JP" sz="2000" dirty="0">
              <a:latin typeface="Arial" panose="020B0604020202020204" pitchFamily="34" charset="0"/>
              <a:cs typeface="Arial" panose="020B0604020202020204" pitchFamily="34" charset="0"/>
            </a:endParaRPr>
          </a:p>
          <a:p>
            <a:pPr>
              <a:lnSpc>
                <a:spcPts val="2500"/>
              </a:lnSpc>
            </a:pPr>
            <a:r>
              <a:rPr kumimoji="1" lang="en-US" altLang="ja-JP" sz="2000" dirty="0">
                <a:latin typeface="Arial" panose="020B0604020202020204" pitchFamily="34" charset="0"/>
                <a:cs typeface="Arial" panose="020B0604020202020204" pitchFamily="34" charset="0"/>
              </a:rPr>
              <a:t>2</a:t>
            </a:r>
          </a:p>
          <a:p>
            <a:pPr>
              <a:lnSpc>
                <a:spcPts val="2500"/>
              </a:lnSpc>
            </a:pPr>
            <a:endParaRPr kumimoji="1" lang="en-US" altLang="ja-JP" sz="2000" dirty="0">
              <a:latin typeface="Arial" panose="020B0604020202020204" pitchFamily="34" charset="0"/>
              <a:cs typeface="Arial" panose="020B0604020202020204" pitchFamily="34" charset="0"/>
            </a:endParaRPr>
          </a:p>
          <a:p>
            <a:pPr>
              <a:lnSpc>
                <a:spcPts val="2500"/>
              </a:lnSpc>
            </a:pPr>
            <a:r>
              <a:rPr lang="en-US" altLang="ja-JP" sz="2000" dirty="0">
                <a:latin typeface="Arial" panose="020B0604020202020204" pitchFamily="34" charset="0"/>
                <a:cs typeface="Arial" panose="020B0604020202020204" pitchFamily="34" charset="0"/>
              </a:rPr>
              <a:t>3</a:t>
            </a:r>
            <a:endParaRPr kumimoji="1" lang="ja-JP" altLang="en-US" sz="200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591FDF62-FAD4-8D4E-BC17-17834C3C5E37}"/>
              </a:ext>
            </a:extLst>
          </p:cNvPr>
          <p:cNvSpPr txBox="1"/>
          <p:nvPr/>
        </p:nvSpPr>
        <p:spPr>
          <a:xfrm>
            <a:off x="2957395" y="5626204"/>
            <a:ext cx="1627369" cy="400110"/>
          </a:xfrm>
          <a:prstGeom prst="rect">
            <a:avLst/>
          </a:prstGeom>
          <a:noFill/>
        </p:spPr>
        <p:txBody>
          <a:bodyPr wrap="none" rtlCol="0">
            <a:spAutoFit/>
          </a:bodyPr>
          <a:lstStyle/>
          <a:p>
            <a:r>
              <a:rPr kumimoji="1" lang="en-US" altLang="ja-JP" sz="2000" dirty="0">
                <a:latin typeface="Arial" panose="020B0604020202020204" pitchFamily="34" charset="0"/>
                <a:cs typeface="Arial" panose="020B0604020202020204" pitchFamily="34" charset="0"/>
              </a:rPr>
              <a:t>(C) </a:t>
            </a:r>
            <a:r>
              <a:rPr lang="en-US" altLang="ja-JP" sz="2000" dirty="0">
                <a:latin typeface="Arial" panose="020B0604020202020204" pitchFamily="34" charset="0"/>
                <a:cs typeface="Arial" panose="020B0604020202020204" pitchFamily="34" charset="0"/>
              </a:rPr>
              <a:t>2</a:t>
            </a:r>
            <a:r>
              <a:rPr kumimoji="1" lang="en-US" altLang="ja-JP" sz="2000" dirty="0">
                <a:latin typeface="Arial" panose="020B0604020202020204" pitchFamily="34" charset="0"/>
                <a:cs typeface="Arial" panose="020B0604020202020204" pitchFamily="34" charset="0"/>
              </a:rPr>
              <a:t>0</a:t>
            </a:r>
            <a:r>
              <a:rPr kumimoji="1" lang="ja-JP" altLang="en-US" sz="2000">
                <a:latin typeface="Arial" panose="020B0604020202020204" pitchFamily="34" charset="0"/>
                <a:cs typeface="Arial" panose="020B0604020202020204" pitchFamily="34" charset="0"/>
              </a:rPr>
              <a:t>℃</a:t>
            </a:r>
            <a:r>
              <a:rPr kumimoji="1" lang="en-US" altLang="ja-JP" sz="2000" dirty="0">
                <a:latin typeface="Arial" panose="020B0604020202020204" pitchFamily="34" charset="0"/>
                <a:cs typeface="Arial" panose="020B0604020202020204" pitchFamily="34" charset="0"/>
              </a:rPr>
              <a:t> 24h</a:t>
            </a:r>
            <a:endParaRPr kumimoji="1" lang="ja-JP" altLang="en-US" sz="2000">
              <a:latin typeface="Arial" panose="020B0604020202020204" pitchFamily="34" charset="0"/>
              <a:cs typeface="Arial" panose="020B0604020202020204" pitchFamily="34" charset="0"/>
            </a:endParaRPr>
          </a:p>
        </p:txBody>
      </p:sp>
      <p:sp>
        <p:nvSpPr>
          <p:cNvPr id="14" name="テキスト ボックス 13">
            <a:extLst>
              <a:ext uri="{FF2B5EF4-FFF2-40B4-BE49-F238E27FC236}">
                <a16:creationId xmlns:a16="http://schemas.microsoft.com/office/drawing/2014/main" id="{F9725BF1-0CE7-B348-B4C8-EDE8A01CD4BF}"/>
              </a:ext>
            </a:extLst>
          </p:cNvPr>
          <p:cNvSpPr txBox="1"/>
          <p:nvPr/>
        </p:nvSpPr>
        <p:spPr>
          <a:xfrm>
            <a:off x="129540" y="8575998"/>
            <a:ext cx="6598920" cy="1169551"/>
          </a:xfrm>
          <a:prstGeom prst="rect">
            <a:avLst/>
          </a:prstGeom>
          <a:noFill/>
        </p:spPr>
        <p:txBody>
          <a:bodyPr wrap="square" rtlCol="0">
            <a:spAutoFit/>
          </a:bodyPr>
          <a:lstStyle/>
          <a:p>
            <a:r>
              <a:rPr lang="en-US" altLang="ja-JP" sz="1400" b="1" dirty="0">
                <a:latin typeface="Times New Roman" panose="02020603050405020304" pitchFamily="18" charset="0"/>
                <a:cs typeface="Times New Roman" panose="02020603050405020304" pitchFamily="18" charset="0"/>
              </a:rPr>
              <a:t>Fig. S2.</a:t>
            </a:r>
            <a:r>
              <a:rPr lang="en-US" altLang="ja-JP" sz="1400" dirty="0">
                <a:latin typeface="Times New Roman" panose="02020603050405020304" pitchFamily="18" charset="0"/>
                <a:cs typeface="Times New Roman" panose="02020603050405020304" pitchFamily="18" charset="0"/>
              </a:rPr>
              <a:t> The effect of temperature on swimming profiles of the </a:t>
            </a:r>
            <a:r>
              <a:rPr lang="en-US" altLang="ja-JP" sz="1400" dirty="0" err="1">
                <a:latin typeface="Times New Roman" panose="02020603050405020304" pitchFamily="18" charset="0"/>
                <a:cs typeface="Times New Roman" panose="02020603050405020304" pitchFamily="18" charset="0"/>
              </a:rPr>
              <a:t>PomA</a:t>
            </a:r>
            <a:r>
              <a:rPr lang="en-US" altLang="ja-JP" sz="1400" dirty="0">
                <a:latin typeface="Times New Roman" panose="02020603050405020304" pitchFamily="18" charset="0"/>
                <a:cs typeface="Times New Roman" panose="02020603050405020304" pitchFamily="18" charset="0"/>
              </a:rPr>
              <a:t> mutants. </a:t>
            </a:r>
            <a:r>
              <a:rPr lang="en-US" altLang="ja-JP" sz="1400" i="1" dirty="0">
                <a:latin typeface="Times New Roman" panose="02020603050405020304" pitchFamily="18" charset="0"/>
                <a:cs typeface="Times New Roman" panose="02020603050405020304" pitchFamily="18" charset="0"/>
              </a:rPr>
              <a:t>V. </a:t>
            </a:r>
            <a:r>
              <a:rPr lang="en-US" altLang="ja-JP" sz="1400" i="1" dirty="0" err="1">
                <a:latin typeface="Times New Roman" panose="02020603050405020304" pitchFamily="18" charset="0"/>
                <a:cs typeface="Times New Roman" panose="02020603050405020304" pitchFamily="18" charset="0"/>
              </a:rPr>
              <a:t>alginolyticus</a:t>
            </a:r>
            <a:r>
              <a:rPr lang="en-US" altLang="ja-JP" sz="1400" dirty="0">
                <a:latin typeface="Times New Roman" panose="02020603050405020304" pitchFamily="18" charset="0"/>
                <a:cs typeface="Times New Roman" panose="02020603050405020304" pitchFamily="18" charset="0"/>
              </a:rPr>
              <a:t> </a:t>
            </a:r>
            <a:r>
              <a:rPr lang="en-US" altLang="ja-JP" sz="1400" dirty="0" err="1">
                <a:latin typeface="Times New Roman" panose="02020603050405020304" pitchFamily="18" charset="0"/>
                <a:cs typeface="Times New Roman" panose="02020603050405020304" pitchFamily="18" charset="0"/>
              </a:rPr>
              <a:t>Δ</a:t>
            </a:r>
            <a:r>
              <a:rPr lang="en-US" altLang="ja-JP" sz="1400" i="1" dirty="0" err="1">
                <a:latin typeface="Times New Roman" panose="02020603050405020304" pitchFamily="18" charset="0"/>
                <a:cs typeface="Times New Roman" panose="02020603050405020304" pitchFamily="18" charset="0"/>
              </a:rPr>
              <a:t>pomAB</a:t>
            </a:r>
            <a:r>
              <a:rPr lang="en-US" altLang="ja-JP" sz="1400" dirty="0">
                <a:latin typeface="Times New Roman" panose="02020603050405020304" pitchFamily="18" charset="0"/>
                <a:cs typeface="Times New Roman" panose="02020603050405020304" pitchFamily="18" charset="0"/>
              </a:rPr>
              <a:t> strain NMB191 cells, expressing </a:t>
            </a:r>
            <a:r>
              <a:rPr lang="en-US" altLang="ja-JP" sz="1400" dirty="0" err="1">
                <a:latin typeface="Times New Roman" panose="02020603050405020304" pitchFamily="18" charset="0"/>
                <a:cs typeface="Times New Roman" panose="02020603050405020304" pitchFamily="18" charset="0"/>
              </a:rPr>
              <a:t>PomA</a:t>
            </a:r>
            <a:r>
              <a:rPr lang="en-US" altLang="ja-JP" sz="1400" dirty="0">
                <a:latin typeface="Times New Roman" panose="02020603050405020304" pitchFamily="18" charset="0"/>
                <a:cs typeface="Times New Roman" panose="02020603050405020304" pitchFamily="18" charset="0"/>
              </a:rPr>
              <a:t> and </a:t>
            </a:r>
            <a:r>
              <a:rPr lang="en-US" altLang="ja-JP" sz="1400" dirty="0" err="1">
                <a:latin typeface="Times New Roman" panose="02020603050405020304" pitchFamily="18" charset="0"/>
                <a:cs typeface="Times New Roman" panose="02020603050405020304" pitchFamily="18" charset="0"/>
              </a:rPr>
              <a:t>PomB</a:t>
            </a:r>
            <a:r>
              <a:rPr lang="en-US" altLang="ja-JP" sz="1400" dirty="0">
                <a:latin typeface="Times New Roman" panose="02020603050405020304" pitchFamily="18" charset="0"/>
                <a:cs typeface="Times New Roman" panose="02020603050405020304" pitchFamily="18" charset="0"/>
              </a:rPr>
              <a:t> from the plasmid </a:t>
            </a:r>
            <a:r>
              <a:rPr lang="en-US" altLang="ja-JP" sz="1400" dirty="0" err="1">
                <a:latin typeface="Times New Roman" panose="02020603050405020304" pitchFamily="18" charset="0"/>
                <a:cs typeface="Times New Roman" panose="02020603050405020304" pitchFamily="18" charset="0"/>
              </a:rPr>
              <a:t>pHFAB</a:t>
            </a:r>
            <a:r>
              <a:rPr lang="en-US" altLang="ja-JP" sz="1400" dirty="0">
                <a:latin typeface="Times New Roman" panose="02020603050405020304" pitchFamily="18" charset="0"/>
                <a:cs typeface="Times New Roman" panose="02020603050405020304" pitchFamily="18" charset="0"/>
              </a:rPr>
              <a:t> (WT) and the mutant plasmids (L93E, L95R), were inoculated in a VPG 0.25% (w/v) agar plate with 0.02% (w/v) arabinose and chloramphenicol at 40℃ for 6 h (A), at 30℃ for 6 h (B), or at 20℃ for 24 h (C).</a:t>
            </a:r>
            <a:r>
              <a:rPr lang="ja-JP" altLang="ja-JP" sz="140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873067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p:cNvGrpSpPr/>
          <p:nvPr/>
        </p:nvGrpSpPr>
        <p:grpSpPr>
          <a:xfrm>
            <a:off x="873030" y="934155"/>
            <a:ext cx="5106202" cy="6211712"/>
            <a:chOff x="873030" y="553155"/>
            <a:chExt cx="5106202" cy="6211712"/>
          </a:xfrm>
        </p:grpSpPr>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3420" y="553155"/>
              <a:ext cx="1885245" cy="1885245"/>
            </a:xfrm>
            <a:prstGeom prst="rect">
              <a:avLst/>
            </a:prstGeom>
            <a:ln>
              <a:solidFill>
                <a:schemeClr val="tx1"/>
              </a:solidFill>
            </a:ln>
          </p:spPr>
        </p:pic>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2912" y="553155"/>
              <a:ext cx="1873956" cy="1873956"/>
            </a:xfrm>
            <a:prstGeom prst="rect">
              <a:avLst/>
            </a:prstGeom>
            <a:ln>
              <a:solidFill>
                <a:schemeClr val="tx1"/>
              </a:solidFill>
            </a:ln>
          </p:spPr>
        </p:pic>
        <p:grpSp>
          <p:nvGrpSpPr>
            <p:cNvPr id="19" name="グループ化 18"/>
            <p:cNvGrpSpPr/>
            <p:nvPr/>
          </p:nvGrpSpPr>
          <p:grpSpPr>
            <a:xfrm>
              <a:off x="3740548" y="2503472"/>
              <a:ext cx="2238684" cy="1873957"/>
              <a:chOff x="3379303" y="4083917"/>
              <a:chExt cx="2124051" cy="1778000"/>
            </a:xfrm>
          </p:grpSpPr>
          <p:grpSp>
            <p:nvGrpSpPr>
              <p:cNvPr id="12" name="グループ化 11"/>
              <p:cNvGrpSpPr/>
              <p:nvPr/>
            </p:nvGrpSpPr>
            <p:grpSpPr>
              <a:xfrm>
                <a:off x="3530360" y="4083917"/>
                <a:ext cx="1834121" cy="1778000"/>
                <a:chOff x="3691468" y="4179711"/>
                <a:chExt cx="1834121" cy="1778000"/>
              </a:xfrm>
            </p:grpSpPr>
            <p:pic>
              <p:nvPicPr>
                <p:cNvPr id="13" name="図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4044" y="4179711"/>
                  <a:ext cx="1778000" cy="1778000"/>
                </a:xfrm>
                <a:prstGeom prst="rect">
                  <a:avLst/>
                </a:prstGeom>
                <a:ln>
                  <a:solidFill>
                    <a:schemeClr val="tx1"/>
                  </a:solidFill>
                </a:ln>
              </p:spPr>
            </p:pic>
            <p:sp>
              <p:nvSpPr>
                <p:cNvPr id="14" name="正方形/長方形 13"/>
                <p:cNvSpPr/>
                <p:nvPr/>
              </p:nvSpPr>
              <p:spPr>
                <a:xfrm>
                  <a:off x="3691468" y="4639734"/>
                  <a:ext cx="869244" cy="35652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p>
              </p:txBody>
            </p:sp>
            <p:sp>
              <p:nvSpPr>
                <p:cNvPr id="15" name="正方形/長方形 14"/>
                <p:cNvSpPr/>
                <p:nvPr/>
              </p:nvSpPr>
              <p:spPr>
                <a:xfrm>
                  <a:off x="4611513" y="5046133"/>
                  <a:ext cx="914076" cy="29287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p>
              </p:txBody>
            </p:sp>
          </p:grpSp>
          <p:sp>
            <p:nvSpPr>
              <p:cNvPr id="16" name="正方形/長方形 15"/>
              <p:cNvSpPr/>
              <p:nvPr/>
            </p:nvSpPr>
            <p:spPr>
              <a:xfrm>
                <a:off x="3379303" y="4480852"/>
                <a:ext cx="163285" cy="6204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p>
            </p:txBody>
          </p:sp>
          <p:sp>
            <p:nvSpPr>
              <p:cNvPr id="17" name="正方形/長方形 16"/>
              <p:cNvSpPr/>
              <p:nvPr/>
            </p:nvSpPr>
            <p:spPr>
              <a:xfrm>
                <a:off x="5340069" y="4845250"/>
                <a:ext cx="163285" cy="6204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p>
            </p:txBody>
          </p:sp>
        </p:grpSp>
        <p:grpSp>
          <p:nvGrpSpPr>
            <p:cNvPr id="20" name="グループ化 19"/>
            <p:cNvGrpSpPr/>
            <p:nvPr/>
          </p:nvGrpSpPr>
          <p:grpSpPr>
            <a:xfrm>
              <a:off x="4541192" y="4450081"/>
              <a:ext cx="1265346" cy="833119"/>
              <a:chOff x="3547770" y="5951503"/>
              <a:chExt cx="1047051" cy="689391"/>
            </a:xfrm>
          </p:grpSpPr>
          <p:grpSp>
            <p:nvGrpSpPr>
              <p:cNvPr id="11" name="グループ化 10"/>
              <p:cNvGrpSpPr/>
              <p:nvPr/>
            </p:nvGrpSpPr>
            <p:grpSpPr>
              <a:xfrm>
                <a:off x="3573311" y="5951503"/>
                <a:ext cx="1021510" cy="664834"/>
                <a:chOff x="4631401" y="6911623"/>
                <a:chExt cx="1021510" cy="664834"/>
              </a:xfrm>
            </p:grpSpPr>
            <p:pic>
              <p:nvPicPr>
                <p:cNvPr id="6" name="図 5"/>
                <p:cNvPicPr>
                  <a:picLocks noChangeAspect="1"/>
                </p:cNvPicPr>
                <p:nvPr/>
              </p:nvPicPr>
              <p:blipFill rotWithShape="1">
                <a:blip r:embed="rId5">
                  <a:extLst>
                    <a:ext uri="{28A0092B-C50C-407E-A947-70E740481C1C}">
                      <a14:useLocalDpi xmlns:a14="http://schemas.microsoft.com/office/drawing/2010/main" val="0"/>
                    </a:ext>
                  </a:extLst>
                </a:blip>
                <a:srcRect b="12752"/>
                <a:stretch/>
              </p:blipFill>
              <p:spPr>
                <a:xfrm>
                  <a:off x="4636911" y="6911623"/>
                  <a:ext cx="1016000" cy="664834"/>
                </a:xfrm>
                <a:prstGeom prst="rect">
                  <a:avLst/>
                </a:prstGeom>
                <a:ln>
                  <a:solidFill>
                    <a:schemeClr val="tx1"/>
                  </a:solidFill>
                </a:ln>
              </p:spPr>
            </p:pic>
            <p:sp>
              <p:nvSpPr>
                <p:cNvPr id="10" name="正方形/長方形 9"/>
                <p:cNvSpPr/>
                <p:nvPr/>
              </p:nvSpPr>
              <p:spPr>
                <a:xfrm>
                  <a:off x="4631401" y="7270933"/>
                  <a:ext cx="384735" cy="3045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p>
              </p:txBody>
            </p:sp>
          </p:grpSp>
          <p:sp>
            <p:nvSpPr>
              <p:cNvPr id="18" name="正方形/長方形 17"/>
              <p:cNvSpPr/>
              <p:nvPr/>
            </p:nvSpPr>
            <p:spPr>
              <a:xfrm>
                <a:off x="3547770" y="6320179"/>
                <a:ext cx="406116" cy="320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p>
            </p:txBody>
          </p:sp>
        </p:grpSp>
        <p:pic>
          <p:nvPicPr>
            <p:cNvPr id="21" name="図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4956" y="4865511"/>
              <a:ext cx="1899356" cy="1899356"/>
            </a:xfrm>
            <a:prstGeom prst="rect">
              <a:avLst/>
            </a:prstGeom>
            <a:ln>
              <a:solidFill>
                <a:schemeClr val="tx1"/>
              </a:solidFill>
            </a:ln>
          </p:spPr>
        </p:pic>
        <p:pic>
          <p:nvPicPr>
            <p:cNvPr id="3" name="図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3420" y="2503471"/>
              <a:ext cx="1873957" cy="1873957"/>
            </a:xfrm>
            <a:prstGeom prst="rect">
              <a:avLst/>
            </a:prstGeom>
            <a:ln>
              <a:solidFill>
                <a:schemeClr val="tx1"/>
              </a:solidFill>
            </a:ln>
          </p:spPr>
        </p:pic>
        <p:sp>
          <p:nvSpPr>
            <p:cNvPr id="23" name="テキスト ボックス 22"/>
            <p:cNvSpPr txBox="1"/>
            <p:nvPr/>
          </p:nvSpPr>
          <p:spPr>
            <a:xfrm>
              <a:off x="1931796" y="651970"/>
              <a:ext cx="603050" cy="307777"/>
            </a:xfrm>
            <a:prstGeom prst="rect">
              <a:avLst/>
            </a:prstGeom>
            <a:noFill/>
          </p:spPr>
          <p:txBody>
            <a:bodyPr wrap="non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L93E</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24" name="テキスト ボックス 23"/>
            <p:cNvSpPr txBox="1"/>
            <p:nvPr/>
          </p:nvSpPr>
          <p:spPr>
            <a:xfrm>
              <a:off x="878674" y="651970"/>
              <a:ext cx="671979" cy="307777"/>
            </a:xfrm>
            <a:prstGeom prst="rect">
              <a:avLst/>
            </a:prstGeom>
            <a:solidFill>
              <a:schemeClr val="tx1">
                <a:lumMod val="75000"/>
                <a:lumOff val="25000"/>
              </a:schemeClr>
            </a:solidFill>
          </p:spPr>
          <p:txBody>
            <a:bodyPr wrap="non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vector</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22" name="テキスト ボックス 21"/>
            <p:cNvSpPr txBox="1"/>
            <p:nvPr/>
          </p:nvSpPr>
          <p:spPr>
            <a:xfrm>
              <a:off x="1450624" y="651970"/>
              <a:ext cx="547510"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WT</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25" name="テキスト ボックス 24"/>
            <p:cNvSpPr txBox="1"/>
            <p:nvPr/>
          </p:nvSpPr>
          <p:spPr>
            <a:xfrm>
              <a:off x="4849974" y="651971"/>
              <a:ext cx="603050" cy="307777"/>
            </a:xfrm>
            <a:prstGeom prst="rect">
              <a:avLst/>
            </a:prstGeom>
            <a:noFill/>
          </p:spPr>
          <p:txBody>
            <a:bodyPr wrap="non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L95E</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26" name="テキスト ボックス 25"/>
            <p:cNvSpPr txBox="1"/>
            <p:nvPr/>
          </p:nvSpPr>
          <p:spPr>
            <a:xfrm>
              <a:off x="3842008" y="651971"/>
              <a:ext cx="671979" cy="307777"/>
            </a:xfrm>
            <a:prstGeom prst="rect">
              <a:avLst/>
            </a:prstGeom>
            <a:solidFill>
              <a:schemeClr val="tx1">
                <a:lumMod val="75000"/>
                <a:lumOff val="25000"/>
              </a:schemeClr>
            </a:solidFill>
          </p:spPr>
          <p:txBody>
            <a:bodyPr wrap="non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vector</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27" name="テキスト ボックス 26"/>
            <p:cNvSpPr txBox="1"/>
            <p:nvPr/>
          </p:nvSpPr>
          <p:spPr>
            <a:xfrm>
              <a:off x="4391380" y="651971"/>
              <a:ext cx="547510"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WT</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28" name="テキスト ボックス 27"/>
            <p:cNvSpPr txBox="1"/>
            <p:nvPr/>
          </p:nvSpPr>
          <p:spPr>
            <a:xfrm>
              <a:off x="1881866" y="4941748"/>
              <a:ext cx="612667" cy="307777"/>
            </a:xfrm>
            <a:prstGeom prst="rect">
              <a:avLst/>
            </a:prstGeom>
            <a:noFill/>
          </p:spPr>
          <p:txBody>
            <a:bodyPr wrap="non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L95R</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29" name="テキスト ボックス 28"/>
            <p:cNvSpPr txBox="1"/>
            <p:nvPr/>
          </p:nvSpPr>
          <p:spPr>
            <a:xfrm>
              <a:off x="873030" y="4941748"/>
              <a:ext cx="671979" cy="307777"/>
            </a:xfrm>
            <a:prstGeom prst="rect">
              <a:avLst/>
            </a:prstGeom>
            <a:solidFill>
              <a:schemeClr val="tx1">
                <a:lumMod val="75000"/>
                <a:lumOff val="25000"/>
              </a:schemeClr>
            </a:solidFill>
          </p:spPr>
          <p:txBody>
            <a:bodyPr wrap="non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vector</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30" name="テキスト ボックス 29"/>
            <p:cNvSpPr txBox="1"/>
            <p:nvPr/>
          </p:nvSpPr>
          <p:spPr>
            <a:xfrm>
              <a:off x="1444980" y="4941748"/>
              <a:ext cx="547510"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WT</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31" name="テキスト ボックス 30"/>
            <p:cNvSpPr txBox="1"/>
            <p:nvPr/>
          </p:nvSpPr>
          <p:spPr>
            <a:xfrm>
              <a:off x="1103490" y="1174082"/>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s1</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33" name="テキスト ボックス 32"/>
            <p:cNvSpPr txBox="1"/>
            <p:nvPr/>
          </p:nvSpPr>
          <p:spPr>
            <a:xfrm>
              <a:off x="1929461" y="1174082"/>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s2</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40" name="テキスト ボックス 39"/>
            <p:cNvSpPr txBox="1"/>
            <p:nvPr/>
          </p:nvSpPr>
          <p:spPr>
            <a:xfrm>
              <a:off x="1508463" y="2486414"/>
              <a:ext cx="603050" cy="307777"/>
            </a:xfrm>
            <a:prstGeom prst="rect">
              <a:avLst/>
            </a:prstGeom>
            <a:noFill/>
          </p:spPr>
          <p:txBody>
            <a:bodyPr wrap="non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L93E</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63" name="テキスト ボックス 62"/>
            <p:cNvSpPr txBox="1"/>
            <p:nvPr/>
          </p:nvSpPr>
          <p:spPr>
            <a:xfrm>
              <a:off x="4358906" y="2492059"/>
              <a:ext cx="603050" cy="307777"/>
            </a:xfrm>
            <a:prstGeom prst="rect">
              <a:avLst/>
            </a:prstGeom>
            <a:noFill/>
          </p:spPr>
          <p:txBody>
            <a:bodyPr wrap="non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L95E</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66" name="テキスト ボックス 65"/>
            <p:cNvSpPr txBox="1"/>
            <p:nvPr/>
          </p:nvSpPr>
          <p:spPr>
            <a:xfrm>
              <a:off x="4590329" y="4394236"/>
              <a:ext cx="603050" cy="307777"/>
            </a:xfrm>
            <a:prstGeom prst="rect">
              <a:avLst/>
            </a:prstGeom>
            <a:noFill/>
          </p:spPr>
          <p:txBody>
            <a:bodyPr wrap="non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L95E</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72" name="テキスト ボックス 71"/>
            <p:cNvSpPr txBox="1"/>
            <p:nvPr/>
          </p:nvSpPr>
          <p:spPr>
            <a:xfrm>
              <a:off x="1485431" y="1174082"/>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re1</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73" name="テキスト ボックス 72"/>
            <p:cNvSpPr txBox="1"/>
            <p:nvPr/>
          </p:nvSpPr>
          <p:spPr>
            <a:xfrm>
              <a:off x="2311401" y="1174082"/>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re2</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74" name="テキスト ボックス 73"/>
            <p:cNvSpPr txBox="1"/>
            <p:nvPr/>
          </p:nvSpPr>
          <p:spPr>
            <a:xfrm>
              <a:off x="1103490" y="1597415"/>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s3</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75" name="テキスト ボックス 74"/>
            <p:cNvSpPr txBox="1"/>
            <p:nvPr/>
          </p:nvSpPr>
          <p:spPr>
            <a:xfrm>
              <a:off x="1929461" y="1597415"/>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s4</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76" name="テキスト ボックス 75"/>
            <p:cNvSpPr txBox="1"/>
            <p:nvPr/>
          </p:nvSpPr>
          <p:spPr>
            <a:xfrm>
              <a:off x="1485431" y="1597415"/>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re3</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77" name="テキスト ボックス 76"/>
            <p:cNvSpPr txBox="1"/>
            <p:nvPr/>
          </p:nvSpPr>
          <p:spPr>
            <a:xfrm>
              <a:off x="2311401" y="1597415"/>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re4</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78" name="テキスト ボックス 77"/>
            <p:cNvSpPr txBox="1"/>
            <p:nvPr/>
          </p:nvSpPr>
          <p:spPr>
            <a:xfrm>
              <a:off x="1131712" y="2861771"/>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s5</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79" name="テキスト ボックス 78"/>
            <p:cNvSpPr txBox="1"/>
            <p:nvPr/>
          </p:nvSpPr>
          <p:spPr>
            <a:xfrm>
              <a:off x="1923816" y="2861771"/>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s6</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80" name="テキスト ボックス 79"/>
            <p:cNvSpPr txBox="1"/>
            <p:nvPr/>
          </p:nvSpPr>
          <p:spPr>
            <a:xfrm>
              <a:off x="1491074" y="2861771"/>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re5</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81" name="テキスト ボックス 80"/>
            <p:cNvSpPr txBox="1"/>
            <p:nvPr/>
          </p:nvSpPr>
          <p:spPr>
            <a:xfrm>
              <a:off x="2311400" y="2861771"/>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re6</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82" name="テキスト ボックス 81"/>
            <p:cNvSpPr txBox="1"/>
            <p:nvPr/>
          </p:nvSpPr>
          <p:spPr>
            <a:xfrm>
              <a:off x="1131712" y="3273815"/>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s7</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83" name="テキスト ボックス 82"/>
            <p:cNvSpPr txBox="1"/>
            <p:nvPr/>
          </p:nvSpPr>
          <p:spPr>
            <a:xfrm>
              <a:off x="1923816" y="3273815"/>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s8</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84" name="テキスト ボックス 83"/>
            <p:cNvSpPr txBox="1"/>
            <p:nvPr/>
          </p:nvSpPr>
          <p:spPr>
            <a:xfrm>
              <a:off x="1491074" y="3273815"/>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re7</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85" name="テキスト ボックス 84"/>
            <p:cNvSpPr txBox="1"/>
            <p:nvPr/>
          </p:nvSpPr>
          <p:spPr>
            <a:xfrm>
              <a:off x="2311400" y="3273815"/>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re8</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86" name="テキスト ボックス 85"/>
            <p:cNvSpPr txBox="1"/>
            <p:nvPr/>
          </p:nvSpPr>
          <p:spPr>
            <a:xfrm>
              <a:off x="1131712" y="3635060"/>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s9</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87" name="テキスト ボックス 86"/>
            <p:cNvSpPr txBox="1"/>
            <p:nvPr/>
          </p:nvSpPr>
          <p:spPr>
            <a:xfrm>
              <a:off x="1896534" y="3635060"/>
              <a:ext cx="477896"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s10</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88" name="テキスト ボックス 87"/>
            <p:cNvSpPr txBox="1"/>
            <p:nvPr/>
          </p:nvSpPr>
          <p:spPr>
            <a:xfrm>
              <a:off x="1491074" y="3635060"/>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re9</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89" name="テキスト ボックス 88"/>
            <p:cNvSpPr txBox="1"/>
            <p:nvPr/>
          </p:nvSpPr>
          <p:spPr>
            <a:xfrm>
              <a:off x="2274711" y="3635060"/>
              <a:ext cx="558800"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re10</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90" name="テキスト ボックス 89"/>
            <p:cNvSpPr txBox="1"/>
            <p:nvPr/>
          </p:nvSpPr>
          <p:spPr>
            <a:xfrm>
              <a:off x="1120423" y="5537237"/>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s1</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91" name="テキスト ボックス 90"/>
            <p:cNvSpPr txBox="1"/>
            <p:nvPr/>
          </p:nvSpPr>
          <p:spPr>
            <a:xfrm>
              <a:off x="1946394" y="5537237"/>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s2</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92" name="テキスト ボックス 91"/>
            <p:cNvSpPr txBox="1"/>
            <p:nvPr/>
          </p:nvSpPr>
          <p:spPr>
            <a:xfrm>
              <a:off x="1502364" y="5537237"/>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re1</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93" name="テキスト ボックス 92"/>
            <p:cNvSpPr txBox="1"/>
            <p:nvPr/>
          </p:nvSpPr>
          <p:spPr>
            <a:xfrm>
              <a:off x="2328334" y="5537237"/>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re2</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94" name="テキスト ボックス 93"/>
            <p:cNvSpPr txBox="1"/>
            <p:nvPr/>
          </p:nvSpPr>
          <p:spPr>
            <a:xfrm>
              <a:off x="1120423" y="5960570"/>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s3</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95" name="テキスト ボックス 94"/>
            <p:cNvSpPr txBox="1"/>
            <p:nvPr/>
          </p:nvSpPr>
          <p:spPr>
            <a:xfrm>
              <a:off x="1946394" y="5960570"/>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s4</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96" name="テキスト ボックス 95"/>
            <p:cNvSpPr txBox="1"/>
            <p:nvPr/>
          </p:nvSpPr>
          <p:spPr>
            <a:xfrm>
              <a:off x="1502364" y="5960570"/>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re3</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97" name="テキスト ボックス 96"/>
            <p:cNvSpPr txBox="1"/>
            <p:nvPr/>
          </p:nvSpPr>
          <p:spPr>
            <a:xfrm>
              <a:off x="2328334" y="5960570"/>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re4</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98" name="テキスト ボックス 97"/>
            <p:cNvSpPr txBox="1"/>
            <p:nvPr/>
          </p:nvSpPr>
          <p:spPr>
            <a:xfrm>
              <a:off x="4055535" y="1179726"/>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s1</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99" name="テキスト ボックス 98"/>
            <p:cNvSpPr txBox="1"/>
            <p:nvPr/>
          </p:nvSpPr>
          <p:spPr>
            <a:xfrm>
              <a:off x="4881506" y="1179726"/>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s2</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00" name="テキスト ボックス 99"/>
            <p:cNvSpPr txBox="1"/>
            <p:nvPr/>
          </p:nvSpPr>
          <p:spPr>
            <a:xfrm>
              <a:off x="4437476" y="1179726"/>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re1</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01" name="テキスト ボックス 100"/>
            <p:cNvSpPr txBox="1"/>
            <p:nvPr/>
          </p:nvSpPr>
          <p:spPr>
            <a:xfrm>
              <a:off x="5263446" y="1179726"/>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re2</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02" name="テキスト ボックス 101"/>
            <p:cNvSpPr txBox="1"/>
            <p:nvPr/>
          </p:nvSpPr>
          <p:spPr>
            <a:xfrm>
              <a:off x="4055535" y="1603059"/>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s3</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03" name="テキスト ボックス 102"/>
            <p:cNvSpPr txBox="1"/>
            <p:nvPr/>
          </p:nvSpPr>
          <p:spPr>
            <a:xfrm>
              <a:off x="4881506" y="1603059"/>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s4</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04" name="テキスト ボックス 103"/>
            <p:cNvSpPr txBox="1"/>
            <p:nvPr/>
          </p:nvSpPr>
          <p:spPr>
            <a:xfrm>
              <a:off x="4437476" y="1603059"/>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re3</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05" name="テキスト ボックス 104"/>
            <p:cNvSpPr txBox="1"/>
            <p:nvPr/>
          </p:nvSpPr>
          <p:spPr>
            <a:xfrm>
              <a:off x="5263446" y="1603059"/>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re4</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07" name="テキスト ボックス 106"/>
            <p:cNvSpPr txBox="1"/>
            <p:nvPr/>
          </p:nvSpPr>
          <p:spPr>
            <a:xfrm>
              <a:off x="4819416" y="2901282"/>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s5</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09" name="テキスト ボックス 108"/>
            <p:cNvSpPr txBox="1"/>
            <p:nvPr/>
          </p:nvSpPr>
          <p:spPr>
            <a:xfrm>
              <a:off x="5207000" y="2901282"/>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re5</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10" name="テキスト ボックス 109"/>
            <p:cNvSpPr txBox="1"/>
            <p:nvPr/>
          </p:nvSpPr>
          <p:spPr>
            <a:xfrm>
              <a:off x="4027312" y="3313326"/>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s8</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11" name="テキスト ボックス 110"/>
            <p:cNvSpPr txBox="1"/>
            <p:nvPr/>
          </p:nvSpPr>
          <p:spPr>
            <a:xfrm>
              <a:off x="4954883" y="4735726"/>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s9</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12" name="テキスト ボックス 111"/>
            <p:cNvSpPr txBox="1"/>
            <p:nvPr/>
          </p:nvSpPr>
          <p:spPr>
            <a:xfrm>
              <a:off x="4386674" y="3313326"/>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re8</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13" name="テキスト ボックス 112"/>
            <p:cNvSpPr txBox="1"/>
            <p:nvPr/>
          </p:nvSpPr>
          <p:spPr>
            <a:xfrm>
              <a:off x="5342467" y="4735726"/>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re9</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14" name="テキスト ボックス 113"/>
            <p:cNvSpPr txBox="1"/>
            <p:nvPr/>
          </p:nvSpPr>
          <p:spPr>
            <a:xfrm>
              <a:off x="4027312" y="3674571"/>
              <a:ext cx="423333"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s6</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15" name="テキスト ボックス 114"/>
            <p:cNvSpPr txBox="1"/>
            <p:nvPr/>
          </p:nvSpPr>
          <p:spPr>
            <a:xfrm>
              <a:off x="4792134" y="3674571"/>
              <a:ext cx="477896"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s7</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16" name="テキスト ボックス 115"/>
            <p:cNvSpPr txBox="1"/>
            <p:nvPr/>
          </p:nvSpPr>
          <p:spPr>
            <a:xfrm>
              <a:off x="4386674" y="3674571"/>
              <a:ext cx="485422"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re6</a:t>
              </a:r>
              <a:endParaRPr lang="ja-JP" altLang="en-US" sz="1400" dirty="0">
                <a:solidFill>
                  <a:schemeClr val="bg1"/>
                </a:solidFill>
                <a:latin typeface="Arial" panose="020B0604020202020204" pitchFamily="34" charset="0"/>
                <a:cs typeface="Arial" panose="020B0604020202020204" pitchFamily="34" charset="0"/>
              </a:endParaRPr>
            </a:p>
          </p:txBody>
        </p:sp>
        <p:sp>
          <p:nvSpPr>
            <p:cNvPr id="117" name="テキスト ボックス 116"/>
            <p:cNvSpPr txBox="1"/>
            <p:nvPr/>
          </p:nvSpPr>
          <p:spPr>
            <a:xfrm>
              <a:off x="5170311" y="3674571"/>
              <a:ext cx="558800" cy="307777"/>
            </a:xfrm>
            <a:prstGeom prst="rect">
              <a:avLst/>
            </a:prstGeom>
            <a:noFill/>
          </p:spPr>
          <p:txBody>
            <a:bodyPr wrap="square" rtlCol="0">
              <a:spAutoFit/>
            </a:bodyPr>
            <a:lstStyle/>
            <a:p>
              <a:pPr algn="ctr"/>
              <a:r>
                <a:rPr lang="en-US" altLang="ja-JP" sz="1400" dirty="0">
                  <a:solidFill>
                    <a:schemeClr val="bg1"/>
                  </a:solidFill>
                  <a:latin typeface="Arial" panose="020B0604020202020204" pitchFamily="34" charset="0"/>
                  <a:cs typeface="Arial" panose="020B0604020202020204" pitchFamily="34" charset="0"/>
                </a:rPr>
                <a:t>re7</a:t>
              </a:r>
              <a:endParaRPr lang="ja-JP" altLang="en-US" sz="1400" dirty="0">
                <a:solidFill>
                  <a:schemeClr val="bg1"/>
                </a:solidFill>
                <a:latin typeface="Arial" panose="020B0604020202020204" pitchFamily="34" charset="0"/>
                <a:cs typeface="Arial" panose="020B0604020202020204" pitchFamily="34" charset="0"/>
              </a:endParaRPr>
            </a:p>
          </p:txBody>
        </p:sp>
      </p:grpSp>
      <p:sp>
        <p:nvSpPr>
          <p:cNvPr id="106" name="テキスト ボックス 105">
            <a:extLst>
              <a:ext uri="{FF2B5EF4-FFF2-40B4-BE49-F238E27FC236}">
                <a16:creationId xmlns:a16="http://schemas.microsoft.com/office/drawing/2014/main" id="{126F1174-0B01-4440-ABD7-BB8314E232BD}"/>
              </a:ext>
            </a:extLst>
          </p:cNvPr>
          <p:cNvSpPr txBox="1"/>
          <p:nvPr/>
        </p:nvSpPr>
        <p:spPr>
          <a:xfrm>
            <a:off x="203677" y="7633950"/>
            <a:ext cx="6450646" cy="1169551"/>
          </a:xfrm>
          <a:prstGeom prst="rect">
            <a:avLst/>
          </a:prstGeom>
          <a:noFill/>
        </p:spPr>
        <p:txBody>
          <a:bodyPr wrap="square" rtlCol="0">
            <a:spAutoFit/>
          </a:bodyPr>
          <a:lstStyle/>
          <a:p>
            <a:r>
              <a:rPr lang="en-US" altLang="ja-JP" sz="1400" b="1" dirty="0">
                <a:latin typeface="Times New Roman" panose="02020603050405020304" pitchFamily="18" charset="0"/>
                <a:cs typeface="Times New Roman" panose="02020603050405020304" pitchFamily="18" charset="0"/>
              </a:rPr>
              <a:t>Fig. S3.</a:t>
            </a:r>
            <a:r>
              <a:rPr lang="en-US" altLang="ja-JP" sz="1400" dirty="0">
                <a:latin typeface="Times New Roman" panose="02020603050405020304" pitchFamily="18" charset="0"/>
                <a:cs typeface="Times New Roman" panose="02020603050405020304" pitchFamily="18" charset="0"/>
              </a:rPr>
              <a:t> Motility of the swimming ring-restored mutants in </a:t>
            </a:r>
            <a:r>
              <a:rPr lang="en-US" altLang="ja-JP" sz="1400" dirty="0" err="1">
                <a:latin typeface="Times New Roman" panose="02020603050405020304" pitchFamily="18" charset="0"/>
                <a:cs typeface="Times New Roman" panose="02020603050405020304" pitchFamily="18" charset="0"/>
              </a:rPr>
              <a:t>PomA</a:t>
            </a:r>
            <a:r>
              <a:rPr lang="en-US" altLang="ja-JP" sz="1400" dirty="0">
                <a:latin typeface="Times New Roman" panose="02020603050405020304" pitchFamily="18" charset="0"/>
                <a:cs typeface="Times New Roman" panose="02020603050405020304" pitchFamily="18" charset="0"/>
              </a:rPr>
              <a:t> L93E, L95E and L95R. The cells were inoculated in a VPG 0.25% (w/v) agar plate with 0.02% (w/v) arabinose and chloramphenicol at 30 ºC for 4 h. The numbered “s” shows the original swimming ring-restored mutant. The numbered “re” shows the NMB191 cells re-transformed by the plasmid </a:t>
            </a:r>
            <a:r>
              <a:rPr lang="en-US" altLang="ja-JP" sz="1400" dirty="0" err="1">
                <a:latin typeface="Times New Roman" panose="02020603050405020304" pitchFamily="18" charset="0"/>
                <a:cs typeface="Times New Roman" panose="02020603050405020304" pitchFamily="18" charset="0"/>
              </a:rPr>
              <a:t>pHFAB</a:t>
            </a:r>
            <a:r>
              <a:rPr lang="en-US" altLang="ja-JP" sz="1400" dirty="0">
                <a:latin typeface="Times New Roman" panose="02020603050405020304" pitchFamily="18" charset="0"/>
                <a:cs typeface="Times New Roman" panose="02020603050405020304" pitchFamily="18" charset="0"/>
              </a:rPr>
              <a:t> extracted from the swimming ring-restored mutants.</a:t>
            </a:r>
            <a:r>
              <a:rPr lang="ja-JP" altLang="ja-JP" sz="1400">
                <a:latin typeface="Times New Roman" panose="02020603050405020304" pitchFamily="18" charset="0"/>
                <a:cs typeface="Times New Roman" panose="02020603050405020304" pitchFamily="18" charset="0"/>
              </a:rPr>
              <a:t> </a:t>
            </a:r>
            <a:endParaRPr kumimoji="1" lang="ja-JP" altLang="en-US" sz="1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2838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グループ化 33"/>
          <p:cNvGrpSpPr/>
          <p:nvPr/>
        </p:nvGrpSpPr>
        <p:grpSpPr>
          <a:xfrm>
            <a:off x="1072366" y="271622"/>
            <a:ext cx="5257395" cy="7757022"/>
            <a:chOff x="353183" y="326777"/>
            <a:chExt cx="5257395" cy="7757022"/>
          </a:xfrm>
        </p:grpSpPr>
        <p:grpSp>
          <p:nvGrpSpPr>
            <p:cNvPr id="32" name="グループ化 31"/>
            <p:cNvGrpSpPr/>
            <p:nvPr/>
          </p:nvGrpSpPr>
          <p:grpSpPr>
            <a:xfrm>
              <a:off x="353183" y="401109"/>
              <a:ext cx="5257395" cy="7682690"/>
              <a:chOff x="353183" y="401109"/>
              <a:chExt cx="5257395" cy="7682690"/>
            </a:xfrm>
          </p:grpSpPr>
          <p:graphicFrame>
            <p:nvGraphicFramePr>
              <p:cNvPr id="2" name="グラフ 1">
                <a:extLst>
                  <a:ext uri="{FF2B5EF4-FFF2-40B4-BE49-F238E27FC236}">
                    <a16:creationId xmlns:a16="http://schemas.microsoft.com/office/drawing/2014/main" id="{3D2C0271-599C-4E46-A364-53E15D3A434B}"/>
                  </a:ext>
                </a:extLst>
              </p:cNvPr>
              <p:cNvGraphicFramePr>
                <a:graphicFrameLocks/>
              </p:cNvGraphicFramePr>
              <p:nvPr>
                <p:extLst>
                  <p:ext uri="{D42A27DB-BD31-4B8C-83A1-F6EECF244321}">
                    <p14:modId xmlns:p14="http://schemas.microsoft.com/office/powerpoint/2010/main" val="2502016415"/>
                  </p:ext>
                </p:extLst>
              </p:nvPr>
            </p:nvGraphicFramePr>
            <p:xfrm>
              <a:off x="655748" y="497171"/>
              <a:ext cx="4954830" cy="22617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グラフ 2">
                <a:extLst>
                  <a:ext uri="{FF2B5EF4-FFF2-40B4-BE49-F238E27FC236}">
                    <a16:creationId xmlns:a16="http://schemas.microsoft.com/office/drawing/2014/main" id="{17A41AF1-016A-264F-A2C9-FC447BEE38B7}"/>
                  </a:ext>
                </a:extLst>
              </p:cNvPr>
              <p:cNvGraphicFramePr>
                <a:graphicFrameLocks/>
              </p:cNvGraphicFramePr>
              <p:nvPr>
                <p:extLst>
                  <p:ext uri="{D42A27DB-BD31-4B8C-83A1-F6EECF244321}">
                    <p14:modId xmlns:p14="http://schemas.microsoft.com/office/powerpoint/2010/main" val="879823102"/>
                  </p:ext>
                </p:extLst>
              </p:nvPr>
            </p:nvGraphicFramePr>
            <p:xfrm>
              <a:off x="655748" y="2816764"/>
              <a:ext cx="4573860" cy="226172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グラフ 3">
                <a:extLst>
                  <a:ext uri="{FF2B5EF4-FFF2-40B4-BE49-F238E27FC236}">
                    <a16:creationId xmlns:a16="http://schemas.microsoft.com/office/drawing/2014/main" id="{FCEF2FB4-8821-3D47-BBB7-3AB453D11238}"/>
                  </a:ext>
                </a:extLst>
              </p:cNvPr>
              <p:cNvGraphicFramePr>
                <a:graphicFrameLocks/>
              </p:cNvGraphicFramePr>
              <p:nvPr>
                <p:extLst>
                  <p:ext uri="{D42A27DB-BD31-4B8C-83A1-F6EECF244321}">
                    <p14:modId xmlns:p14="http://schemas.microsoft.com/office/powerpoint/2010/main" val="723300873"/>
                  </p:ext>
                </p:extLst>
              </p:nvPr>
            </p:nvGraphicFramePr>
            <p:xfrm>
              <a:off x="655748" y="5373429"/>
              <a:ext cx="2661324" cy="2261721"/>
            </p:xfrm>
            <a:graphic>
              <a:graphicData uri="http://schemas.openxmlformats.org/drawingml/2006/chart">
                <c:chart xmlns:c="http://schemas.openxmlformats.org/drawingml/2006/chart" xmlns:r="http://schemas.openxmlformats.org/officeDocument/2006/relationships" r:id="rId4"/>
              </a:graphicData>
            </a:graphic>
          </p:graphicFrame>
          <p:sp>
            <p:nvSpPr>
              <p:cNvPr id="5" name="テキスト ボックス 4"/>
              <p:cNvSpPr txBox="1"/>
              <p:nvPr/>
            </p:nvSpPr>
            <p:spPr>
              <a:xfrm rot="16200000">
                <a:off x="908755" y="2348751"/>
                <a:ext cx="547510"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WT</a:t>
                </a:r>
                <a:endParaRPr lang="ja-JP" altLang="en-US" sz="1400" dirty="0">
                  <a:latin typeface="Arial" panose="020B0604020202020204" pitchFamily="34" charset="0"/>
                  <a:cs typeface="Arial" panose="020B0604020202020204" pitchFamily="34" charset="0"/>
                </a:endParaRPr>
              </a:p>
            </p:txBody>
          </p:sp>
          <p:sp>
            <p:nvSpPr>
              <p:cNvPr id="6" name="テキスト ボックス 5"/>
              <p:cNvSpPr txBox="1"/>
              <p:nvPr/>
            </p:nvSpPr>
            <p:spPr>
              <a:xfrm rot="16200000">
                <a:off x="1246293" y="2376520"/>
                <a:ext cx="603049"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L93E</a:t>
                </a:r>
                <a:endParaRPr lang="ja-JP" altLang="en-US" sz="1400" dirty="0">
                  <a:latin typeface="Arial" panose="020B0604020202020204" pitchFamily="34" charset="0"/>
                  <a:cs typeface="Arial" panose="020B0604020202020204" pitchFamily="34" charset="0"/>
                </a:endParaRPr>
              </a:p>
            </p:txBody>
          </p:sp>
          <p:sp>
            <p:nvSpPr>
              <p:cNvPr id="7" name="テキスト ボックス 6"/>
              <p:cNvSpPr txBox="1"/>
              <p:nvPr/>
            </p:nvSpPr>
            <p:spPr>
              <a:xfrm rot="16200000">
                <a:off x="1239062" y="4933449"/>
                <a:ext cx="603049"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L95E</a:t>
                </a:r>
                <a:endParaRPr lang="ja-JP" altLang="en-US" sz="1400" dirty="0">
                  <a:latin typeface="Arial" panose="020B0604020202020204" pitchFamily="34" charset="0"/>
                  <a:cs typeface="Arial" panose="020B0604020202020204" pitchFamily="34" charset="0"/>
                </a:endParaRPr>
              </a:p>
            </p:txBody>
          </p:sp>
          <p:sp>
            <p:nvSpPr>
              <p:cNvPr id="8" name="テキスト ボックス 7"/>
              <p:cNvSpPr txBox="1"/>
              <p:nvPr/>
            </p:nvSpPr>
            <p:spPr>
              <a:xfrm rot="16200000">
                <a:off x="1149514" y="7553739"/>
                <a:ext cx="75234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L95R</a:t>
                </a:r>
                <a:endParaRPr lang="ja-JP" altLang="en-US" sz="1400" dirty="0">
                  <a:latin typeface="Arial" panose="020B0604020202020204" pitchFamily="34" charset="0"/>
                  <a:cs typeface="Arial" panose="020B0604020202020204" pitchFamily="34" charset="0"/>
                </a:endParaRPr>
              </a:p>
            </p:txBody>
          </p:sp>
          <p:sp>
            <p:nvSpPr>
              <p:cNvPr id="9" name="テキスト ボックス 8"/>
              <p:cNvSpPr txBox="1"/>
              <p:nvPr/>
            </p:nvSpPr>
            <p:spPr>
              <a:xfrm rot="16200000">
                <a:off x="-642442" y="1396734"/>
                <a:ext cx="2299027" cy="307777"/>
              </a:xfrm>
              <a:prstGeom prst="rect">
                <a:avLst/>
              </a:prstGeom>
              <a:noFill/>
            </p:spPr>
            <p:txBody>
              <a:bodyPr wrap="none" rtlCol="0">
                <a:spAutoFit/>
              </a:bodyPr>
              <a:lstStyle/>
              <a:p>
                <a:r>
                  <a:rPr lang="en-US" altLang="ja-JP" sz="1400" dirty="0">
                    <a:latin typeface="Arial" panose="020B0604020202020204" pitchFamily="34" charset="0"/>
                    <a:cs typeface="Arial" panose="020B0604020202020204" pitchFamily="34" charset="0"/>
                  </a:rPr>
                  <a:t>Swimming speed (</a:t>
                </a:r>
                <a:r>
                  <a:rPr lang="el-GR" altLang="ja-JP" sz="1400" dirty="0">
                    <a:latin typeface="Arial" panose="020B0604020202020204" pitchFamily="34" charset="0"/>
                    <a:cs typeface="Arial" panose="020B0604020202020204" pitchFamily="34" charset="0"/>
                  </a:rPr>
                  <a:t>μ</a:t>
                </a:r>
                <a:r>
                  <a:rPr lang="en-US" altLang="ja-JP" sz="1400" dirty="0">
                    <a:latin typeface="Arial" panose="020B0604020202020204" pitchFamily="34" charset="0"/>
                    <a:cs typeface="Arial" panose="020B0604020202020204" pitchFamily="34" charset="0"/>
                  </a:rPr>
                  <a:t>m/sec)</a:t>
                </a:r>
                <a:endParaRPr lang="ja-JP" altLang="en-US" sz="1400" dirty="0">
                  <a:latin typeface="Arial" panose="020B0604020202020204" pitchFamily="34" charset="0"/>
                  <a:cs typeface="Arial" panose="020B0604020202020204" pitchFamily="34" charset="0"/>
                </a:endParaRPr>
              </a:p>
            </p:txBody>
          </p:sp>
          <p:sp>
            <p:nvSpPr>
              <p:cNvPr id="10" name="テキスト ボックス 9"/>
              <p:cNvSpPr txBox="1"/>
              <p:nvPr/>
            </p:nvSpPr>
            <p:spPr>
              <a:xfrm rot="16200000">
                <a:off x="880533" y="4905680"/>
                <a:ext cx="547510"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WT</a:t>
                </a:r>
                <a:endParaRPr lang="ja-JP" altLang="en-US" sz="1400" dirty="0">
                  <a:latin typeface="Arial" panose="020B0604020202020204" pitchFamily="34" charset="0"/>
                  <a:cs typeface="Arial" panose="020B0604020202020204" pitchFamily="34" charset="0"/>
                </a:endParaRPr>
              </a:p>
            </p:txBody>
          </p:sp>
          <p:sp>
            <p:nvSpPr>
              <p:cNvPr id="11" name="テキスト ボックス 10"/>
              <p:cNvSpPr txBox="1"/>
              <p:nvPr/>
            </p:nvSpPr>
            <p:spPr>
              <a:xfrm rot="16200000">
                <a:off x="-642441" y="3964952"/>
                <a:ext cx="2299027" cy="307777"/>
              </a:xfrm>
              <a:prstGeom prst="rect">
                <a:avLst/>
              </a:prstGeom>
              <a:noFill/>
            </p:spPr>
            <p:txBody>
              <a:bodyPr wrap="none" rtlCol="0">
                <a:spAutoFit/>
              </a:bodyPr>
              <a:lstStyle/>
              <a:p>
                <a:r>
                  <a:rPr lang="en-US" altLang="ja-JP" sz="1400" dirty="0">
                    <a:latin typeface="Arial" panose="020B0604020202020204" pitchFamily="34" charset="0"/>
                    <a:cs typeface="Arial" panose="020B0604020202020204" pitchFamily="34" charset="0"/>
                  </a:rPr>
                  <a:t>Swimming speed (</a:t>
                </a:r>
                <a:r>
                  <a:rPr lang="el-GR" altLang="ja-JP" sz="1400" dirty="0">
                    <a:latin typeface="Arial" panose="020B0604020202020204" pitchFamily="34" charset="0"/>
                    <a:cs typeface="Arial" panose="020B0604020202020204" pitchFamily="34" charset="0"/>
                  </a:rPr>
                  <a:t>μ</a:t>
                </a:r>
                <a:r>
                  <a:rPr lang="en-US" altLang="ja-JP" sz="1400" dirty="0">
                    <a:latin typeface="Arial" panose="020B0604020202020204" pitchFamily="34" charset="0"/>
                    <a:cs typeface="Arial" panose="020B0604020202020204" pitchFamily="34" charset="0"/>
                  </a:rPr>
                  <a:t>m/sec)</a:t>
                </a:r>
                <a:endParaRPr lang="ja-JP" altLang="en-US" sz="1400" dirty="0">
                  <a:latin typeface="Arial" panose="020B0604020202020204" pitchFamily="34" charset="0"/>
                  <a:cs typeface="Arial" panose="020B0604020202020204" pitchFamily="34" charset="0"/>
                </a:endParaRPr>
              </a:p>
            </p:txBody>
          </p:sp>
          <p:sp>
            <p:nvSpPr>
              <p:cNvPr id="12" name="テキスト ボックス 11"/>
              <p:cNvSpPr txBox="1"/>
              <p:nvPr/>
            </p:nvSpPr>
            <p:spPr>
              <a:xfrm rot="16200000">
                <a:off x="869244" y="7451323"/>
                <a:ext cx="547510"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WT</a:t>
                </a:r>
                <a:endParaRPr lang="ja-JP" altLang="en-US" sz="1400" dirty="0">
                  <a:latin typeface="Arial" panose="020B0604020202020204" pitchFamily="34" charset="0"/>
                  <a:cs typeface="Arial" panose="020B0604020202020204" pitchFamily="34" charset="0"/>
                </a:endParaRPr>
              </a:p>
            </p:txBody>
          </p:sp>
          <p:sp>
            <p:nvSpPr>
              <p:cNvPr id="13" name="テキスト ボックス 12"/>
              <p:cNvSpPr txBox="1"/>
              <p:nvPr/>
            </p:nvSpPr>
            <p:spPr>
              <a:xfrm rot="16200000">
                <a:off x="-642441" y="6561395"/>
                <a:ext cx="2299027" cy="307777"/>
              </a:xfrm>
              <a:prstGeom prst="rect">
                <a:avLst/>
              </a:prstGeom>
              <a:noFill/>
            </p:spPr>
            <p:txBody>
              <a:bodyPr wrap="none" rtlCol="0">
                <a:spAutoFit/>
              </a:bodyPr>
              <a:lstStyle/>
              <a:p>
                <a:r>
                  <a:rPr lang="en-US" altLang="ja-JP" sz="1400" dirty="0">
                    <a:latin typeface="Arial" panose="020B0604020202020204" pitchFamily="34" charset="0"/>
                    <a:cs typeface="Arial" panose="020B0604020202020204" pitchFamily="34" charset="0"/>
                  </a:rPr>
                  <a:t>Swimming speed (</a:t>
                </a:r>
                <a:r>
                  <a:rPr lang="el-GR" altLang="ja-JP" sz="1400" dirty="0">
                    <a:latin typeface="Arial" panose="020B0604020202020204" pitchFamily="34" charset="0"/>
                    <a:cs typeface="Arial" panose="020B0604020202020204" pitchFamily="34" charset="0"/>
                  </a:rPr>
                  <a:t>μ</a:t>
                </a:r>
                <a:r>
                  <a:rPr lang="en-US" altLang="ja-JP" sz="1400" dirty="0">
                    <a:latin typeface="Arial" panose="020B0604020202020204" pitchFamily="34" charset="0"/>
                    <a:cs typeface="Arial" panose="020B0604020202020204" pitchFamily="34" charset="0"/>
                  </a:rPr>
                  <a:t>m/sec)</a:t>
                </a:r>
                <a:endParaRPr lang="ja-JP" altLang="en-US" sz="1400" dirty="0">
                  <a:latin typeface="Arial" panose="020B0604020202020204" pitchFamily="34" charset="0"/>
                  <a:cs typeface="Arial" panose="020B0604020202020204" pitchFamily="34" charset="0"/>
                </a:endParaRPr>
              </a:p>
            </p:txBody>
          </p:sp>
          <p:sp>
            <p:nvSpPr>
              <p:cNvPr id="14" name="テキスト ボックス 13"/>
              <p:cNvSpPr txBox="1"/>
              <p:nvPr/>
            </p:nvSpPr>
            <p:spPr>
              <a:xfrm>
                <a:off x="654755" y="2088444"/>
                <a:ext cx="338667"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a:t>
                </a:r>
                <a:endParaRPr lang="ja-JP" altLang="en-US" sz="1400" dirty="0">
                  <a:latin typeface="Arial" panose="020B0604020202020204" pitchFamily="34" charset="0"/>
                  <a:cs typeface="Arial" panose="020B0604020202020204" pitchFamily="34" charset="0"/>
                </a:endParaRPr>
              </a:p>
            </p:txBody>
          </p:sp>
          <p:sp>
            <p:nvSpPr>
              <p:cNvPr id="15" name="テキスト ボックス 14"/>
              <p:cNvSpPr txBox="1"/>
              <p:nvPr/>
            </p:nvSpPr>
            <p:spPr>
              <a:xfrm>
                <a:off x="513644" y="1800579"/>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10</a:t>
                </a:r>
                <a:endParaRPr lang="ja-JP" altLang="en-US" sz="1400" dirty="0">
                  <a:latin typeface="Arial" panose="020B0604020202020204" pitchFamily="34" charset="0"/>
                  <a:cs typeface="Arial" panose="020B0604020202020204" pitchFamily="34" charset="0"/>
                </a:endParaRPr>
              </a:p>
            </p:txBody>
          </p:sp>
          <p:sp>
            <p:nvSpPr>
              <p:cNvPr id="16" name="テキスト ボックス 15"/>
              <p:cNvSpPr txBox="1"/>
              <p:nvPr/>
            </p:nvSpPr>
            <p:spPr>
              <a:xfrm>
                <a:off x="513644" y="1535292"/>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20</a:t>
                </a:r>
                <a:endParaRPr lang="ja-JP" altLang="en-US" sz="1400" dirty="0">
                  <a:latin typeface="Arial" panose="020B0604020202020204" pitchFamily="34" charset="0"/>
                  <a:cs typeface="Arial" panose="020B0604020202020204" pitchFamily="34" charset="0"/>
                </a:endParaRPr>
              </a:p>
            </p:txBody>
          </p:sp>
          <p:sp>
            <p:nvSpPr>
              <p:cNvPr id="17" name="テキスト ボックス 16"/>
              <p:cNvSpPr txBox="1"/>
              <p:nvPr/>
            </p:nvSpPr>
            <p:spPr>
              <a:xfrm>
                <a:off x="513644" y="1253071"/>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30</a:t>
                </a:r>
                <a:endParaRPr lang="ja-JP" altLang="en-US" sz="1400" dirty="0">
                  <a:latin typeface="Arial" panose="020B0604020202020204" pitchFamily="34" charset="0"/>
                  <a:cs typeface="Arial" panose="020B0604020202020204" pitchFamily="34" charset="0"/>
                </a:endParaRPr>
              </a:p>
            </p:txBody>
          </p:sp>
          <p:sp>
            <p:nvSpPr>
              <p:cNvPr id="18" name="テキスト ボックス 17"/>
              <p:cNvSpPr txBox="1"/>
              <p:nvPr/>
            </p:nvSpPr>
            <p:spPr>
              <a:xfrm>
                <a:off x="513644" y="993426"/>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40</a:t>
                </a:r>
                <a:endParaRPr lang="ja-JP" altLang="en-US" sz="1400" dirty="0">
                  <a:latin typeface="Arial" panose="020B0604020202020204" pitchFamily="34" charset="0"/>
                  <a:cs typeface="Arial" panose="020B0604020202020204" pitchFamily="34" charset="0"/>
                </a:endParaRPr>
              </a:p>
            </p:txBody>
          </p:sp>
          <p:sp>
            <p:nvSpPr>
              <p:cNvPr id="19" name="テキスト ボックス 18"/>
              <p:cNvSpPr txBox="1"/>
              <p:nvPr/>
            </p:nvSpPr>
            <p:spPr>
              <a:xfrm>
                <a:off x="541867" y="745070"/>
                <a:ext cx="451555"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50</a:t>
                </a:r>
                <a:endParaRPr lang="ja-JP" altLang="en-US" sz="1400" dirty="0">
                  <a:latin typeface="Arial" panose="020B0604020202020204" pitchFamily="34" charset="0"/>
                  <a:cs typeface="Arial" panose="020B0604020202020204" pitchFamily="34" charset="0"/>
                </a:endParaRPr>
              </a:p>
            </p:txBody>
          </p:sp>
          <p:sp>
            <p:nvSpPr>
              <p:cNvPr id="20" name="テキスト ボックス 19"/>
              <p:cNvSpPr txBox="1"/>
              <p:nvPr/>
            </p:nvSpPr>
            <p:spPr>
              <a:xfrm>
                <a:off x="541867" y="502358"/>
                <a:ext cx="451555"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60</a:t>
                </a:r>
                <a:endParaRPr lang="ja-JP" altLang="en-US" sz="1400" dirty="0">
                  <a:latin typeface="Arial" panose="020B0604020202020204" pitchFamily="34" charset="0"/>
                  <a:cs typeface="Arial" panose="020B0604020202020204" pitchFamily="34" charset="0"/>
                </a:endParaRPr>
              </a:p>
            </p:txBody>
          </p:sp>
          <p:sp>
            <p:nvSpPr>
              <p:cNvPr id="21" name="テキスト ボックス 20"/>
              <p:cNvSpPr txBox="1"/>
              <p:nvPr/>
            </p:nvSpPr>
            <p:spPr>
              <a:xfrm>
                <a:off x="1716509" y="2234201"/>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a:t>
                </a:r>
                <a:endParaRPr lang="ja-JP" altLang="en-US" sz="1400" dirty="0">
                  <a:latin typeface="Arial" panose="020B0604020202020204" pitchFamily="34" charset="0"/>
                  <a:cs typeface="Arial" panose="020B0604020202020204" pitchFamily="34" charset="0"/>
                </a:endParaRPr>
              </a:p>
            </p:txBody>
          </p:sp>
          <p:sp>
            <p:nvSpPr>
              <p:cNvPr id="22" name="テキスト ボックス 21"/>
              <p:cNvSpPr txBox="1"/>
              <p:nvPr/>
            </p:nvSpPr>
            <p:spPr>
              <a:xfrm>
                <a:off x="2089288" y="2234201"/>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s2</a:t>
                </a:r>
                <a:endParaRPr lang="ja-JP" altLang="en-US" sz="1400" dirty="0">
                  <a:latin typeface="Arial" panose="020B0604020202020204" pitchFamily="34" charset="0"/>
                  <a:cs typeface="Arial" panose="020B0604020202020204" pitchFamily="34" charset="0"/>
                </a:endParaRPr>
              </a:p>
            </p:txBody>
          </p:sp>
          <p:sp>
            <p:nvSpPr>
              <p:cNvPr id="23" name="テキスト ボックス 22"/>
              <p:cNvSpPr txBox="1"/>
              <p:nvPr/>
            </p:nvSpPr>
            <p:spPr>
              <a:xfrm>
                <a:off x="246206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s3</a:t>
                </a:r>
                <a:endParaRPr lang="ja-JP" altLang="en-US" sz="1400" dirty="0">
                  <a:latin typeface="Arial" panose="020B0604020202020204" pitchFamily="34" charset="0"/>
                  <a:cs typeface="Arial" panose="020B0604020202020204" pitchFamily="34" charset="0"/>
                </a:endParaRPr>
              </a:p>
            </p:txBody>
          </p:sp>
          <p:sp>
            <p:nvSpPr>
              <p:cNvPr id="24" name="テキスト ボックス 23"/>
              <p:cNvSpPr txBox="1"/>
              <p:nvPr/>
            </p:nvSpPr>
            <p:spPr>
              <a:xfrm>
                <a:off x="283484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s4</a:t>
                </a:r>
                <a:endParaRPr lang="ja-JP" altLang="en-US" sz="1400" dirty="0">
                  <a:latin typeface="Arial" panose="020B0604020202020204" pitchFamily="34" charset="0"/>
                  <a:cs typeface="Arial" panose="020B0604020202020204" pitchFamily="34" charset="0"/>
                </a:endParaRPr>
              </a:p>
            </p:txBody>
          </p:sp>
          <p:sp>
            <p:nvSpPr>
              <p:cNvPr id="25" name="テキスト ボックス 24"/>
              <p:cNvSpPr txBox="1"/>
              <p:nvPr/>
            </p:nvSpPr>
            <p:spPr>
              <a:xfrm>
                <a:off x="320762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s5</a:t>
                </a:r>
                <a:endParaRPr lang="ja-JP" altLang="en-US" sz="1400" dirty="0">
                  <a:latin typeface="Arial" panose="020B0604020202020204" pitchFamily="34" charset="0"/>
                  <a:cs typeface="Arial" panose="020B0604020202020204" pitchFamily="34" charset="0"/>
                </a:endParaRPr>
              </a:p>
            </p:txBody>
          </p:sp>
          <p:sp>
            <p:nvSpPr>
              <p:cNvPr id="26" name="テキスト ボックス 25"/>
              <p:cNvSpPr txBox="1"/>
              <p:nvPr/>
            </p:nvSpPr>
            <p:spPr>
              <a:xfrm>
                <a:off x="358040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s6</a:t>
                </a:r>
                <a:endParaRPr lang="ja-JP" altLang="en-US" sz="1400" dirty="0">
                  <a:latin typeface="Arial" panose="020B0604020202020204" pitchFamily="34" charset="0"/>
                  <a:cs typeface="Arial" panose="020B0604020202020204" pitchFamily="34" charset="0"/>
                </a:endParaRPr>
              </a:p>
            </p:txBody>
          </p:sp>
          <p:sp>
            <p:nvSpPr>
              <p:cNvPr id="27" name="テキスト ボックス 26"/>
              <p:cNvSpPr txBox="1"/>
              <p:nvPr/>
            </p:nvSpPr>
            <p:spPr>
              <a:xfrm>
                <a:off x="395318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s7</a:t>
                </a:r>
                <a:endParaRPr lang="ja-JP" altLang="en-US" sz="1400" dirty="0">
                  <a:latin typeface="Arial" panose="020B0604020202020204" pitchFamily="34" charset="0"/>
                  <a:cs typeface="Arial" panose="020B0604020202020204" pitchFamily="34" charset="0"/>
                </a:endParaRPr>
              </a:p>
            </p:txBody>
          </p:sp>
          <p:sp>
            <p:nvSpPr>
              <p:cNvPr id="28" name="テキスト ボックス 27"/>
              <p:cNvSpPr txBox="1"/>
              <p:nvPr/>
            </p:nvSpPr>
            <p:spPr>
              <a:xfrm>
                <a:off x="432596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s8</a:t>
                </a:r>
                <a:endParaRPr lang="ja-JP" altLang="en-US" sz="1400" dirty="0">
                  <a:latin typeface="Arial" panose="020B0604020202020204" pitchFamily="34" charset="0"/>
                  <a:cs typeface="Arial" panose="020B0604020202020204" pitchFamily="34" charset="0"/>
                </a:endParaRPr>
              </a:p>
            </p:txBody>
          </p:sp>
          <p:sp>
            <p:nvSpPr>
              <p:cNvPr id="29" name="テキスト ボックス 28"/>
              <p:cNvSpPr txBox="1"/>
              <p:nvPr/>
            </p:nvSpPr>
            <p:spPr>
              <a:xfrm>
                <a:off x="469874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s9</a:t>
                </a:r>
                <a:endParaRPr lang="ja-JP" altLang="en-US" sz="1400" dirty="0">
                  <a:latin typeface="Arial" panose="020B0604020202020204" pitchFamily="34" charset="0"/>
                  <a:cs typeface="Arial" panose="020B0604020202020204" pitchFamily="34" charset="0"/>
                </a:endParaRPr>
              </a:p>
            </p:txBody>
          </p:sp>
          <p:sp>
            <p:nvSpPr>
              <p:cNvPr id="30" name="テキスト ボックス 29"/>
              <p:cNvSpPr txBox="1"/>
              <p:nvPr/>
            </p:nvSpPr>
            <p:spPr>
              <a:xfrm>
                <a:off x="5071524" y="2234201"/>
                <a:ext cx="473206"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s10</a:t>
                </a:r>
                <a:endParaRPr lang="ja-JP" altLang="en-US" sz="1400" dirty="0">
                  <a:latin typeface="Arial" panose="020B0604020202020204" pitchFamily="34" charset="0"/>
                  <a:cs typeface="Arial" panose="020B0604020202020204" pitchFamily="34" charset="0"/>
                </a:endParaRPr>
              </a:p>
            </p:txBody>
          </p:sp>
          <p:sp>
            <p:nvSpPr>
              <p:cNvPr id="31" name="テキスト ボックス 30"/>
              <p:cNvSpPr txBox="1"/>
              <p:nvPr/>
            </p:nvSpPr>
            <p:spPr>
              <a:xfrm>
                <a:off x="2611242" y="2550291"/>
                <a:ext cx="1636988"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Up-motile mutants</a:t>
                </a:r>
                <a:endParaRPr lang="ja-JP" altLang="en-US" sz="1400" dirty="0">
                  <a:latin typeface="Arial" panose="020B0604020202020204" pitchFamily="34" charset="0"/>
                  <a:cs typeface="Arial" panose="020B0604020202020204" pitchFamily="34" charset="0"/>
                </a:endParaRPr>
              </a:p>
            </p:txBody>
          </p:sp>
          <p:cxnSp>
            <p:nvCxnSpPr>
              <p:cNvPr id="33" name="直線コネクタ 32"/>
              <p:cNvCxnSpPr/>
              <p:nvPr/>
            </p:nvCxnSpPr>
            <p:spPr>
              <a:xfrm>
                <a:off x="1806222" y="2562577"/>
                <a:ext cx="363502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テキスト ボックス 34"/>
              <p:cNvSpPr txBox="1"/>
              <p:nvPr/>
            </p:nvSpPr>
            <p:spPr>
              <a:xfrm>
                <a:off x="1710864" y="4802419"/>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a:t>
                </a:r>
                <a:endParaRPr lang="ja-JP" altLang="en-US" sz="1400" dirty="0">
                  <a:latin typeface="Arial" panose="020B0604020202020204" pitchFamily="34" charset="0"/>
                  <a:cs typeface="Arial" panose="020B0604020202020204" pitchFamily="34" charset="0"/>
                </a:endParaRPr>
              </a:p>
            </p:txBody>
          </p:sp>
          <p:sp>
            <p:nvSpPr>
              <p:cNvPr id="36" name="テキスト ボックス 35"/>
              <p:cNvSpPr txBox="1"/>
              <p:nvPr/>
            </p:nvSpPr>
            <p:spPr>
              <a:xfrm>
                <a:off x="2083643" y="4802419"/>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s2</a:t>
                </a:r>
                <a:endParaRPr lang="ja-JP" altLang="en-US" sz="1400" dirty="0">
                  <a:latin typeface="Arial" panose="020B0604020202020204" pitchFamily="34" charset="0"/>
                  <a:cs typeface="Arial" panose="020B0604020202020204" pitchFamily="34" charset="0"/>
                </a:endParaRPr>
              </a:p>
            </p:txBody>
          </p:sp>
          <p:sp>
            <p:nvSpPr>
              <p:cNvPr id="37" name="テキスト ボックス 36"/>
              <p:cNvSpPr txBox="1"/>
              <p:nvPr/>
            </p:nvSpPr>
            <p:spPr>
              <a:xfrm>
                <a:off x="2456422" y="4802419"/>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s3</a:t>
                </a:r>
                <a:endParaRPr lang="ja-JP" altLang="en-US" sz="1400" dirty="0">
                  <a:latin typeface="Arial" panose="020B0604020202020204" pitchFamily="34" charset="0"/>
                  <a:cs typeface="Arial" panose="020B0604020202020204" pitchFamily="34" charset="0"/>
                </a:endParaRPr>
              </a:p>
            </p:txBody>
          </p:sp>
          <p:sp>
            <p:nvSpPr>
              <p:cNvPr id="38" name="テキスト ボックス 37"/>
              <p:cNvSpPr txBox="1"/>
              <p:nvPr/>
            </p:nvSpPr>
            <p:spPr>
              <a:xfrm>
                <a:off x="2829202" y="4802419"/>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s4</a:t>
                </a:r>
                <a:endParaRPr lang="ja-JP" altLang="en-US" sz="1400" dirty="0">
                  <a:latin typeface="Arial" panose="020B0604020202020204" pitchFamily="34" charset="0"/>
                  <a:cs typeface="Arial" panose="020B0604020202020204" pitchFamily="34" charset="0"/>
                </a:endParaRPr>
              </a:p>
            </p:txBody>
          </p:sp>
          <p:sp>
            <p:nvSpPr>
              <p:cNvPr id="39" name="テキスト ボックス 38"/>
              <p:cNvSpPr txBox="1"/>
              <p:nvPr/>
            </p:nvSpPr>
            <p:spPr>
              <a:xfrm>
                <a:off x="3201982" y="4802419"/>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s5</a:t>
                </a:r>
                <a:endParaRPr lang="ja-JP" altLang="en-US" sz="1400" dirty="0">
                  <a:latin typeface="Arial" panose="020B0604020202020204" pitchFamily="34" charset="0"/>
                  <a:cs typeface="Arial" panose="020B0604020202020204" pitchFamily="34" charset="0"/>
                </a:endParaRPr>
              </a:p>
            </p:txBody>
          </p:sp>
          <p:sp>
            <p:nvSpPr>
              <p:cNvPr id="40" name="テキスト ボックス 39"/>
              <p:cNvSpPr txBox="1"/>
              <p:nvPr/>
            </p:nvSpPr>
            <p:spPr>
              <a:xfrm>
                <a:off x="3574762" y="4802419"/>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s6</a:t>
                </a:r>
                <a:endParaRPr lang="ja-JP" altLang="en-US" sz="1400" dirty="0">
                  <a:latin typeface="Arial" panose="020B0604020202020204" pitchFamily="34" charset="0"/>
                  <a:cs typeface="Arial" panose="020B0604020202020204" pitchFamily="34" charset="0"/>
                </a:endParaRPr>
              </a:p>
            </p:txBody>
          </p:sp>
          <p:sp>
            <p:nvSpPr>
              <p:cNvPr id="41" name="テキスト ボックス 40"/>
              <p:cNvSpPr txBox="1"/>
              <p:nvPr/>
            </p:nvSpPr>
            <p:spPr>
              <a:xfrm>
                <a:off x="3947542" y="4802419"/>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s7</a:t>
                </a:r>
                <a:endParaRPr lang="ja-JP" altLang="en-US" sz="1400" dirty="0">
                  <a:latin typeface="Arial" panose="020B0604020202020204" pitchFamily="34" charset="0"/>
                  <a:cs typeface="Arial" panose="020B0604020202020204" pitchFamily="34" charset="0"/>
                </a:endParaRPr>
              </a:p>
            </p:txBody>
          </p:sp>
          <p:sp>
            <p:nvSpPr>
              <p:cNvPr id="42" name="テキスト ボックス 41"/>
              <p:cNvSpPr txBox="1"/>
              <p:nvPr/>
            </p:nvSpPr>
            <p:spPr>
              <a:xfrm>
                <a:off x="4320322" y="4802419"/>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s8</a:t>
                </a:r>
                <a:endParaRPr lang="ja-JP" altLang="en-US" sz="1400" dirty="0">
                  <a:latin typeface="Arial" panose="020B0604020202020204" pitchFamily="34" charset="0"/>
                  <a:cs typeface="Arial" panose="020B0604020202020204" pitchFamily="34" charset="0"/>
                </a:endParaRPr>
              </a:p>
            </p:txBody>
          </p:sp>
          <p:sp>
            <p:nvSpPr>
              <p:cNvPr id="43" name="テキスト ボックス 42"/>
              <p:cNvSpPr txBox="1"/>
              <p:nvPr/>
            </p:nvSpPr>
            <p:spPr>
              <a:xfrm>
                <a:off x="4693102" y="4802419"/>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s9</a:t>
                </a:r>
                <a:endParaRPr lang="ja-JP" altLang="en-US" sz="1400" dirty="0">
                  <a:latin typeface="Arial" panose="020B0604020202020204" pitchFamily="34" charset="0"/>
                  <a:cs typeface="Arial" panose="020B0604020202020204" pitchFamily="34" charset="0"/>
                </a:endParaRPr>
              </a:p>
            </p:txBody>
          </p:sp>
          <p:sp>
            <p:nvSpPr>
              <p:cNvPr id="45" name="テキスト ボックス 44"/>
              <p:cNvSpPr txBox="1"/>
              <p:nvPr/>
            </p:nvSpPr>
            <p:spPr>
              <a:xfrm>
                <a:off x="2605597" y="5118509"/>
                <a:ext cx="1636988"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Up-motile mutants</a:t>
                </a:r>
                <a:endParaRPr lang="ja-JP" altLang="en-US" sz="1400" dirty="0">
                  <a:latin typeface="Arial" panose="020B0604020202020204" pitchFamily="34" charset="0"/>
                  <a:cs typeface="Arial" panose="020B0604020202020204" pitchFamily="34" charset="0"/>
                </a:endParaRPr>
              </a:p>
            </p:txBody>
          </p:sp>
          <p:cxnSp>
            <p:nvCxnSpPr>
              <p:cNvPr id="46" name="直線コネクタ 45"/>
              <p:cNvCxnSpPr/>
              <p:nvPr/>
            </p:nvCxnSpPr>
            <p:spPr>
              <a:xfrm>
                <a:off x="1800577" y="5130795"/>
                <a:ext cx="326813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p:cNvSpPr txBox="1"/>
              <p:nvPr/>
            </p:nvSpPr>
            <p:spPr>
              <a:xfrm>
                <a:off x="1688287" y="7342416"/>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a:t>
                </a:r>
                <a:endParaRPr lang="ja-JP" altLang="en-US" sz="1400" dirty="0">
                  <a:latin typeface="Arial" panose="020B0604020202020204" pitchFamily="34" charset="0"/>
                  <a:cs typeface="Arial" panose="020B0604020202020204" pitchFamily="34" charset="0"/>
                </a:endParaRPr>
              </a:p>
            </p:txBody>
          </p:sp>
          <p:sp>
            <p:nvSpPr>
              <p:cNvPr id="49" name="テキスト ボックス 48"/>
              <p:cNvSpPr txBox="1"/>
              <p:nvPr/>
            </p:nvSpPr>
            <p:spPr>
              <a:xfrm>
                <a:off x="2061066" y="7342416"/>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s2</a:t>
                </a:r>
                <a:endParaRPr lang="ja-JP" altLang="en-US" sz="1400" dirty="0">
                  <a:latin typeface="Arial" panose="020B0604020202020204" pitchFamily="34" charset="0"/>
                  <a:cs typeface="Arial" panose="020B0604020202020204" pitchFamily="34" charset="0"/>
                </a:endParaRPr>
              </a:p>
            </p:txBody>
          </p:sp>
          <p:sp>
            <p:nvSpPr>
              <p:cNvPr id="50" name="テキスト ボックス 49"/>
              <p:cNvSpPr txBox="1"/>
              <p:nvPr/>
            </p:nvSpPr>
            <p:spPr>
              <a:xfrm>
                <a:off x="2433845" y="7342416"/>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s3</a:t>
                </a:r>
                <a:endParaRPr lang="ja-JP" altLang="en-US" sz="1400" dirty="0">
                  <a:latin typeface="Arial" panose="020B0604020202020204" pitchFamily="34" charset="0"/>
                  <a:cs typeface="Arial" panose="020B0604020202020204" pitchFamily="34" charset="0"/>
                </a:endParaRPr>
              </a:p>
            </p:txBody>
          </p:sp>
          <p:sp>
            <p:nvSpPr>
              <p:cNvPr id="51" name="テキスト ボックス 50"/>
              <p:cNvSpPr txBox="1"/>
              <p:nvPr/>
            </p:nvSpPr>
            <p:spPr>
              <a:xfrm>
                <a:off x="2806625" y="7342416"/>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s4</a:t>
                </a:r>
                <a:endParaRPr lang="ja-JP" altLang="en-US" sz="1400" dirty="0">
                  <a:latin typeface="Arial" panose="020B0604020202020204" pitchFamily="34" charset="0"/>
                  <a:cs typeface="Arial" panose="020B0604020202020204" pitchFamily="34" charset="0"/>
                </a:endParaRPr>
              </a:p>
            </p:txBody>
          </p:sp>
          <p:sp>
            <p:nvSpPr>
              <p:cNvPr id="58" name="テキスト ボックス 57"/>
              <p:cNvSpPr txBox="1"/>
              <p:nvPr/>
            </p:nvSpPr>
            <p:spPr>
              <a:xfrm>
                <a:off x="1612175" y="7658506"/>
                <a:ext cx="1636988"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Up-motile mutants</a:t>
                </a:r>
                <a:endParaRPr lang="ja-JP" altLang="en-US" sz="1400" dirty="0">
                  <a:latin typeface="Arial" panose="020B0604020202020204" pitchFamily="34" charset="0"/>
                  <a:cs typeface="Arial" panose="020B0604020202020204" pitchFamily="34" charset="0"/>
                </a:endParaRPr>
              </a:p>
            </p:txBody>
          </p:sp>
          <p:cxnSp>
            <p:nvCxnSpPr>
              <p:cNvPr id="59" name="直線コネクタ 58"/>
              <p:cNvCxnSpPr/>
              <p:nvPr/>
            </p:nvCxnSpPr>
            <p:spPr>
              <a:xfrm>
                <a:off x="1755422" y="7670792"/>
                <a:ext cx="14167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p:cNvSpPr txBox="1"/>
              <p:nvPr/>
            </p:nvSpPr>
            <p:spPr>
              <a:xfrm>
                <a:off x="654755" y="4634084"/>
                <a:ext cx="338667"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a:t>
                </a:r>
                <a:endParaRPr lang="ja-JP" altLang="en-US" sz="1400" dirty="0">
                  <a:latin typeface="Arial" panose="020B0604020202020204" pitchFamily="34" charset="0"/>
                  <a:cs typeface="Arial" panose="020B0604020202020204" pitchFamily="34" charset="0"/>
                </a:endParaRPr>
              </a:p>
            </p:txBody>
          </p:sp>
          <p:sp>
            <p:nvSpPr>
              <p:cNvPr id="62" name="テキスト ボックス 61"/>
              <p:cNvSpPr txBox="1"/>
              <p:nvPr/>
            </p:nvSpPr>
            <p:spPr>
              <a:xfrm>
                <a:off x="513644" y="4346219"/>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10</a:t>
                </a:r>
                <a:endParaRPr lang="ja-JP" altLang="en-US" sz="1400" dirty="0">
                  <a:latin typeface="Arial" panose="020B0604020202020204" pitchFamily="34" charset="0"/>
                  <a:cs typeface="Arial" panose="020B0604020202020204" pitchFamily="34" charset="0"/>
                </a:endParaRPr>
              </a:p>
            </p:txBody>
          </p:sp>
          <p:sp>
            <p:nvSpPr>
              <p:cNvPr id="63" name="テキスト ボックス 62"/>
              <p:cNvSpPr txBox="1"/>
              <p:nvPr/>
            </p:nvSpPr>
            <p:spPr>
              <a:xfrm>
                <a:off x="513644" y="4080932"/>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20</a:t>
                </a:r>
                <a:endParaRPr lang="ja-JP" altLang="en-US" sz="1400" dirty="0">
                  <a:latin typeface="Arial" panose="020B0604020202020204" pitchFamily="34" charset="0"/>
                  <a:cs typeface="Arial" panose="020B0604020202020204" pitchFamily="34" charset="0"/>
                </a:endParaRPr>
              </a:p>
            </p:txBody>
          </p:sp>
          <p:sp>
            <p:nvSpPr>
              <p:cNvPr id="64" name="テキスト ボックス 63"/>
              <p:cNvSpPr txBox="1"/>
              <p:nvPr/>
            </p:nvSpPr>
            <p:spPr>
              <a:xfrm>
                <a:off x="513644" y="3798711"/>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30</a:t>
                </a:r>
                <a:endParaRPr lang="ja-JP" altLang="en-US" sz="1400" dirty="0">
                  <a:latin typeface="Arial" panose="020B0604020202020204" pitchFamily="34" charset="0"/>
                  <a:cs typeface="Arial" panose="020B0604020202020204" pitchFamily="34" charset="0"/>
                </a:endParaRPr>
              </a:p>
            </p:txBody>
          </p:sp>
          <p:sp>
            <p:nvSpPr>
              <p:cNvPr id="65" name="テキスト ボックス 64"/>
              <p:cNvSpPr txBox="1"/>
              <p:nvPr/>
            </p:nvSpPr>
            <p:spPr>
              <a:xfrm>
                <a:off x="513644" y="3539066"/>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40</a:t>
                </a:r>
                <a:endParaRPr lang="ja-JP" altLang="en-US" sz="1400" dirty="0">
                  <a:latin typeface="Arial" panose="020B0604020202020204" pitchFamily="34" charset="0"/>
                  <a:cs typeface="Arial" panose="020B0604020202020204" pitchFamily="34" charset="0"/>
                </a:endParaRPr>
              </a:p>
            </p:txBody>
          </p:sp>
          <p:sp>
            <p:nvSpPr>
              <p:cNvPr id="66" name="テキスト ボックス 65"/>
              <p:cNvSpPr txBox="1"/>
              <p:nvPr/>
            </p:nvSpPr>
            <p:spPr>
              <a:xfrm>
                <a:off x="541867" y="3290710"/>
                <a:ext cx="451555"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50</a:t>
                </a:r>
                <a:endParaRPr lang="ja-JP" altLang="en-US" sz="1400" dirty="0">
                  <a:latin typeface="Arial" panose="020B0604020202020204" pitchFamily="34" charset="0"/>
                  <a:cs typeface="Arial" panose="020B0604020202020204" pitchFamily="34" charset="0"/>
                </a:endParaRPr>
              </a:p>
            </p:txBody>
          </p:sp>
          <p:sp>
            <p:nvSpPr>
              <p:cNvPr id="67" name="テキスト ボックス 66"/>
              <p:cNvSpPr txBox="1"/>
              <p:nvPr/>
            </p:nvSpPr>
            <p:spPr>
              <a:xfrm>
                <a:off x="541867" y="3047998"/>
                <a:ext cx="451555"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60</a:t>
                </a:r>
                <a:endParaRPr lang="ja-JP" altLang="en-US" sz="1400" dirty="0">
                  <a:latin typeface="Arial" panose="020B0604020202020204" pitchFamily="34" charset="0"/>
                  <a:cs typeface="Arial" panose="020B0604020202020204" pitchFamily="34" charset="0"/>
                </a:endParaRPr>
              </a:p>
            </p:txBody>
          </p:sp>
          <p:sp>
            <p:nvSpPr>
              <p:cNvPr id="69" name="テキスト ボックス 68"/>
              <p:cNvSpPr txBox="1"/>
              <p:nvPr/>
            </p:nvSpPr>
            <p:spPr>
              <a:xfrm>
                <a:off x="654755" y="7191016"/>
                <a:ext cx="338667"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a:t>
                </a:r>
                <a:endParaRPr lang="ja-JP" altLang="en-US" sz="1400" dirty="0">
                  <a:latin typeface="Arial" panose="020B0604020202020204" pitchFamily="34" charset="0"/>
                  <a:cs typeface="Arial" panose="020B0604020202020204" pitchFamily="34" charset="0"/>
                </a:endParaRPr>
              </a:p>
            </p:txBody>
          </p:sp>
          <p:sp>
            <p:nvSpPr>
              <p:cNvPr id="70" name="テキスト ボックス 69"/>
              <p:cNvSpPr txBox="1"/>
              <p:nvPr/>
            </p:nvSpPr>
            <p:spPr>
              <a:xfrm>
                <a:off x="513644" y="6903151"/>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10</a:t>
                </a:r>
                <a:endParaRPr lang="ja-JP" altLang="en-US" sz="1400" dirty="0">
                  <a:latin typeface="Arial" panose="020B0604020202020204" pitchFamily="34" charset="0"/>
                  <a:cs typeface="Arial" panose="020B0604020202020204" pitchFamily="34" charset="0"/>
                </a:endParaRPr>
              </a:p>
            </p:txBody>
          </p:sp>
          <p:sp>
            <p:nvSpPr>
              <p:cNvPr id="71" name="テキスト ボックス 70"/>
              <p:cNvSpPr txBox="1"/>
              <p:nvPr/>
            </p:nvSpPr>
            <p:spPr>
              <a:xfrm>
                <a:off x="513644" y="6637864"/>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20</a:t>
                </a:r>
                <a:endParaRPr lang="ja-JP" altLang="en-US" sz="1400" dirty="0">
                  <a:latin typeface="Arial" panose="020B0604020202020204" pitchFamily="34" charset="0"/>
                  <a:cs typeface="Arial" panose="020B0604020202020204" pitchFamily="34" charset="0"/>
                </a:endParaRPr>
              </a:p>
            </p:txBody>
          </p:sp>
          <p:sp>
            <p:nvSpPr>
              <p:cNvPr id="72" name="テキスト ボックス 71"/>
              <p:cNvSpPr txBox="1"/>
              <p:nvPr/>
            </p:nvSpPr>
            <p:spPr>
              <a:xfrm>
                <a:off x="513644" y="6355643"/>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30</a:t>
                </a:r>
                <a:endParaRPr lang="ja-JP" altLang="en-US" sz="1400" dirty="0">
                  <a:latin typeface="Arial" panose="020B0604020202020204" pitchFamily="34" charset="0"/>
                  <a:cs typeface="Arial" panose="020B0604020202020204" pitchFamily="34" charset="0"/>
                </a:endParaRPr>
              </a:p>
            </p:txBody>
          </p:sp>
          <p:sp>
            <p:nvSpPr>
              <p:cNvPr id="73" name="テキスト ボックス 72"/>
              <p:cNvSpPr txBox="1"/>
              <p:nvPr/>
            </p:nvSpPr>
            <p:spPr>
              <a:xfrm>
                <a:off x="513644" y="6095998"/>
                <a:ext cx="479778"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40</a:t>
                </a:r>
                <a:endParaRPr lang="ja-JP" altLang="en-US" sz="1400" dirty="0">
                  <a:latin typeface="Arial" panose="020B0604020202020204" pitchFamily="34" charset="0"/>
                  <a:cs typeface="Arial" panose="020B0604020202020204" pitchFamily="34" charset="0"/>
                </a:endParaRPr>
              </a:p>
            </p:txBody>
          </p:sp>
          <p:sp>
            <p:nvSpPr>
              <p:cNvPr id="74" name="テキスト ボックス 73"/>
              <p:cNvSpPr txBox="1"/>
              <p:nvPr/>
            </p:nvSpPr>
            <p:spPr>
              <a:xfrm>
                <a:off x="541867" y="5825064"/>
                <a:ext cx="451555"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50</a:t>
                </a:r>
                <a:endParaRPr lang="ja-JP" altLang="en-US" sz="1400" dirty="0">
                  <a:latin typeface="Arial" panose="020B0604020202020204" pitchFamily="34" charset="0"/>
                  <a:cs typeface="Arial" panose="020B0604020202020204" pitchFamily="34" charset="0"/>
                </a:endParaRPr>
              </a:p>
            </p:txBody>
          </p:sp>
          <p:sp>
            <p:nvSpPr>
              <p:cNvPr id="75" name="テキスト ボックス 74"/>
              <p:cNvSpPr txBox="1"/>
              <p:nvPr/>
            </p:nvSpPr>
            <p:spPr>
              <a:xfrm>
                <a:off x="541867" y="5582352"/>
                <a:ext cx="451555"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60</a:t>
                </a:r>
                <a:endParaRPr lang="ja-JP" altLang="en-US" sz="1400" dirty="0">
                  <a:latin typeface="Arial" panose="020B0604020202020204" pitchFamily="34" charset="0"/>
                  <a:cs typeface="Arial" panose="020B0604020202020204" pitchFamily="34" charset="0"/>
                </a:endParaRPr>
              </a:p>
            </p:txBody>
          </p:sp>
        </p:grpSp>
        <p:sp>
          <p:nvSpPr>
            <p:cNvPr id="76" name="テキスト ボックス 75"/>
            <p:cNvSpPr txBox="1"/>
            <p:nvPr/>
          </p:nvSpPr>
          <p:spPr>
            <a:xfrm>
              <a:off x="4294830" y="3092555"/>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77" name="テキスト ボックス 76"/>
            <p:cNvSpPr txBox="1"/>
            <p:nvPr/>
          </p:nvSpPr>
          <p:spPr>
            <a:xfrm>
              <a:off x="3927941" y="3109488"/>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78" name="テキスト ボックス 77"/>
            <p:cNvSpPr txBox="1"/>
            <p:nvPr/>
          </p:nvSpPr>
          <p:spPr>
            <a:xfrm>
              <a:off x="3544118" y="3177221"/>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79" name="テキスト ボックス 78"/>
            <p:cNvSpPr txBox="1"/>
            <p:nvPr/>
          </p:nvSpPr>
          <p:spPr>
            <a:xfrm>
              <a:off x="3239319" y="3538466"/>
              <a:ext cx="32412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80" name="テキスト ボックス 79"/>
            <p:cNvSpPr txBox="1"/>
            <p:nvPr/>
          </p:nvSpPr>
          <p:spPr>
            <a:xfrm>
              <a:off x="2420875" y="326777"/>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81" name="テキスト ボックス 80"/>
            <p:cNvSpPr txBox="1"/>
            <p:nvPr/>
          </p:nvSpPr>
          <p:spPr>
            <a:xfrm>
              <a:off x="2872431" y="891221"/>
              <a:ext cx="32412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grpSp>
      <p:sp>
        <p:nvSpPr>
          <p:cNvPr id="82" name="テキスト ボックス 81">
            <a:extLst>
              <a:ext uri="{FF2B5EF4-FFF2-40B4-BE49-F238E27FC236}">
                <a16:creationId xmlns:a16="http://schemas.microsoft.com/office/drawing/2014/main" id="{D0389148-48D5-204B-AA29-FF0AF1083CEB}"/>
              </a:ext>
            </a:extLst>
          </p:cNvPr>
          <p:cNvSpPr txBox="1"/>
          <p:nvPr/>
        </p:nvSpPr>
        <p:spPr>
          <a:xfrm>
            <a:off x="204614" y="7869302"/>
            <a:ext cx="6448772" cy="2031325"/>
          </a:xfrm>
          <a:prstGeom prst="rect">
            <a:avLst/>
          </a:prstGeom>
          <a:noFill/>
        </p:spPr>
        <p:txBody>
          <a:bodyPr wrap="square" rtlCol="0">
            <a:spAutoFit/>
          </a:bodyPr>
          <a:lstStyle/>
          <a:p>
            <a:r>
              <a:rPr lang="en-US" altLang="ja-JP" sz="1400" b="1" dirty="0">
                <a:latin typeface="Times New Roman" panose="02020603050405020304" pitchFamily="18" charset="0"/>
                <a:cs typeface="Times New Roman" panose="02020603050405020304" pitchFamily="18" charset="0"/>
              </a:rPr>
              <a:t>Fig. S4. </a:t>
            </a:r>
            <a:r>
              <a:rPr lang="en-US" altLang="ja-JP" sz="1400" dirty="0">
                <a:latin typeface="Times New Roman" panose="02020603050405020304" pitchFamily="18" charset="0"/>
                <a:cs typeface="Times New Roman" panose="02020603050405020304" pitchFamily="18" charset="0"/>
              </a:rPr>
              <a:t>Swimming speed of the swimming ring-restored mutants. </a:t>
            </a:r>
            <a:r>
              <a:rPr lang="en-US" altLang="ja-JP" sz="1400" i="1" dirty="0">
                <a:latin typeface="Times New Roman" panose="02020603050405020304" pitchFamily="18" charset="0"/>
                <a:cs typeface="Times New Roman" panose="02020603050405020304" pitchFamily="18" charset="0"/>
              </a:rPr>
              <a:t>V. </a:t>
            </a:r>
            <a:r>
              <a:rPr lang="en-US" altLang="ja-JP" sz="1400" i="1" dirty="0" err="1">
                <a:latin typeface="Times New Roman" panose="02020603050405020304" pitchFamily="18" charset="0"/>
                <a:cs typeface="Times New Roman" panose="02020603050405020304" pitchFamily="18" charset="0"/>
              </a:rPr>
              <a:t>alginolyticus</a:t>
            </a:r>
            <a:r>
              <a:rPr lang="en-US" altLang="ja-JP" sz="1400" dirty="0">
                <a:latin typeface="Times New Roman" panose="02020603050405020304" pitchFamily="18" charset="0"/>
                <a:cs typeface="Times New Roman" panose="02020603050405020304" pitchFamily="18" charset="0"/>
              </a:rPr>
              <a:t> </a:t>
            </a:r>
            <a:r>
              <a:rPr lang="en-US" altLang="ja-JP" sz="1400" dirty="0" err="1">
                <a:latin typeface="Times New Roman" panose="02020603050405020304" pitchFamily="18" charset="0"/>
                <a:cs typeface="Times New Roman" panose="02020603050405020304" pitchFamily="18" charset="0"/>
              </a:rPr>
              <a:t>Δ</a:t>
            </a:r>
            <a:r>
              <a:rPr lang="en-US" altLang="ja-JP" sz="1400" i="1" dirty="0" err="1">
                <a:latin typeface="Times New Roman" panose="02020603050405020304" pitchFamily="18" charset="0"/>
                <a:cs typeface="Times New Roman" panose="02020603050405020304" pitchFamily="18" charset="0"/>
              </a:rPr>
              <a:t>pomAB</a:t>
            </a:r>
            <a:r>
              <a:rPr lang="en-US" altLang="ja-JP" sz="1400" dirty="0">
                <a:latin typeface="Times New Roman" panose="02020603050405020304" pitchFamily="18" charset="0"/>
                <a:cs typeface="Times New Roman" panose="02020603050405020304" pitchFamily="18" charset="0"/>
              </a:rPr>
              <a:t> strain NMB191 cells, expressing </a:t>
            </a:r>
            <a:r>
              <a:rPr lang="en-US" altLang="ja-JP" sz="1400" dirty="0" err="1">
                <a:latin typeface="Times New Roman" panose="02020603050405020304" pitchFamily="18" charset="0"/>
                <a:cs typeface="Times New Roman" panose="02020603050405020304" pitchFamily="18" charset="0"/>
              </a:rPr>
              <a:t>PomA</a:t>
            </a:r>
            <a:r>
              <a:rPr lang="en-US" altLang="ja-JP" sz="1400" dirty="0">
                <a:latin typeface="Times New Roman" panose="02020603050405020304" pitchFamily="18" charset="0"/>
                <a:cs typeface="Times New Roman" panose="02020603050405020304" pitchFamily="18" charset="0"/>
              </a:rPr>
              <a:t> and </a:t>
            </a:r>
            <a:r>
              <a:rPr lang="en-US" altLang="ja-JP" sz="1400" dirty="0" err="1">
                <a:latin typeface="Times New Roman" panose="02020603050405020304" pitchFamily="18" charset="0"/>
                <a:cs typeface="Times New Roman" panose="02020603050405020304" pitchFamily="18" charset="0"/>
              </a:rPr>
              <a:t>PomB</a:t>
            </a:r>
            <a:r>
              <a:rPr lang="en-US" altLang="ja-JP" sz="1400" dirty="0">
                <a:latin typeface="Times New Roman" panose="02020603050405020304" pitchFamily="18" charset="0"/>
                <a:cs typeface="Times New Roman" panose="02020603050405020304" pitchFamily="18" charset="0"/>
              </a:rPr>
              <a:t> from the plasmid </a:t>
            </a:r>
            <a:r>
              <a:rPr lang="en-US" altLang="ja-JP" sz="1400" dirty="0" err="1">
                <a:latin typeface="Times New Roman" panose="02020603050405020304" pitchFamily="18" charset="0"/>
                <a:cs typeface="Times New Roman" panose="02020603050405020304" pitchFamily="18" charset="0"/>
              </a:rPr>
              <a:t>pHFAB</a:t>
            </a:r>
            <a:r>
              <a:rPr lang="en-US" altLang="ja-JP" sz="1400" dirty="0">
                <a:latin typeface="Times New Roman" panose="02020603050405020304" pitchFamily="18" charset="0"/>
                <a:cs typeface="Times New Roman" panose="02020603050405020304" pitchFamily="18" charset="0"/>
              </a:rPr>
              <a:t>, were observed by dark-field microscopy. The cells were video-recorded at 30 frames/s for 5 s, the swimming speed of the individual 10 cells was measured, and then the average of the swimming speed and SD were calculated. Upper, middle and lower panels showed L93E and its swimming ring-restored mutants, L95E and its swimming ring-restored mutants and L95R and its swimming ring-restored mutants, respectively. Asterisks indicated P &lt; 0.05 (*) and P &lt; 0.01 (**) for wild-type </a:t>
            </a:r>
            <a:r>
              <a:rPr lang="en-US" altLang="ja-JP" sz="1400" dirty="0" err="1">
                <a:latin typeface="Times New Roman" panose="02020603050405020304" pitchFamily="18" charset="0"/>
                <a:cs typeface="Times New Roman" panose="02020603050405020304" pitchFamily="18" charset="0"/>
              </a:rPr>
              <a:t>PomA</a:t>
            </a:r>
            <a:r>
              <a:rPr lang="en-US" altLang="ja-JP" sz="1400" dirty="0">
                <a:latin typeface="Times New Roman" panose="02020603050405020304" pitchFamily="18" charset="0"/>
                <a:cs typeface="Times New Roman" panose="02020603050405020304" pitchFamily="18" charset="0"/>
              </a:rPr>
              <a:t> versus the mutants of </a:t>
            </a:r>
            <a:r>
              <a:rPr lang="en-US" altLang="ja-JP" sz="1400" dirty="0" err="1">
                <a:latin typeface="Times New Roman" panose="02020603050405020304" pitchFamily="18" charset="0"/>
                <a:cs typeface="Times New Roman" panose="02020603050405020304" pitchFamily="18" charset="0"/>
              </a:rPr>
              <a:t>PomA</a:t>
            </a:r>
            <a:r>
              <a:rPr lang="en-US" altLang="ja-JP" sz="1400" dirty="0">
                <a:latin typeface="Times New Roman" panose="02020603050405020304" pitchFamily="18" charset="0"/>
                <a:cs typeface="Times New Roman" panose="02020603050405020304" pitchFamily="18" charset="0"/>
              </a:rPr>
              <a:t> by the Welch’s t-test.</a:t>
            </a:r>
            <a:r>
              <a:rPr lang="ja-JP" altLang="ja-JP" sz="1400">
                <a:latin typeface="Times New Roman" panose="02020603050405020304" pitchFamily="18" charset="0"/>
                <a:cs typeface="Times New Roman" panose="02020603050405020304" pitchFamily="18" charset="0"/>
              </a:rPr>
              <a:t> </a:t>
            </a:r>
            <a:endParaRPr kumimoji="1" lang="ja-JP" altLang="en-US" sz="1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1656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p:cNvGrpSpPr/>
          <p:nvPr/>
        </p:nvGrpSpPr>
        <p:grpSpPr>
          <a:xfrm>
            <a:off x="744918" y="225784"/>
            <a:ext cx="5368164" cy="7677401"/>
            <a:chOff x="240297" y="530583"/>
            <a:chExt cx="5368164" cy="7677401"/>
          </a:xfrm>
        </p:grpSpPr>
        <p:graphicFrame>
          <p:nvGraphicFramePr>
            <p:cNvPr id="2" name="グラフ 1">
              <a:extLst>
                <a:ext uri="{FF2B5EF4-FFF2-40B4-BE49-F238E27FC236}">
                  <a16:creationId xmlns:a16="http://schemas.microsoft.com/office/drawing/2014/main" id="{058D7CCE-D4E6-CD49-9493-3CF40708827C}"/>
                </a:ext>
              </a:extLst>
            </p:cNvPr>
            <p:cNvGraphicFramePr>
              <a:graphicFrameLocks/>
            </p:cNvGraphicFramePr>
            <p:nvPr>
              <p:extLst>
                <p:ext uri="{D42A27DB-BD31-4B8C-83A1-F6EECF244321}">
                  <p14:modId xmlns:p14="http://schemas.microsoft.com/office/powerpoint/2010/main" val="1688931321"/>
                </p:ext>
              </p:extLst>
            </p:nvPr>
          </p:nvGraphicFramePr>
          <p:xfrm>
            <a:off x="628297" y="2968979"/>
            <a:ext cx="4598458" cy="18739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グラフ 2">
              <a:extLst>
                <a:ext uri="{FF2B5EF4-FFF2-40B4-BE49-F238E27FC236}">
                  <a16:creationId xmlns:a16="http://schemas.microsoft.com/office/drawing/2014/main" id="{73CBB699-6797-9349-877D-100E8F6E9EC4}"/>
                </a:ext>
              </a:extLst>
            </p:cNvPr>
            <p:cNvGraphicFramePr>
              <a:graphicFrameLocks/>
            </p:cNvGraphicFramePr>
            <p:nvPr>
              <p:extLst>
                <p:ext uri="{D42A27DB-BD31-4B8C-83A1-F6EECF244321}">
                  <p14:modId xmlns:p14="http://schemas.microsoft.com/office/powerpoint/2010/main" val="2686668760"/>
                </p:ext>
              </p:extLst>
            </p:nvPr>
          </p:nvGraphicFramePr>
          <p:xfrm>
            <a:off x="628297" y="5644444"/>
            <a:ext cx="2692049" cy="18753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グラフ 3">
              <a:extLst>
                <a:ext uri="{FF2B5EF4-FFF2-40B4-BE49-F238E27FC236}">
                  <a16:creationId xmlns:a16="http://schemas.microsoft.com/office/drawing/2014/main" id="{D7DDC171-DD02-C646-9DA8-50F0738FA7FC}"/>
                </a:ext>
              </a:extLst>
            </p:cNvPr>
            <p:cNvGraphicFramePr>
              <a:graphicFrameLocks/>
            </p:cNvGraphicFramePr>
            <p:nvPr>
              <p:extLst>
                <p:ext uri="{D42A27DB-BD31-4B8C-83A1-F6EECF244321}">
                  <p14:modId xmlns:p14="http://schemas.microsoft.com/office/powerpoint/2010/main" val="1643094672"/>
                </p:ext>
              </p:extLst>
            </p:nvPr>
          </p:nvGraphicFramePr>
          <p:xfrm>
            <a:off x="628297" y="536506"/>
            <a:ext cx="4980164" cy="1901895"/>
          </p:xfrm>
          <a:graphic>
            <a:graphicData uri="http://schemas.openxmlformats.org/drawingml/2006/chart">
              <c:chart xmlns:c="http://schemas.openxmlformats.org/drawingml/2006/chart" xmlns:r="http://schemas.openxmlformats.org/officeDocument/2006/relationships" r:id="rId4"/>
            </a:graphicData>
          </a:graphic>
        </p:graphicFrame>
        <p:sp>
          <p:nvSpPr>
            <p:cNvPr id="6" name="テキスト ボックス 5"/>
            <p:cNvSpPr txBox="1"/>
            <p:nvPr/>
          </p:nvSpPr>
          <p:spPr>
            <a:xfrm>
              <a:off x="575732" y="2111023"/>
              <a:ext cx="338667"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a:t>
              </a:r>
              <a:endParaRPr lang="ja-JP" altLang="en-US" sz="1400" dirty="0">
                <a:latin typeface="Arial" panose="020B0604020202020204" pitchFamily="34" charset="0"/>
                <a:cs typeface="Arial" panose="020B0604020202020204" pitchFamily="34" charset="0"/>
              </a:endParaRPr>
            </a:p>
          </p:txBody>
        </p:sp>
        <p:sp>
          <p:nvSpPr>
            <p:cNvPr id="7" name="テキスト ボックス 6"/>
            <p:cNvSpPr txBox="1"/>
            <p:nvPr/>
          </p:nvSpPr>
          <p:spPr>
            <a:xfrm>
              <a:off x="378177" y="1789291"/>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0.2</a:t>
              </a:r>
              <a:endParaRPr lang="ja-JP" altLang="en-US" sz="1400" dirty="0">
                <a:latin typeface="Arial" panose="020B0604020202020204" pitchFamily="34" charset="0"/>
                <a:cs typeface="Arial" panose="020B0604020202020204" pitchFamily="34" charset="0"/>
              </a:endParaRPr>
            </a:p>
          </p:txBody>
        </p:sp>
        <p:sp>
          <p:nvSpPr>
            <p:cNvPr id="8" name="テキスト ボックス 7"/>
            <p:cNvSpPr txBox="1"/>
            <p:nvPr/>
          </p:nvSpPr>
          <p:spPr>
            <a:xfrm>
              <a:off x="355600" y="1478848"/>
              <a:ext cx="558799"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0.4</a:t>
              </a:r>
              <a:endParaRPr lang="ja-JP" altLang="en-US" sz="1400" dirty="0">
                <a:latin typeface="Arial" panose="020B0604020202020204" pitchFamily="34" charset="0"/>
                <a:cs typeface="Arial" panose="020B0604020202020204" pitchFamily="34" charset="0"/>
              </a:endParaRPr>
            </a:p>
          </p:txBody>
        </p:sp>
        <p:sp>
          <p:nvSpPr>
            <p:cNvPr id="9" name="テキスト ボックス 8"/>
            <p:cNvSpPr txBox="1"/>
            <p:nvPr/>
          </p:nvSpPr>
          <p:spPr>
            <a:xfrm>
              <a:off x="412043" y="1162760"/>
              <a:ext cx="502356"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0.6</a:t>
              </a:r>
              <a:endParaRPr lang="ja-JP" altLang="en-US" sz="1400" dirty="0">
                <a:latin typeface="Arial" panose="020B0604020202020204" pitchFamily="34" charset="0"/>
                <a:cs typeface="Arial" panose="020B0604020202020204" pitchFamily="34" charset="0"/>
              </a:endParaRPr>
            </a:p>
          </p:txBody>
        </p:sp>
        <p:sp>
          <p:nvSpPr>
            <p:cNvPr id="10" name="テキスト ボックス 9"/>
            <p:cNvSpPr txBox="1"/>
            <p:nvPr/>
          </p:nvSpPr>
          <p:spPr>
            <a:xfrm>
              <a:off x="378177" y="846672"/>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0.8</a:t>
              </a:r>
              <a:endParaRPr lang="ja-JP" altLang="en-US" sz="1400" dirty="0">
                <a:latin typeface="Arial" panose="020B0604020202020204" pitchFamily="34" charset="0"/>
                <a:cs typeface="Arial" panose="020B0604020202020204" pitchFamily="34" charset="0"/>
              </a:endParaRPr>
            </a:p>
          </p:txBody>
        </p:sp>
        <p:sp>
          <p:nvSpPr>
            <p:cNvPr id="11" name="テキスト ボックス 10"/>
            <p:cNvSpPr txBox="1"/>
            <p:nvPr/>
          </p:nvSpPr>
          <p:spPr>
            <a:xfrm>
              <a:off x="462844" y="530583"/>
              <a:ext cx="451555"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1.0</a:t>
              </a:r>
              <a:endParaRPr lang="ja-JP" altLang="en-US" sz="1400" dirty="0">
                <a:latin typeface="Arial" panose="020B0604020202020204" pitchFamily="34" charset="0"/>
                <a:cs typeface="Arial" panose="020B0604020202020204" pitchFamily="34" charset="0"/>
              </a:endParaRPr>
            </a:p>
          </p:txBody>
        </p:sp>
        <p:sp>
          <p:nvSpPr>
            <p:cNvPr id="12" name="テキスト ボックス 11"/>
            <p:cNvSpPr txBox="1"/>
            <p:nvPr/>
          </p:nvSpPr>
          <p:spPr>
            <a:xfrm rot="16200000">
              <a:off x="-474000" y="1261268"/>
              <a:ext cx="1736373" cy="307777"/>
            </a:xfrm>
            <a:prstGeom prst="rect">
              <a:avLst/>
            </a:prstGeom>
            <a:noFill/>
          </p:spPr>
          <p:txBody>
            <a:bodyPr wrap="none" rtlCol="0">
              <a:spAutoFit/>
            </a:bodyPr>
            <a:lstStyle/>
            <a:p>
              <a:r>
                <a:rPr lang="en-US" altLang="ja-JP" sz="1400" dirty="0">
                  <a:latin typeface="Arial" panose="020B0604020202020204" pitchFamily="34" charset="0"/>
                  <a:cs typeface="Arial" panose="020B0604020202020204" pitchFamily="34" charset="0"/>
                </a:rPr>
                <a:t>Fraction of the cells</a:t>
              </a:r>
              <a:endParaRPr lang="ja-JP" altLang="en-US" sz="1400" dirty="0">
                <a:latin typeface="Arial" panose="020B0604020202020204" pitchFamily="34" charset="0"/>
                <a:cs typeface="Arial" panose="020B0604020202020204" pitchFamily="34" charset="0"/>
              </a:endParaRPr>
            </a:p>
          </p:txBody>
        </p:sp>
        <p:sp>
          <p:nvSpPr>
            <p:cNvPr id="13" name="正方形/長方形 12"/>
            <p:cNvSpPr/>
            <p:nvPr/>
          </p:nvSpPr>
          <p:spPr>
            <a:xfrm>
              <a:off x="3956756" y="6577926"/>
              <a:ext cx="259644" cy="259644"/>
            </a:xfrm>
            <a:prstGeom prst="rect">
              <a:avLst/>
            </a:prstGeom>
            <a:solidFill>
              <a:srgbClr val="7F7F7F"/>
            </a:solid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正方形/長方形 13"/>
            <p:cNvSpPr/>
            <p:nvPr/>
          </p:nvSpPr>
          <p:spPr>
            <a:xfrm>
              <a:off x="3956756" y="6194104"/>
              <a:ext cx="259644" cy="259644"/>
            </a:xfrm>
            <a:prstGeom prst="rect">
              <a:avLst/>
            </a:prstGeom>
            <a:solidFill>
              <a:srgbClr val="D9D9D9"/>
            </a:solid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テキスト ボックス 14"/>
            <p:cNvSpPr txBox="1"/>
            <p:nvPr/>
          </p:nvSpPr>
          <p:spPr>
            <a:xfrm>
              <a:off x="4238979" y="6523082"/>
              <a:ext cx="801511" cy="369332"/>
            </a:xfrm>
            <a:prstGeom prst="rect">
              <a:avLst/>
            </a:prstGeom>
            <a:noFill/>
          </p:spPr>
          <p:txBody>
            <a:bodyPr wrap="square" rtlCol="0">
              <a:spAutoFit/>
            </a:bodyPr>
            <a:lstStyle/>
            <a:p>
              <a:r>
                <a:rPr lang="en-US" altLang="ja-JP" dirty="0">
                  <a:latin typeface="Arial" panose="020B0604020202020204" pitchFamily="34" charset="0"/>
                  <a:cs typeface="Arial" panose="020B0604020202020204" pitchFamily="34" charset="0"/>
                </a:rPr>
                <a:t>CCW</a:t>
              </a:r>
              <a:endParaRPr lang="ja-JP" altLang="en-US" dirty="0">
                <a:latin typeface="Arial" panose="020B0604020202020204" pitchFamily="34" charset="0"/>
                <a:cs typeface="Arial" panose="020B0604020202020204" pitchFamily="34" charset="0"/>
              </a:endParaRPr>
            </a:p>
          </p:txBody>
        </p:sp>
        <p:sp>
          <p:nvSpPr>
            <p:cNvPr id="16" name="テキスト ボックス 15"/>
            <p:cNvSpPr txBox="1"/>
            <p:nvPr/>
          </p:nvSpPr>
          <p:spPr>
            <a:xfrm>
              <a:off x="4238979" y="6139260"/>
              <a:ext cx="801511" cy="369332"/>
            </a:xfrm>
            <a:prstGeom prst="rect">
              <a:avLst/>
            </a:prstGeom>
            <a:noFill/>
          </p:spPr>
          <p:txBody>
            <a:bodyPr wrap="square" rtlCol="0">
              <a:spAutoFit/>
            </a:bodyPr>
            <a:lstStyle/>
            <a:p>
              <a:r>
                <a:rPr lang="en-US" altLang="ja-JP" dirty="0">
                  <a:latin typeface="Arial" panose="020B0604020202020204" pitchFamily="34" charset="0"/>
                  <a:cs typeface="Arial" panose="020B0604020202020204" pitchFamily="34" charset="0"/>
                </a:rPr>
                <a:t>CW</a:t>
              </a:r>
              <a:endParaRPr lang="ja-JP" altLang="en-US" dirty="0">
                <a:latin typeface="Arial" panose="020B0604020202020204" pitchFamily="34" charset="0"/>
                <a:cs typeface="Arial" panose="020B0604020202020204" pitchFamily="34" charset="0"/>
              </a:endParaRPr>
            </a:p>
          </p:txBody>
        </p:sp>
        <p:sp>
          <p:nvSpPr>
            <p:cNvPr id="17" name="テキスト ボックス 16"/>
            <p:cNvSpPr txBox="1"/>
            <p:nvPr/>
          </p:nvSpPr>
          <p:spPr>
            <a:xfrm>
              <a:off x="575732" y="4532490"/>
              <a:ext cx="338667"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a:t>
              </a:r>
              <a:endParaRPr lang="ja-JP" altLang="en-US" sz="1400" dirty="0">
                <a:latin typeface="Arial" panose="020B0604020202020204" pitchFamily="34" charset="0"/>
                <a:cs typeface="Arial" panose="020B0604020202020204" pitchFamily="34" charset="0"/>
              </a:endParaRPr>
            </a:p>
          </p:txBody>
        </p:sp>
        <p:sp>
          <p:nvSpPr>
            <p:cNvPr id="18" name="テキスト ボックス 17"/>
            <p:cNvSpPr txBox="1"/>
            <p:nvPr/>
          </p:nvSpPr>
          <p:spPr>
            <a:xfrm>
              <a:off x="378177" y="4210758"/>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0.2</a:t>
              </a:r>
              <a:endParaRPr lang="ja-JP" altLang="en-US" sz="1400" dirty="0">
                <a:latin typeface="Arial" panose="020B0604020202020204" pitchFamily="34" charset="0"/>
                <a:cs typeface="Arial" panose="020B0604020202020204" pitchFamily="34" charset="0"/>
              </a:endParaRPr>
            </a:p>
          </p:txBody>
        </p:sp>
        <p:sp>
          <p:nvSpPr>
            <p:cNvPr id="19" name="テキスト ボックス 18"/>
            <p:cNvSpPr txBox="1"/>
            <p:nvPr/>
          </p:nvSpPr>
          <p:spPr>
            <a:xfrm>
              <a:off x="355600" y="3900315"/>
              <a:ext cx="558799"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0.4</a:t>
              </a:r>
              <a:endParaRPr lang="ja-JP" altLang="en-US" sz="1400" dirty="0">
                <a:latin typeface="Arial" panose="020B0604020202020204" pitchFamily="34" charset="0"/>
                <a:cs typeface="Arial" panose="020B0604020202020204" pitchFamily="34" charset="0"/>
              </a:endParaRPr>
            </a:p>
          </p:txBody>
        </p:sp>
        <p:sp>
          <p:nvSpPr>
            <p:cNvPr id="20" name="テキスト ボックス 19"/>
            <p:cNvSpPr txBox="1"/>
            <p:nvPr/>
          </p:nvSpPr>
          <p:spPr>
            <a:xfrm>
              <a:off x="412043" y="3584227"/>
              <a:ext cx="502356"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0.6</a:t>
              </a:r>
              <a:endParaRPr lang="ja-JP" altLang="en-US" sz="1400" dirty="0">
                <a:latin typeface="Arial" panose="020B0604020202020204" pitchFamily="34" charset="0"/>
                <a:cs typeface="Arial" panose="020B0604020202020204" pitchFamily="34" charset="0"/>
              </a:endParaRPr>
            </a:p>
          </p:txBody>
        </p:sp>
        <p:sp>
          <p:nvSpPr>
            <p:cNvPr id="21" name="テキスト ボックス 20"/>
            <p:cNvSpPr txBox="1"/>
            <p:nvPr/>
          </p:nvSpPr>
          <p:spPr>
            <a:xfrm>
              <a:off x="378177" y="3268139"/>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0.8</a:t>
              </a:r>
              <a:endParaRPr lang="ja-JP" altLang="en-US" sz="1400" dirty="0">
                <a:latin typeface="Arial" panose="020B0604020202020204" pitchFamily="34" charset="0"/>
                <a:cs typeface="Arial" panose="020B0604020202020204" pitchFamily="34" charset="0"/>
              </a:endParaRPr>
            </a:p>
          </p:txBody>
        </p:sp>
        <p:sp>
          <p:nvSpPr>
            <p:cNvPr id="22" name="テキスト ボックス 21"/>
            <p:cNvSpPr txBox="1"/>
            <p:nvPr/>
          </p:nvSpPr>
          <p:spPr>
            <a:xfrm>
              <a:off x="462844" y="2952050"/>
              <a:ext cx="451555"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1.0</a:t>
              </a:r>
              <a:endParaRPr lang="ja-JP" altLang="en-US" sz="1400" dirty="0">
                <a:latin typeface="Arial" panose="020B0604020202020204" pitchFamily="34" charset="0"/>
                <a:cs typeface="Arial" panose="020B0604020202020204" pitchFamily="34" charset="0"/>
              </a:endParaRPr>
            </a:p>
          </p:txBody>
        </p:sp>
        <p:sp>
          <p:nvSpPr>
            <p:cNvPr id="23" name="テキスト ボックス 22"/>
            <p:cNvSpPr txBox="1"/>
            <p:nvPr/>
          </p:nvSpPr>
          <p:spPr>
            <a:xfrm rot="16200000">
              <a:off x="-474001" y="3682735"/>
              <a:ext cx="1736373" cy="307777"/>
            </a:xfrm>
            <a:prstGeom prst="rect">
              <a:avLst/>
            </a:prstGeom>
            <a:noFill/>
          </p:spPr>
          <p:txBody>
            <a:bodyPr wrap="none" rtlCol="0">
              <a:spAutoFit/>
            </a:bodyPr>
            <a:lstStyle/>
            <a:p>
              <a:r>
                <a:rPr lang="en-US" altLang="ja-JP" sz="1400" dirty="0">
                  <a:latin typeface="Arial" panose="020B0604020202020204" pitchFamily="34" charset="0"/>
                  <a:cs typeface="Arial" panose="020B0604020202020204" pitchFamily="34" charset="0"/>
                </a:rPr>
                <a:t>Fraction of the cells</a:t>
              </a:r>
              <a:endParaRPr lang="ja-JP" altLang="en-US" sz="1400" dirty="0">
                <a:latin typeface="Arial" panose="020B0604020202020204" pitchFamily="34" charset="0"/>
                <a:cs typeface="Arial" panose="020B0604020202020204" pitchFamily="34" charset="0"/>
              </a:endParaRPr>
            </a:p>
          </p:txBody>
        </p:sp>
        <p:sp>
          <p:nvSpPr>
            <p:cNvPr id="24" name="テキスト ボックス 23"/>
            <p:cNvSpPr txBox="1"/>
            <p:nvPr/>
          </p:nvSpPr>
          <p:spPr>
            <a:xfrm>
              <a:off x="575732" y="7196667"/>
              <a:ext cx="338667"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a:t>
              </a:r>
              <a:endParaRPr lang="ja-JP" altLang="en-US" sz="1400" dirty="0">
                <a:latin typeface="Arial" panose="020B0604020202020204" pitchFamily="34" charset="0"/>
                <a:cs typeface="Arial" panose="020B0604020202020204" pitchFamily="34" charset="0"/>
              </a:endParaRPr>
            </a:p>
          </p:txBody>
        </p:sp>
        <p:sp>
          <p:nvSpPr>
            <p:cNvPr id="25" name="テキスト ボックス 24"/>
            <p:cNvSpPr txBox="1"/>
            <p:nvPr/>
          </p:nvSpPr>
          <p:spPr>
            <a:xfrm>
              <a:off x="378177" y="6874935"/>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0.2</a:t>
              </a:r>
              <a:endParaRPr lang="ja-JP" altLang="en-US" sz="1400" dirty="0">
                <a:latin typeface="Arial" panose="020B0604020202020204" pitchFamily="34" charset="0"/>
                <a:cs typeface="Arial" panose="020B0604020202020204" pitchFamily="34" charset="0"/>
              </a:endParaRPr>
            </a:p>
          </p:txBody>
        </p:sp>
        <p:sp>
          <p:nvSpPr>
            <p:cNvPr id="26" name="テキスト ボックス 25"/>
            <p:cNvSpPr txBox="1"/>
            <p:nvPr/>
          </p:nvSpPr>
          <p:spPr>
            <a:xfrm>
              <a:off x="355600" y="6564492"/>
              <a:ext cx="558799"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0.4</a:t>
              </a:r>
              <a:endParaRPr lang="ja-JP" altLang="en-US" sz="1400" dirty="0">
                <a:latin typeface="Arial" panose="020B0604020202020204" pitchFamily="34" charset="0"/>
                <a:cs typeface="Arial" panose="020B0604020202020204" pitchFamily="34" charset="0"/>
              </a:endParaRPr>
            </a:p>
          </p:txBody>
        </p:sp>
        <p:sp>
          <p:nvSpPr>
            <p:cNvPr id="27" name="テキスト ボックス 26"/>
            <p:cNvSpPr txBox="1"/>
            <p:nvPr/>
          </p:nvSpPr>
          <p:spPr>
            <a:xfrm>
              <a:off x="412043" y="6248404"/>
              <a:ext cx="502356"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0.6</a:t>
              </a:r>
              <a:endParaRPr lang="ja-JP" altLang="en-US" sz="1400" dirty="0">
                <a:latin typeface="Arial" panose="020B0604020202020204" pitchFamily="34" charset="0"/>
                <a:cs typeface="Arial" panose="020B0604020202020204" pitchFamily="34" charset="0"/>
              </a:endParaRPr>
            </a:p>
          </p:txBody>
        </p:sp>
        <p:sp>
          <p:nvSpPr>
            <p:cNvPr id="28" name="テキスト ボックス 27"/>
            <p:cNvSpPr txBox="1"/>
            <p:nvPr/>
          </p:nvSpPr>
          <p:spPr>
            <a:xfrm>
              <a:off x="378177" y="5932316"/>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0.8</a:t>
              </a:r>
              <a:endParaRPr lang="ja-JP" altLang="en-US" sz="1400" dirty="0">
                <a:latin typeface="Arial" panose="020B0604020202020204" pitchFamily="34" charset="0"/>
                <a:cs typeface="Arial" panose="020B0604020202020204" pitchFamily="34" charset="0"/>
              </a:endParaRPr>
            </a:p>
          </p:txBody>
        </p:sp>
        <p:sp>
          <p:nvSpPr>
            <p:cNvPr id="29" name="テキスト ボックス 28"/>
            <p:cNvSpPr txBox="1"/>
            <p:nvPr/>
          </p:nvSpPr>
          <p:spPr>
            <a:xfrm>
              <a:off x="462844" y="5616227"/>
              <a:ext cx="451555"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1.0</a:t>
              </a:r>
              <a:endParaRPr lang="ja-JP" altLang="en-US" sz="1400" dirty="0">
                <a:latin typeface="Arial" panose="020B0604020202020204" pitchFamily="34" charset="0"/>
                <a:cs typeface="Arial" panose="020B0604020202020204" pitchFamily="34" charset="0"/>
              </a:endParaRPr>
            </a:p>
          </p:txBody>
        </p:sp>
        <p:sp>
          <p:nvSpPr>
            <p:cNvPr id="30" name="テキスト ボックス 29"/>
            <p:cNvSpPr txBox="1"/>
            <p:nvPr/>
          </p:nvSpPr>
          <p:spPr>
            <a:xfrm rot="16200000">
              <a:off x="-474001" y="6346912"/>
              <a:ext cx="1736373" cy="307777"/>
            </a:xfrm>
            <a:prstGeom prst="rect">
              <a:avLst/>
            </a:prstGeom>
            <a:noFill/>
          </p:spPr>
          <p:txBody>
            <a:bodyPr wrap="none" rtlCol="0">
              <a:spAutoFit/>
            </a:bodyPr>
            <a:lstStyle/>
            <a:p>
              <a:r>
                <a:rPr lang="en-US" altLang="ja-JP" sz="1400" dirty="0">
                  <a:latin typeface="Arial" panose="020B0604020202020204" pitchFamily="34" charset="0"/>
                  <a:cs typeface="Arial" panose="020B0604020202020204" pitchFamily="34" charset="0"/>
                </a:rPr>
                <a:t>Fraction of the cells</a:t>
              </a:r>
              <a:endParaRPr lang="ja-JP" altLang="en-US" sz="1400" dirty="0">
                <a:latin typeface="Arial" panose="020B0604020202020204" pitchFamily="34" charset="0"/>
                <a:cs typeface="Arial" panose="020B0604020202020204" pitchFamily="34" charset="0"/>
              </a:endParaRPr>
            </a:p>
          </p:txBody>
        </p:sp>
        <p:sp>
          <p:nvSpPr>
            <p:cNvPr id="31" name="テキスト ボックス 30"/>
            <p:cNvSpPr txBox="1"/>
            <p:nvPr/>
          </p:nvSpPr>
          <p:spPr>
            <a:xfrm rot="16200000">
              <a:off x="908755" y="2348751"/>
              <a:ext cx="547510"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WT</a:t>
              </a:r>
              <a:endParaRPr lang="ja-JP" altLang="en-US" sz="1400" dirty="0">
                <a:latin typeface="Arial" panose="020B0604020202020204" pitchFamily="34" charset="0"/>
                <a:cs typeface="Arial" panose="020B0604020202020204" pitchFamily="34" charset="0"/>
              </a:endParaRPr>
            </a:p>
          </p:txBody>
        </p:sp>
        <p:sp>
          <p:nvSpPr>
            <p:cNvPr id="32" name="テキスト ボックス 31"/>
            <p:cNvSpPr txBox="1"/>
            <p:nvPr/>
          </p:nvSpPr>
          <p:spPr>
            <a:xfrm rot="16200000">
              <a:off x="1246293" y="2376520"/>
              <a:ext cx="603049"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L93E</a:t>
              </a:r>
              <a:endParaRPr lang="ja-JP" altLang="en-US" sz="1400" dirty="0">
                <a:latin typeface="Arial" panose="020B0604020202020204" pitchFamily="34" charset="0"/>
                <a:cs typeface="Arial" panose="020B0604020202020204" pitchFamily="34" charset="0"/>
              </a:endParaRPr>
            </a:p>
          </p:txBody>
        </p:sp>
        <p:sp>
          <p:nvSpPr>
            <p:cNvPr id="33" name="テキスト ボックス 32"/>
            <p:cNvSpPr txBox="1"/>
            <p:nvPr/>
          </p:nvSpPr>
          <p:spPr>
            <a:xfrm rot="16200000">
              <a:off x="1239062" y="4831854"/>
              <a:ext cx="603049"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L95E</a:t>
              </a:r>
              <a:endParaRPr lang="ja-JP" altLang="en-US" sz="1400" dirty="0">
                <a:latin typeface="Arial" panose="020B0604020202020204" pitchFamily="34" charset="0"/>
                <a:cs typeface="Arial" panose="020B0604020202020204" pitchFamily="34" charset="0"/>
              </a:endParaRPr>
            </a:p>
          </p:txBody>
        </p:sp>
        <p:sp>
          <p:nvSpPr>
            <p:cNvPr id="34" name="テキスト ボックス 33"/>
            <p:cNvSpPr txBox="1"/>
            <p:nvPr/>
          </p:nvSpPr>
          <p:spPr>
            <a:xfrm rot="16200000">
              <a:off x="1149514" y="7677924"/>
              <a:ext cx="75234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L95R</a:t>
              </a:r>
              <a:endParaRPr lang="ja-JP" altLang="en-US" sz="1400" dirty="0">
                <a:latin typeface="Arial" panose="020B0604020202020204" pitchFamily="34" charset="0"/>
                <a:cs typeface="Arial" panose="020B0604020202020204" pitchFamily="34" charset="0"/>
              </a:endParaRPr>
            </a:p>
          </p:txBody>
        </p:sp>
        <p:sp>
          <p:nvSpPr>
            <p:cNvPr id="35" name="テキスト ボックス 34"/>
            <p:cNvSpPr txBox="1"/>
            <p:nvPr/>
          </p:nvSpPr>
          <p:spPr>
            <a:xfrm rot="16200000">
              <a:off x="880533" y="4804085"/>
              <a:ext cx="547510"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WT</a:t>
              </a:r>
              <a:endParaRPr lang="ja-JP" altLang="en-US" sz="1400" dirty="0">
                <a:latin typeface="Arial" panose="020B0604020202020204" pitchFamily="34" charset="0"/>
                <a:cs typeface="Arial" panose="020B0604020202020204" pitchFamily="34" charset="0"/>
              </a:endParaRPr>
            </a:p>
          </p:txBody>
        </p:sp>
        <p:sp>
          <p:nvSpPr>
            <p:cNvPr id="36" name="テキスト ボックス 35"/>
            <p:cNvSpPr txBox="1"/>
            <p:nvPr/>
          </p:nvSpPr>
          <p:spPr>
            <a:xfrm rot="16200000">
              <a:off x="869244" y="7473907"/>
              <a:ext cx="547510"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WT</a:t>
              </a:r>
              <a:endParaRPr lang="ja-JP" altLang="en-US" sz="1400" dirty="0">
                <a:latin typeface="Arial" panose="020B0604020202020204" pitchFamily="34" charset="0"/>
                <a:cs typeface="Arial" panose="020B0604020202020204" pitchFamily="34" charset="0"/>
              </a:endParaRPr>
            </a:p>
          </p:txBody>
        </p:sp>
        <p:sp>
          <p:nvSpPr>
            <p:cNvPr id="37" name="テキスト ボックス 36"/>
            <p:cNvSpPr txBox="1"/>
            <p:nvPr/>
          </p:nvSpPr>
          <p:spPr>
            <a:xfrm>
              <a:off x="1716509" y="2234201"/>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a:t>
              </a:r>
              <a:endParaRPr lang="ja-JP" altLang="en-US" sz="1400" dirty="0">
                <a:latin typeface="Arial" panose="020B0604020202020204" pitchFamily="34" charset="0"/>
                <a:cs typeface="Arial" panose="020B0604020202020204" pitchFamily="34" charset="0"/>
              </a:endParaRPr>
            </a:p>
          </p:txBody>
        </p:sp>
        <p:sp>
          <p:nvSpPr>
            <p:cNvPr id="38" name="テキスト ボックス 37"/>
            <p:cNvSpPr txBox="1"/>
            <p:nvPr/>
          </p:nvSpPr>
          <p:spPr>
            <a:xfrm>
              <a:off x="2089288" y="2234201"/>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s2</a:t>
              </a:r>
              <a:endParaRPr lang="ja-JP" altLang="en-US" sz="1400" dirty="0">
                <a:latin typeface="Arial" panose="020B0604020202020204" pitchFamily="34" charset="0"/>
                <a:cs typeface="Arial" panose="020B0604020202020204" pitchFamily="34" charset="0"/>
              </a:endParaRPr>
            </a:p>
          </p:txBody>
        </p:sp>
        <p:sp>
          <p:nvSpPr>
            <p:cNvPr id="39" name="テキスト ボックス 38"/>
            <p:cNvSpPr txBox="1"/>
            <p:nvPr/>
          </p:nvSpPr>
          <p:spPr>
            <a:xfrm>
              <a:off x="246206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s3</a:t>
              </a:r>
              <a:endParaRPr lang="ja-JP" altLang="en-US" sz="1400" dirty="0">
                <a:latin typeface="Arial" panose="020B0604020202020204" pitchFamily="34" charset="0"/>
                <a:cs typeface="Arial" panose="020B0604020202020204" pitchFamily="34" charset="0"/>
              </a:endParaRPr>
            </a:p>
          </p:txBody>
        </p:sp>
        <p:sp>
          <p:nvSpPr>
            <p:cNvPr id="40" name="テキスト ボックス 39"/>
            <p:cNvSpPr txBox="1"/>
            <p:nvPr/>
          </p:nvSpPr>
          <p:spPr>
            <a:xfrm>
              <a:off x="283484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s4</a:t>
              </a:r>
              <a:endParaRPr lang="ja-JP" altLang="en-US" sz="1400" dirty="0">
                <a:latin typeface="Arial" panose="020B0604020202020204" pitchFamily="34" charset="0"/>
                <a:cs typeface="Arial" panose="020B0604020202020204" pitchFamily="34" charset="0"/>
              </a:endParaRPr>
            </a:p>
          </p:txBody>
        </p:sp>
        <p:sp>
          <p:nvSpPr>
            <p:cNvPr id="41" name="テキスト ボックス 40"/>
            <p:cNvSpPr txBox="1"/>
            <p:nvPr/>
          </p:nvSpPr>
          <p:spPr>
            <a:xfrm>
              <a:off x="320762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s5</a:t>
              </a:r>
              <a:endParaRPr lang="ja-JP" altLang="en-US" sz="1400" dirty="0">
                <a:latin typeface="Arial" panose="020B0604020202020204" pitchFamily="34" charset="0"/>
                <a:cs typeface="Arial" panose="020B0604020202020204" pitchFamily="34" charset="0"/>
              </a:endParaRPr>
            </a:p>
          </p:txBody>
        </p:sp>
        <p:sp>
          <p:nvSpPr>
            <p:cNvPr id="42" name="テキスト ボックス 41"/>
            <p:cNvSpPr txBox="1"/>
            <p:nvPr/>
          </p:nvSpPr>
          <p:spPr>
            <a:xfrm>
              <a:off x="358040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s6</a:t>
              </a:r>
              <a:endParaRPr lang="ja-JP" altLang="en-US" sz="1400" dirty="0">
                <a:latin typeface="Arial" panose="020B0604020202020204" pitchFamily="34" charset="0"/>
                <a:cs typeface="Arial" panose="020B0604020202020204" pitchFamily="34" charset="0"/>
              </a:endParaRPr>
            </a:p>
          </p:txBody>
        </p:sp>
        <p:sp>
          <p:nvSpPr>
            <p:cNvPr id="43" name="テキスト ボックス 42"/>
            <p:cNvSpPr txBox="1"/>
            <p:nvPr/>
          </p:nvSpPr>
          <p:spPr>
            <a:xfrm>
              <a:off x="395318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s7</a:t>
              </a:r>
              <a:endParaRPr lang="ja-JP" altLang="en-US" sz="1400" dirty="0">
                <a:latin typeface="Arial" panose="020B0604020202020204" pitchFamily="34" charset="0"/>
                <a:cs typeface="Arial" panose="020B0604020202020204" pitchFamily="34" charset="0"/>
              </a:endParaRPr>
            </a:p>
          </p:txBody>
        </p:sp>
        <p:sp>
          <p:nvSpPr>
            <p:cNvPr id="44" name="テキスト ボックス 43"/>
            <p:cNvSpPr txBox="1"/>
            <p:nvPr/>
          </p:nvSpPr>
          <p:spPr>
            <a:xfrm>
              <a:off x="432596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s8</a:t>
              </a:r>
              <a:endParaRPr lang="ja-JP" altLang="en-US" sz="1400" dirty="0">
                <a:latin typeface="Arial" panose="020B0604020202020204" pitchFamily="34" charset="0"/>
                <a:cs typeface="Arial" panose="020B0604020202020204" pitchFamily="34" charset="0"/>
              </a:endParaRPr>
            </a:p>
          </p:txBody>
        </p:sp>
        <p:sp>
          <p:nvSpPr>
            <p:cNvPr id="45" name="テキスト ボックス 44"/>
            <p:cNvSpPr txBox="1"/>
            <p:nvPr/>
          </p:nvSpPr>
          <p:spPr>
            <a:xfrm>
              <a:off x="4698747" y="2234201"/>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s9</a:t>
              </a:r>
              <a:endParaRPr lang="ja-JP" altLang="en-US" sz="1400" dirty="0">
                <a:latin typeface="Arial" panose="020B0604020202020204" pitchFamily="34" charset="0"/>
                <a:cs typeface="Arial" panose="020B0604020202020204" pitchFamily="34" charset="0"/>
              </a:endParaRPr>
            </a:p>
          </p:txBody>
        </p:sp>
        <p:sp>
          <p:nvSpPr>
            <p:cNvPr id="46" name="テキスト ボックス 45"/>
            <p:cNvSpPr txBox="1"/>
            <p:nvPr/>
          </p:nvSpPr>
          <p:spPr>
            <a:xfrm>
              <a:off x="5071524" y="2234201"/>
              <a:ext cx="473206"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s10</a:t>
              </a:r>
              <a:endParaRPr lang="ja-JP" altLang="en-US" sz="1400" dirty="0">
                <a:latin typeface="Arial" panose="020B0604020202020204" pitchFamily="34" charset="0"/>
                <a:cs typeface="Arial" panose="020B0604020202020204" pitchFamily="34" charset="0"/>
              </a:endParaRPr>
            </a:p>
          </p:txBody>
        </p:sp>
        <p:sp>
          <p:nvSpPr>
            <p:cNvPr id="47" name="テキスト ボックス 46"/>
            <p:cNvSpPr txBox="1"/>
            <p:nvPr/>
          </p:nvSpPr>
          <p:spPr>
            <a:xfrm>
              <a:off x="2611242" y="2550291"/>
              <a:ext cx="1636988"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Up-motile mutants</a:t>
              </a:r>
              <a:endParaRPr lang="ja-JP" altLang="en-US" sz="1400" dirty="0">
                <a:latin typeface="Arial" panose="020B0604020202020204" pitchFamily="34" charset="0"/>
                <a:cs typeface="Arial" panose="020B0604020202020204" pitchFamily="34" charset="0"/>
              </a:endParaRPr>
            </a:p>
          </p:txBody>
        </p:sp>
        <p:cxnSp>
          <p:nvCxnSpPr>
            <p:cNvPr id="48" name="直線コネクタ 47"/>
            <p:cNvCxnSpPr/>
            <p:nvPr/>
          </p:nvCxnSpPr>
          <p:spPr>
            <a:xfrm>
              <a:off x="1806222" y="2562577"/>
              <a:ext cx="363502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p:cNvSpPr txBox="1"/>
            <p:nvPr/>
          </p:nvSpPr>
          <p:spPr>
            <a:xfrm>
              <a:off x="1710864" y="4700824"/>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a:t>
              </a:r>
              <a:endParaRPr lang="ja-JP" altLang="en-US" sz="1400" dirty="0">
                <a:latin typeface="Arial" panose="020B0604020202020204" pitchFamily="34" charset="0"/>
                <a:cs typeface="Arial" panose="020B0604020202020204" pitchFamily="34" charset="0"/>
              </a:endParaRPr>
            </a:p>
          </p:txBody>
        </p:sp>
        <p:sp>
          <p:nvSpPr>
            <p:cNvPr id="50" name="テキスト ボックス 49"/>
            <p:cNvSpPr txBox="1"/>
            <p:nvPr/>
          </p:nvSpPr>
          <p:spPr>
            <a:xfrm>
              <a:off x="2083643" y="4700824"/>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s2</a:t>
              </a:r>
              <a:endParaRPr lang="ja-JP" altLang="en-US" sz="1400" dirty="0">
                <a:latin typeface="Arial" panose="020B0604020202020204" pitchFamily="34" charset="0"/>
                <a:cs typeface="Arial" panose="020B0604020202020204" pitchFamily="34" charset="0"/>
              </a:endParaRPr>
            </a:p>
          </p:txBody>
        </p:sp>
        <p:sp>
          <p:nvSpPr>
            <p:cNvPr id="51" name="テキスト ボックス 50"/>
            <p:cNvSpPr txBox="1"/>
            <p:nvPr/>
          </p:nvSpPr>
          <p:spPr>
            <a:xfrm>
              <a:off x="2456422" y="470082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s3</a:t>
              </a:r>
              <a:endParaRPr lang="ja-JP" altLang="en-US" sz="1400" dirty="0">
                <a:latin typeface="Arial" panose="020B0604020202020204" pitchFamily="34" charset="0"/>
                <a:cs typeface="Arial" panose="020B0604020202020204" pitchFamily="34" charset="0"/>
              </a:endParaRPr>
            </a:p>
          </p:txBody>
        </p:sp>
        <p:sp>
          <p:nvSpPr>
            <p:cNvPr id="52" name="テキスト ボックス 51"/>
            <p:cNvSpPr txBox="1"/>
            <p:nvPr/>
          </p:nvSpPr>
          <p:spPr>
            <a:xfrm>
              <a:off x="2829202" y="470082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s4</a:t>
              </a:r>
              <a:endParaRPr lang="ja-JP" altLang="en-US" sz="1400" dirty="0">
                <a:latin typeface="Arial" panose="020B0604020202020204" pitchFamily="34" charset="0"/>
                <a:cs typeface="Arial" panose="020B0604020202020204" pitchFamily="34" charset="0"/>
              </a:endParaRPr>
            </a:p>
          </p:txBody>
        </p:sp>
        <p:sp>
          <p:nvSpPr>
            <p:cNvPr id="53" name="テキスト ボックス 52"/>
            <p:cNvSpPr txBox="1"/>
            <p:nvPr/>
          </p:nvSpPr>
          <p:spPr>
            <a:xfrm>
              <a:off x="3201982" y="470082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s5</a:t>
              </a:r>
              <a:endParaRPr lang="ja-JP" altLang="en-US" sz="1400" dirty="0">
                <a:latin typeface="Arial" panose="020B0604020202020204" pitchFamily="34" charset="0"/>
                <a:cs typeface="Arial" panose="020B0604020202020204" pitchFamily="34" charset="0"/>
              </a:endParaRPr>
            </a:p>
          </p:txBody>
        </p:sp>
        <p:sp>
          <p:nvSpPr>
            <p:cNvPr id="54" name="テキスト ボックス 53"/>
            <p:cNvSpPr txBox="1"/>
            <p:nvPr/>
          </p:nvSpPr>
          <p:spPr>
            <a:xfrm>
              <a:off x="3574762" y="470082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s6</a:t>
              </a:r>
              <a:endParaRPr lang="ja-JP" altLang="en-US" sz="1400" dirty="0">
                <a:latin typeface="Arial" panose="020B0604020202020204" pitchFamily="34" charset="0"/>
                <a:cs typeface="Arial" panose="020B0604020202020204" pitchFamily="34" charset="0"/>
              </a:endParaRPr>
            </a:p>
          </p:txBody>
        </p:sp>
        <p:sp>
          <p:nvSpPr>
            <p:cNvPr id="55" name="テキスト ボックス 54"/>
            <p:cNvSpPr txBox="1"/>
            <p:nvPr/>
          </p:nvSpPr>
          <p:spPr>
            <a:xfrm>
              <a:off x="3947542" y="470082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s7</a:t>
              </a:r>
              <a:endParaRPr lang="ja-JP" altLang="en-US" sz="1400" dirty="0">
                <a:latin typeface="Arial" panose="020B0604020202020204" pitchFamily="34" charset="0"/>
                <a:cs typeface="Arial" panose="020B0604020202020204" pitchFamily="34" charset="0"/>
              </a:endParaRPr>
            </a:p>
          </p:txBody>
        </p:sp>
        <p:sp>
          <p:nvSpPr>
            <p:cNvPr id="56" name="テキスト ボックス 55"/>
            <p:cNvSpPr txBox="1"/>
            <p:nvPr/>
          </p:nvSpPr>
          <p:spPr>
            <a:xfrm>
              <a:off x="4320322" y="470082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s8</a:t>
              </a:r>
              <a:endParaRPr lang="ja-JP" altLang="en-US" sz="1400" dirty="0">
                <a:latin typeface="Arial" panose="020B0604020202020204" pitchFamily="34" charset="0"/>
                <a:cs typeface="Arial" panose="020B0604020202020204" pitchFamily="34" charset="0"/>
              </a:endParaRPr>
            </a:p>
          </p:txBody>
        </p:sp>
        <p:sp>
          <p:nvSpPr>
            <p:cNvPr id="57" name="テキスト ボックス 56"/>
            <p:cNvSpPr txBox="1"/>
            <p:nvPr/>
          </p:nvSpPr>
          <p:spPr>
            <a:xfrm>
              <a:off x="4693102" y="470082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s9</a:t>
              </a:r>
              <a:endParaRPr lang="ja-JP" altLang="en-US" sz="1400" dirty="0">
                <a:latin typeface="Arial" panose="020B0604020202020204" pitchFamily="34" charset="0"/>
                <a:cs typeface="Arial" panose="020B0604020202020204" pitchFamily="34" charset="0"/>
              </a:endParaRPr>
            </a:p>
          </p:txBody>
        </p:sp>
        <p:sp>
          <p:nvSpPr>
            <p:cNvPr id="58" name="テキスト ボックス 57"/>
            <p:cNvSpPr txBox="1"/>
            <p:nvPr/>
          </p:nvSpPr>
          <p:spPr>
            <a:xfrm>
              <a:off x="2605597" y="5016914"/>
              <a:ext cx="1636988"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Up-motile mutants</a:t>
              </a:r>
              <a:endParaRPr lang="ja-JP" altLang="en-US" sz="1400" dirty="0">
                <a:latin typeface="Arial" panose="020B0604020202020204" pitchFamily="34" charset="0"/>
                <a:cs typeface="Arial" panose="020B0604020202020204" pitchFamily="34" charset="0"/>
              </a:endParaRPr>
            </a:p>
          </p:txBody>
        </p:sp>
        <p:cxnSp>
          <p:nvCxnSpPr>
            <p:cNvPr id="59" name="直線コネクタ 58"/>
            <p:cNvCxnSpPr/>
            <p:nvPr/>
          </p:nvCxnSpPr>
          <p:spPr>
            <a:xfrm>
              <a:off x="1800577" y="5029200"/>
              <a:ext cx="326813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テキスト ボックス 59"/>
            <p:cNvSpPr txBox="1"/>
            <p:nvPr/>
          </p:nvSpPr>
          <p:spPr>
            <a:xfrm>
              <a:off x="1688287" y="7365000"/>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a:t>
              </a:r>
              <a:endParaRPr lang="ja-JP" altLang="en-US" sz="1400" dirty="0">
                <a:latin typeface="Arial" panose="020B0604020202020204" pitchFamily="34" charset="0"/>
                <a:cs typeface="Arial" panose="020B0604020202020204" pitchFamily="34" charset="0"/>
              </a:endParaRPr>
            </a:p>
          </p:txBody>
        </p:sp>
        <p:sp>
          <p:nvSpPr>
            <p:cNvPr id="61" name="テキスト ボックス 60"/>
            <p:cNvSpPr txBox="1"/>
            <p:nvPr/>
          </p:nvSpPr>
          <p:spPr>
            <a:xfrm>
              <a:off x="2061066" y="7365000"/>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s2</a:t>
              </a:r>
              <a:endParaRPr lang="ja-JP" altLang="en-US" sz="1400" dirty="0">
                <a:latin typeface="Arial" panose="020B0604020202020204" pitchFamily="34" charset="0"/>
                <a:cs typeface="Arial" panose="020B0604020202020204" pitchFamily="34" charset="0"/>
              </a:endParaRPr>
            </a:p>
          </p:txBody>
        </p:sp>
        <p:sp>
          <p:nvSpPr>
            <p:cNvPr id="62" name="テキスト ボックス 61"/>
            <p:cNvSpPr txBox="1"/>
            <p:nvPr/>
          </p:nvSpPr>
          <p:spPr>
            <a:xfrm>
              <a:off x="2433845" y="7365000"/>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s3</a:t>
              </a:r>
              <a:endParaRPr lang="ja-JP" altLang="en-US" sz="1400" dirty="0">
                <a:latin typeface="Arial" panose="020B0604020202020204" pitchFamily="34" charset="0"/>
                <a:cs typeface="Arial" panose="020B0604020202020204" pitchFamily="34" charset="0"/>
              </a:endParaRPr>
            </a:p>
          </p:txBody>
        </p:sp>
        <p:sp>
          <p:nvSpPr>
            <p:cNvPr id="63" name="テキスト ボックス 62"/>
            <p:cNvSpPr txBox="1"/>
            <p:nvPr/>
          </p:nvSpPr>
          <p:spPr>
            <a:xfrm>
              <a:off x="2806625" y="7365000"/>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s4</a:t>
              </a:r>
              <a:endParaRPr lang="ja-JP" altLang="en-US" sz="1400" dirty="0">
                <a:latin typeface="Arial" panose="020B0604020202020204" pitchFamily="34" charset="0"/>
                <a:cs typeface="Arial" panose="020B0604020202020204" pitchFamily="34" charset="0"/>
              </a:endParaRPr>
            </a:p>
          </p:txBody>
        </p:sp>
        <p:sp>
          <p:nvSpPr>
            <p:cNvPr id="64" name="テキスト ボックス 63"/>
            <p:cNvSpPr txBox="1"/>
            <p:nvPr/>
          </p:nvSpPr>
          <p:spPr>
            <a:xfrm>
              <a:off x="1612175" y="7681090"/>
              <a:ext cx="1636988"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Up-motile mutants</a:t>
              </a:r>
              <a:endParaRPr lang="ja-JP" altLang="en-US" sz="1400" dirty="0">
                <a:latin typeface="Arial" panose="020B0604020202020204" pitchFamily="34" charset="0"/>
                <a:cs typeface="Arial" panose="020B0604020202020204" pitchFamily="34" charset="0"/>
              </a:endParaRPr>
            </a:p>
          </p:txBody>
        </p:sp>
        <p:cxnSp>
          <p:nvCxnSpPr>
            <p:cNvPr id="65" name="直線コネクタ 64"/>
            <p:cNvCxnSpPr/>
            <p:nvPr/>
          </p:nvCxnSpPr>
          <p:spPr>
            <a:xfrm>
              <a:off x="1755422" y="7693376"/>
              <a:ext cx="14167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テキスト ボックス 84"/>
            <p:cNvSpPr txBox="1"/>
            <p:nvPr/>
          </p:nvSpPr>
          <p:spPr>
            <a:xfrm>
              <a:off x="2398296" y="5463223"/>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104" name="テキスト ボックス 103"/>
            <p:cNvSpPr txBox="1"/>
            <p:nvPr/>
          </p:nvSpPr>
          <p:spPr>
            <a:xfrm>
              <a:off x="2776474" y="5457578"/>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grpSp>
      <p:sp>
        <p:nvSpPr>
          <p:cNvPr id="69" name="テキスト ボックス 68">
            <a:extLst>
              <a:ext uri="{FF2B5EF4-FFF2-40B4-BE49-F238E27FC236}">
                <a16:creationId xmlns:a16="http://schemas.microsoft.com/office/drawing/2014/main" id="{D8FC7D8F-9994-D64A-A118-AD4E9D4151C7}"/>
              </a:ext>
            </a:extLst>
          </p:cNvPr>
          <p:cNvSpPr txBox="1"/>
          <p:nvPr/>
        </p:nvSpPr>
        <p:spPr>
          <a:xfrm>
            <a:off x="171140" y="7971817"/>
            <a:ext cx="6629399" cy="1815882"/>
          </a:xfrm>
          <a:prstGeom prst="rect">
            <a:avLst/>
          </a:prstGeom>
          <a:noFill/>
        </p:spPr>
        <p:txBody>
          <a:bodyPr wrap="square" rtlCol="0">
            <a:spAutoFit/>
          </a:bodyPr>
          <a:lstStyle/>
          <a:p>
            <a:r>
              <a:rPr lang="en-US" altLang="ja-JP" sz="1400" b="1" dirty="0">
                <a:latin typeface="Times New Roman" panose="02020603050405020304" pitchFamily="18" charset="0"/>
                <a:cs typeface="Times New Roman" panose="02020603050405020304" pitchFamily="18" charset="0"/>
              </a:rPr>
              <a:t>Fig. S5.</a:t>
            </a:r>
            <a:r>
              <a:rPr lang="en-US" altLang="ja-JP" sz="1400" dirty="0">
                <a:latin typeface="Times New Roman" panose="02020603050405020304" pitchFamily="18" charset="0"/>
                <a:cs typeface="Times New Roman" panose="02020603050405020304" pitchFamily="18" charset="0"/>
              </a:rPr>
              <a:t> The profile of the rotation direction of the swimming ring-restored mutants. Cells were observed by high-intensity dark-field microscopy. The ratio of CCW/CW rotation was calculated from video recordings of 10 s. At least 10 cells were tracked in all the experiments, then the average ratio of CCW/CW rotation with SD was calculated. Upper, middle and lower panels showed L93E and its swimming ring-restored mutants, L95E and its swimming ring-restored mutants and L95R and its swimming ring-restored mutants, respectively. Asterisks indicated P &lt; 0.05 (*) and P &lt; 0.01 (**) for wild-type </a:t>
            </a:r>
            <a:r>
              <a:rPr lang="en-US" altLang="ja-JP" sz="1400" dirty="0" err="1">
                <a:latin typeface="Times New Roman" panose="02020603050405020304" pitchFamily="18" charset="0"/>
                <a:cs typeface="Times New Roman" panose="02020603050405020304" pitchFamily="18" charset="0"/>
              </a:rPr>
              <a:t>PomA</a:t>
            </a:r>
            <a:r>
              <a:rPr lang="en-US" altLang="ja-JP" sz="1400" dirty="0">
                <a:latin typeface="Times New Roman" panose="02020603050405020304" pitchFamily="18" charset="0"/>
                <a:cs typeface="Times New Roman" panose="02020603050405020304" pitchFamily="18" charset="0"/>
              </a:rPr>
              <a:t> versus the mutants of </a:t>
            </a:r>
            <a:r>
              <a:rPr lang="en-US" altLang="ja-JP" sz="1400" dirty="0" err="1">
                <a:latin typeface="Times New Roman" panose="02020603050405020304" pitchFamily="18" charset="0"/>
                <a:cs typeface="Times New Roman" panose="02020603050405020304" pitchFamily="18" charset="0"/>
              </a:rPr>
              <a:t>PomA</a:t>
            </a:r>
            <a:r>
              <a:rPr lang="en-US" altLang="ja-JP" sz="1400" dirty="0">
                <a:latin typeface="Times New Roman" panose="02020603050405020304" pitchFamily="18" charset="0"/>
                <a:cs typeface="Times New Roman" panose="02020603050405020304" pitchFamily="18" charset="0"/>
              </a:rPr>
              <a:t> by the Welch’s t-test.</a:t>
            </a:r>
            <a:endParaRPr lang="ja-JP" altLang="ja-JP" sz="1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3792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34B37263-4BAF-BC4D-8A48-0A0C9C1C3967}"/>
              </a:ext>
            </a:extLst>
          </p:cNvPr>
          <p:cNvGraphicFramePr>
            <a:graphicFrameLocks/>
          </p:cNvGraphicFramePr>
          <p:nvPr>
            <p:extLst>
              <p:ext uri="{D42A27DB-BD31-4B8C-83A1-F6EECF244321}">
                <p14:modId xmlns:p14="http://schemas.microsoft.com/office/powerpoint/2010/main" val="1293534474"/>
              </p:ext>
            </p:extLst>
          </p:nvPr>
        </p:nvGraphicFramePr>
        <p:xfrm>
          <a:off x="1207693" y="198707"/>
          <a:ext cx="4963837" cy="190489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グラフ 2">
            <a:extLst>
              <a:ext uri="{FF2B5EF4-FFF2-40B4-BE49-F238E27FC236}">
                <a16:creationId xmlns:a16="http://schemas.microsoft.com/office/drawing/2014/main" id="{07FA5BFF-F3F0-C84E-90D0-4F544BD1CD5D}"/>
              </a:ext>
            </a:extLst>
          </p:cNvPr>
          <p:cNvGraphicFramePr>
            <a:graphicFrameLocks/>
          </p:cNvGraphicFramePr>
          <p:nvPr>
            <p:extLst>
              <p:ext uri="{D42A27DB-BD31-4B8C-83A1-F6EECF244321}">
                <p14:modId xmlns:p14="http://schemas.microsoft.com/office/powerpoint/2010/main" val="1644376867"/>
              </p:ext>
            </p:extLst>
          </p:nvPr>
        </p:nvGraphicFramePr>
        <p:xfrm>
          <a:off x="1207693" y="2596590"/>
          <a:ext cx="4572956" cy="18748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グラフ 3">
            <a:extLst>
              <a:ext uri="{FF2B5EF4-FFF2-40B4-BE49-F238E27FC236}">
                <a16:creationId xmlns:a16="http://schemas.microsoft.com/office/drawing/2014/main" id="{03F98FBC-D0D2-A342-B3CA-01D71BCE31BB}"/>
              </a:ext>
            </a:extLst>
          </p:cNvPr>
          <p:cNvGraphicFramePr>
            <a:graphicFrameLocks/>
          </p:cNvGraphicFramePr>
          <p:nvPr>
            <p:extLst>
              <p:ext uri="{D42A27DB-BD31-4B8C-83A1-F6EECF244321}">
                <p14:modId xmlns:p14="http://schemas.microsoft.com/office/powerpoint/2010/main" val="1836140121"/>
              </p:ext>
            </p:extLst>
          </p:nvPr>
        </p:nvGraphicFramePr>
        <p:xfrm>
          <a:off x="1207693" y="5153642"/>
          <a:ext cx="2694770" cy="1844827"/>
        </p:xfrm>
        <a:graphic>
          <a:graphicData uri="http://schemas.openxmlformats.org/drawingml/2006/chart">
            <c:chart xmlns:c="http://schemas.openxmlformats.org/drawingml/2006/chart" xmlns:r="http://schemas.openxmlformats.org/officeDocument/2006/relationships" r:id="rId4"/>
          </a:graphicData>
        </a:graphic>
      </p:graphicFrame>
      <p:sp>
        <p:nvSpPr>
          <p:cNvPr id="6" name="テキスト ボックス 5"/>
          <p:cNvSpPr txBox="1"/>
          <p:nvPr/>
        </p:nvSpPr>
        <p:spPr>
          <a:xfrm>
            <a:off x="1231225" y="1776227"/>
            <a:ext cx="338667"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a:t>
            </a:r>
            <a:endParaRPr lang="ja-JP" altLang="en-US" sz="1400" dirty="0">
              <a:latin typeface="Arial" panose="020B0604020202020204" pitchFamily="34" charset="0"/>
              <a:cs typeface="Arial" panose="020B0604020202020204" pitchFamily="34" charset="0"/>
            </a:endParaRPr>
          </a:p>
        </p:txBody>
      </p:sp>
      <p:sp>
        <p:nvSpPr>
          <p:cNvPr id="7" name="テキスト ボックス 6"/>
          <p:cNvSpPr txBox="1"/>
          <p:nvPr/>
        </p:nvSpPr>
        <p:spPr>
          <a:xfrm>
            <a:off x="1033670" y="1375472"/>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0.4</a:t>
            </a:r>
            <a:endParaRPr lang="ja-JP" altLang="en-US" sz="1400" dirty="0">
              <a:latin typeface="Arial" panose="020B0604020202020204" pitchFamily="34" charset="0"/>
              <a:cs typeface="Arial" panose="020B0604020202020204" pitchFamily="34" charset="0"/>
            </a:endParaRPr>
          </a:p>
        </p:txBody>
      </p:sp>
      <p:sp>
        <p:nvSpPr>
          <p:cNvPr id="8" name="テキスト ボックス 7"/>
          <p:cNvSpPr txBox="1"/>
          <p:nvPr/>
        </p:nvSpPr>
        <p:spPr>
          <a:xfrm>
            <a:off x="1011093" y="974717"/>
            <a:ext cx="558799"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0.8</a:t>
            </a:r>
            <a:endParaRPr lang="ja-JP" altLang="en-US" sz="1400" dirty="0">
              <a:latin typeface="Arial" panose="020B0604020202020204" pitchFamily="34" charset="0"/>
              <a:cs typeface="Arial" panose="020B0604020202020204" pitchFamily="34" charset="0"/>
            </a:endParaRPr>
          </a:p>
        </p:txBody>
      </p:sp>
      <p:sp>
        <p:nvSpPr>
          <p:cNvPr id="9" name="テキスト ボックス 8"/>
          <p:cNvSpPr txBox="1"/>
          <p:nvPr/>
        </p:nvSpPr>
        <p:spPr>
          <a:xfrm>
            <a:off x="1067536" y="579606"/>
            <a:ext cx="502356"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1.0</a:t>
            </a:r>
            <a:endParaRPr lang="ja-JP" altLang="en-US" sz="1400" dirty="0">
              <a:latin typeface="Arial" panose="020B0604020202020204" pitchFamily="34" charset="0"/>
              <a:cs typeface="Arial" panose="020B0604020202020204" pitchFamily="34" charset="0"/>
            </a:endParaRPr>
          </a:p>
        </p:txBody>
      </p:sp>
      <p:sp>
        <p:nvSpPr>
          <p:cNvPr id="10" name="テキスト ボックス 9"/>
          <p:cNvSpPr txBox="1"/>
          <p:nvPr/>
        </p:nvSpPr>
        <p:spPr>
          <a:xfrm>
            <a:off x="1033670" y="207073"/>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1.4</a:t>
            </a:r>
            <a:endParaRPr lang="ja-JP" altLang="en-US" sz="1400" dirty="0">
              <a:latin typeface="Arial" panose="020B0604020202020204" pitchFamily="34" charset="0"/>
              <a:cs typeface="Arial" panose="020B0604020202020204" pitchFamily="34" charset="0"/>
            </a:endParaRPr>
          </a:p>
        </p:txBody>
      </p:sp>
      <p:sp>
        <p:nvSpPr>
          <p:cNvPr id="12" name="テキスト ボックス 11"/>
          <p:cNvSpPr txBox="1"/>
          <p:nvPr/>
        </p:nvSpPr>
        <p:spPr>
          <a:xfrm rot="16200000">
            <a:off x="115158" y="909063"/>
            <a:ext cx="1665841" cy="523220"/>
          </a:xfrm>
          <a:prstGeom prst="rect">
            <a:avLst/>
          </a:prstGeom>
          <a:noFill/>
        </p:spPr>
        <p:txBody>
          <a:bodyPr wrap="none" rtlCol="0">
            <a:spAutoFit/>
          </a:bodyPr>
          <a:lstStyle/>
          <a:p>
            <a:r>
              <a:rPr lang="en-US" altLang="ja-JP" sz="1400" dirty="0">
                <a:latin typeface="Arial" panose="020B0604020202020204" pitchFamily="34" charset="0"/>
                <a:cs typeface="Arial" panose="020B0604020202020204" pitchFamily="34" charset="0"/>
              </a:rPr>
              <a:t>Switching events </a:t>
            </a:r>
          </a:p>
          <a:p>
            <a:r>
              <a:rPr lang="en-US" altLang="ja-JP" sz="1400" dirty="0">
                <a:latin typeface="Arial" panose="020B0604020202020204" pitchFamily="34" charset="0"/>
                <a:cs typeface="Arial" panose="020B0604020202020204" pitchFamily="34" charset="0"/>
              </a:rPr>
              <a:t>per second (times)</a:t>
            </a:r>
          </a:p>
        </p:txBody>
      </p:sp>
      <p:sp>
        <p:nvSpPr>
          <p:cNvPr id="23" name="テキスト ボックス 22"/>
          <p:cNvSpPr txBox="1"/>
          <p:nvPr/>
        </p:nvSpPr>
        <p:spPr>
          <a:xfrm rot="16200000">
            <a:off x="115158" y="3271268"/>
            <a:ext cx="1665841" cy="523220"/>
          </a:xfrm>
          <a:prstGeom prst="rect">
            <a:avLst/>
          </a:prstGeom>
          <a:noFill/>
        </p:spPr>
        <p:txBody>
          <a:bodyPr wrap="none" rtlCol="0">
            <a:spAutoFit/>
          </a:bodyPr>
          <a:lstStyle/>
          <a:p>
            <a:r>
              <a:rPr lang="en-US" altLang="ja-JP" sz="1400" dirty="0">
                <a:latin typeface="Arial" panose="020B0604020202020204" pitchFamily="34" charset="0"/>
                <a:cs typeface="Arial" panose="020B0604020202020204" pitchFamily="34" charset="0"/>
              </a:rPr>
              <a:t>Switching events </a:t>
            </a:r>
          </a:p>
          <a:p>
            <a:r>
              <a:rPr lang="en-US" altLang="ja-JP" sz="1400" dirty="0">
                <a:latin typeface="Arial" panose="020B0604020202020204" pitchFamily="34" charset="0"/>
                <a:cs typeface="Arial" panose="020B0604020202020204" pitchFamily="34" charset="0"/>
              </a:rPr>
              <a:t>per second (times)</a:t>
            </a:r>
          </a:p>
        </p:txBody>
      </p:sp>
      <p:sp>
        <p:nvSpPr>
          <p:cNvPr id="30" name="テキスト ボックス 29"/>
          <p:cNvSpPr txBox="1"/>
          <p:nvPr/>
        </p:nvSpPr>
        <p:spPr>
          <a:xfrm rot="16200000">
            <a:off x="115158" y="5843441"/>
            <a:ext cx="1665841" cy="523220"/>
          </a:xfrm>
          <a:prstGeom prst="rect">
            <a:avLst/>
          </a:prstGeom>
          <a:noFill/>
        </p:spPr>
        <p:txBody>
          <a:bodyPr wrap="none" rtlCol="0">
            <a:spAutoFit/>
          </a:bodyPr>
          <a:lstStyle/>
          <a:p>
            <a:r>
              <a:rPr lang="en-US" altLang="ja-JP" sz="1400" dirty="0">
                <a:latin typeface="Arial" panose="020B0604020202020204" pitchFamily="34" charset="0"/>
                <a:cs typeface="Arial" panose="020B0604020202020204" pitchFamily="34" charset="0"/>
              </a:rPr>
              <a:t>Switching events </a:t>
            </a:r>
          </a:p>
          <a:p>
            <a:r>
              <a:rPr lang="en-US" altLang="ja-JP" sz="1400" dirty="0">
                <a:latin typeface="Arial" panose="020B0604020202020204" pitchFamily="34" charset="0"/>
                <a:cs typeface="Arial" panose="020B0604020202020204" pitchFamily="34" charset="0"/>
              </a:rPr>
              <a:t>per second (times)</a:t>
            </a:r>
          </a:p>
        </p:txBody>
      </p:sp>
      <p:sp>
        <p:nvSpPr>
          <p:cNvPr id="31" name="テキスト ボックス 30"/>
          <p:cNvSpPr txBox="1"/>
          <p:nvPr/>
        </p:nvSpPr>
        <p:spPr>
          <a:xfrm rot="16200000">
            <a:off x="1485226" y="2025244"/>
            <a:ext cx="547510"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WT</a:t>
            </a:r>
            <a:endParaRPr lang="ja-JP" altLang="en-US" sz="1400" dirty="0">
              <a:latin typeface="Arial" panose="020B0604020202020204" pitchFamily="34" charset="0"/>
              <a:cs typeface="Arial" panose="020B0604020202020204" pitchFamily="34" charset="0"/>
            </a:endParaRPr>
          </a:p>
        </p:txBody>
      </p:sp>
      <p:sp>
        <p:nvSpPr>
          <p:cNvPr id="32" name="テキスト ボックス 31"/>
          <p:cNvSpPr txBox="1"/>
          <p:nvPr/>
        </p:nvSpPr>
        <p:spPr>
          <a:xfrm rot="16200000">
            <a:off x="1822764" y="2053013"/>
            <a:ext cx="603049"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L93E</a:t>
            </a:r>
            <a:endParaRPr lang="ja-JP" altLang="en-US" sz="1400" dirty="0">
              <a:latin typeface="Arial" panose="020B0604020202020204" pitchFamily="34" charset="0"/>
              <a:cs typeface="Arial" panose="020B0604020202020204" pitchFamily="34" charset="0"/>
            </a:endParaRPr>
          </a:p>
        </p:txBody>
      </p:sp>
      <p:sp>
        <p:nvSpPr>
          <p:cNvPr id="33" name="テキスト ボックス 32"/>
          <p:cNvSpPr txBox="1"/>
          <p:nvPr/>
        </p:nvSpPr>
        <p:spPr>
          <a:xfrm rot="16200000">
            <a:off x="1815533" y="4426507"/>
            <a:ext cx="603049"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L95E</a:t>
            </a:r>
            <a:endParaRPr lang="ja-JP" altLang="en-US" sz="1400" dirty="0">
              <a:latin typeface="Arial" panose="020B0604020202020204" pitchFamily="34" charset="0"/>
              <a:cs typeface="Arial" panose="020B0604020202020204" pitchFamily="34" charset="0"/>
            </a:endParaRPr>
          </a:p>
        </p:txBody>
      </p:sp>
      <p:sp>
        <p:nvSpPr>
          <p:cNvPr id="34" name="テキスト ボックス 33"/>
          <p:cNvSpPr txBox="1"/>
          <p:nvPr/>
        </p:nvSpPr>
        <p:spPr>
          <a:xfrm rot="16200000">
            <a:off x="1725985" y="7078972"/>
            <a:ext cx="75234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L95R</a:t>
            </a:r>
            <a:endParaRPr lang="ja-JP" altLang="en-US" sz="1400" dirty="0">
              <a:latin typeface="Arial" panose="020B0604020202020204" pitchFamily="34" charset="0"/>
              <a:cs typeface="Arial" panose="020B0604020202020204" pitchFamily="34" charset="0"/>
            </a:endParaRPr>
          </a:p>
        </p:txBody>
      </p:sp>
      <p:sp>
        <p:nvSpPr>
          <p:cNvPr id="35" name="テキスト ボックス 34"/>
          <p:cNvSpPr txBox="1"/>
          <p:nvPr/>
        </p:nvSpPr>
        <p:spPr>
          <a:xfrm rot="16200000">
            <a:off x="1457004" y="4398738"/>
            <a:ext cx="547510"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WT</a:t>
            </a:r>
            <a:endParaRPr lang="ja-JP" altLang="en-US" sz="1400" dirty="0">
              <a:latin typeface="Arial" panose="020B0604020202020204" pitchFamily="34" charset="0"/>
              <a:cs typeface="Arial" panose="020B0604020202020204" pitchFamily="34" charset="0"/>
            </a:endParaRPr>
          </a:p>
        </p:txBody>
      </p:sp>
      <p:sp>
        <p:nvSpPr>
          <p:cNvPr id="36" name="テキスト ボックス 35"/>
          <p:cNvSpPr txBox="1"/>
          <p:nvPr/>
        </p:nvSpPr>
        <p:spPr>
          <a:xfrm rot="16200000">
            <a:off x="1445715" y="6976556"/>
            <a:ext cx="547510"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WT</a:t>
            </a:r>
            <a:endParaRPr lang="ja-JP" altLang="en-US" sz="1400" dirty="0">
              <a:latin typeface="Arial" panose="020B0604020202020204" pitchFamily="34" charset="0"/>
              <a:cs typeface="Arial" panose="020B0604020202020204" pitchFamily="34" charset="0"/>
            </a:endParaRPr>
          </a:p>
        </p:txBody>
      </p:sp>
      <p:sp>
        <p:nvSpPr>
          <p:cNvPr id="37" name="テキスト ボックス 36"/>
          <p:cNvSpPr txBox="1"/>
          <p:nvPr/>
        </p:nvSpPr>
        <p:spPr>
          <a:xfrm>
            <a:off x="2292980" y="1910694"/>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a:t>
            </a:r>
            <a:endParaRPr lang="ja-JP" altLang="en-US" sz="1400" dirty="0">
              <a:latin typeface="Arial" panose="020B0604020202020204" pitchFamily="34" charset="0"/>
              <a:cs typeface="Arial" panose="020B0604020202020204" pitchFamily="34" charset="0"/>
            </a:endParaRPr>
          </a:p>
        </p:txBody>
      </p:sp>
      <p:sp>
        <p:nvSpPr>
          <p:cNvPr id="38" name="テキスト ボックス 37"/>
          <p:cNvSpPr txBox="1"/>
          <p:nvPr/>
        </p:nvSpPr>
        <p:spPr>
          <a:xfrm>
            <a:off x="2665759" y="1910694"/>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s2</a:t>
            </a:r>
            <a:endParaRPr lang="ja-JP" altLang="en-US" sz="1400" dirty="0">
              <a:latin typeface="Arial" panose="020B0604020202020204" pitchFamily="34" charset="0"/>
              <a:cs typeface="Arial" panose="020B0604020202020204" pitchFamily="34" charset="0"/>
            </a:endParaRPr>
          </a:p>
        </p:txBody>
      </p:sp>
      <p:sp>
        <p:nvSpPr>
          <p:cNvPr id="39" name="テキスト ボックス 38"/>
          <p:cNvSpPr txBox="1"/>
          <p:nvPr/>
        </p:nvSpPr>
        <p:spPr>
          <a:xfrm>
            <a:off x="3038538" y="191069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s3</a:t>
            </a:r>
            <a:endParaRPr lang="ja-JP" altLang="en-US" sz="1400" dirty="0">
              <a:latin typeface="Arial" panose="020B0604020202020204" pitchFamily="34" charset="0"/>
              <a:cs typeface="Arial" panose="020B0604020202020204" pitchFamily="34" charset="0"/>
            </a:endParaRPr>
          </a:p>
        </p:txBody>
      </p:sp>
      <p:sp>
        <p:nvSpPr>
          <p:cNvPr id="40" name="テキスト ボックス 39"/>
          <p:cNvSpPr txBox="1"/>
          <p:nvPr/>
        </p:nvSpPr>
        <p:spPr>
          <a:xfrm>
            <a:off x="3411318" y="191069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s4</a:t>
            </a:r>
            <a:endParaRPr lang="ja-JP" altLang="en-US" sz="1400" dirty="0">
              <a:latin typeface="Arial" panose="020B0604020202020204" pitchFamily="34" charset="0"/>
              <a:cs typeface="Arial" panose="020B0604020202020204" pitchFamily="34" charset="0"/>
            </a:endParaRPr>
          </a:p>
        </p:txBody>
      </p:sp>
      <p:sp>
        <p:nvSpPr>
          <p:cNvPr id="41" name="テキスト ボックス 40"/>
          <p:cNvSpPr txBox="1"/>
          <p:nvPr/>
        </p:nvSpPr>
        <p:spPr>
          <a:xfrm>
            <a:off x="3784098" y="191069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s5</a:t>
            </a:r>
            <a:endParaRPr lang="ja-JP" altLang="en-US" sz="1400" dirty="0">
              <a:latin typeface="Arial" panose="020B0604020202020204" pitchFamily="34" charset="0"/>
              <a:cs typeface="Arial" panose="020B0604020202020204" pitchFamily="34" charset="0"/>
            </a:endParaRPr>
          </a:p>
        </p:txBody>
      </p:sp>
      <p:sp>
        <p:nvSpPr>
          <p:cNvPr id="42" name="テキスト ボックス 41"/>
          <p:cNvSpPr txBox="1"/>
          <p:nvPr/>
        </p:nvSpPr>
        <p:spPr>
          <a:xfrm>
            <a:off x="4156878" y="191069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s6</a:t>
            </a:r>
            <a:endParaRPr lang="ja-JP" altLang="en-US" sz="1400" dirty="0">
              <a:latin typeface="Arial" panose="020B0604020202020204" pitchFamily="34" charset="0"/>
              <a:cs typeface="Arial" panose="020B0604020202020204" pitchFamily="34" charset="0"/>
            </a:endParaRPr>
          </a:p>
        </p:txBody>
      </p:sp>
      <p:sp>
        <p:nvSpPr>
          <p:cNvPr id="43" name="テキスト ボックス 42"/>
          <p:cNvSpPr txBox="1"/>
          <p:nvPr/>
        </p:nvSpPr>
        <p:spPr>
          <a:xfrm>
            <a:off x="4529658" y="191069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s7</a:t>
            </a:r>
            <a:endParaRPr lang="ja-JP" altLang="en-US" sz="1400" dirty="0">
              <a:latin typeface="Arial" panose="020B0604020202020204" pitchFamily="34" charset="0"/>
              <a:cs typeface="Arial" panose="020B0604020202020204" pitchFamily="34" charset="0"/>
            </a:endParaRPr>
          </a:p>
        </p:txBody>
      </p:sp>
      <p:sp>
        <p:nvSpPr>
          <p:cNvPr id="44" name="テキスト ボックス 43"/>
          <p:cNvSpPr txBox="1"/>
          <p:nvPr/>
        </p:nvSpPr>
        <p:spPr>
          <a:xfrm>
            <a:off x="4902438" y="191069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s8</a:t>
            </a:r>
            <a:endParaRPr lang="ja-JP" altLang="en-US" sz="1400" dirty="0">
              <a:latin typeface="Arial" panose="020B0604020202020204" pitchFamily="34" charset="0"/>
              <a:cs typeface="Arial" panose="020B0604020202020204" pitchFamily="34" charset="0"/>
            </a:endParaRPr>
          </a:p>
        </p:txBody>
      </p:sp>
      <p:sp>
        <p:nvSpPr>
          <p:cNvPr id="45" name="テキスト ボックス 44"/>
          <p:cNvSpPr txBox="1"/>
          <p:nvPr/>
        </p:nvSpPr>
        <p:spPr>
          <a:xfrm>
            <a:off x="5275218" y="1910694"/>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s9</a:t>
            </a:r>
            <a:endParaRPr lang="ja-JP" altLang="en-US" sz="1400" dirty="0">
              <a:latin typeface="Arial" panose="020B0604020202020204" pitchFamily="34" charset="0"/>
              <a:cs typeface="Arial" panose="020B0604020202020204" pitchFamily="34" charset="0"/>
            </a:endParaRPr>
          </a:p>
        </p:txBody>
      </p:sp>
      <p:sp>
        <p:nvSpPr>
          <p:cNvPr id="46" name="テキスト ボックス 45"/>
          <p:cNvSpPr txBox="1"/>
          <p:nvPr/>
        </p:nvSpPr>
        <p:spPr>
          <a:xfrm>
            <a:off x="5647995" y="1910694"/>
            <a:ext cx="473206"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s10</a:t>
            </a:r>
            <a:endParaRPr lang="ja-JP" altLang="en-US" sz="1400" dirty="0">
              <a:latin typeface="Arial" panose="020B0604020202020204" pitchFamily="34" charset="0"/>
              <a:cs typeface="Arial" panose="020B0604020202020204" pitchFamily="34" charset="0"/>
            </a:endParaRPr>
          </a:p>
        </p:txBody>
      </p:sp>
      <p:sp>
        <p:nvSpPr>
          <p:cNvPr id="47" name="テキスト ボックス 46"/>
          <p:cNvSpPr txBox="1"/>
          <p:nvPr/>
        </p:nvSpPr>
        <p:spPr>
          <a:xfrm>
            <a:off x="3187713" y="2226784"/>
            <a:ext cx="1636988"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Up-motile mutants</a:t>
            </a:r>
            <a:endParaRPr lang="ja-JP" altLang="en-US" sz="1400" dirty="0">
              <a:latin typeface="Arial" panose="020B0604020202020204" pitchFamily="34" charset="0"/>
              <a:cs typeface="Arial" panose="020B0604020202020204" pitchFamily="34" charset="0"/>
            </a:endParaRPr>
          </a:p>
        </p:txBody>
      </p:sp>
      <p:cxnSp>
        <p:nvCxnSpPr>
          <p:cNvPr id="48" name="直線コネクタ 47"/>
          <p:cNvCxnSpPr/>
          <p:nvPr/>
        </p:nvCxnSpPr>
        <p:spPr>
          <a:xfrm>
            <a:off x="2382693" y="2227782"/>
            <a:ext cx="363502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p:cNvSpPr txBox="1"/>
          <p:nvPr/>
        </p:nvSpPr>
        <p:spPr>
          <a:xfrm>
            <a:off x="2287335" y="4295477"/>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a:t>
            </a:r>
            <a:endParaRPr lang="ja-JP" altLang="en-US" sz="1400" dirty="0">
              <a:latin typeface="Arial" panose="020B0604020202020204" pitchFamily="34" charset="0"/>
              <a:cs typeface="Arial" panose="020B0604020202020204" pitchFamily="34" charset="0"/>
            </a:endParaRPr>
          </a:p>
        </p:txBody>
      </p:sp>
      <p:sp>
        <p:nvSpPr>
          <p:cNvPr id="50" name="テキスト ボックス 49"/>
          <p:cNvSpPr txBox="1"/>
          <p:nvPr/>
        </p:nvSpPr>
        <p:spPr>
          <a:xfrm>
            <a:off x="2660114" y="4295477"/>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s2</a:t>
            </a:r>
            <a:endParaRPr lang="ja-JP" altLang="en-US" sz="1400" dirty="0">
              <a:latin typeface="Arial" panose="020B0604020202020204" pitchFamily="34" charset="0"/>
              <a:cs typeface="Arial" panose="020B0604020202020204" pitchFamily="34" charset="0"/>
            </a:endParaRPr>
          </a:p>
        </p:txBody>
      </p:sp>
      <p:sp>
        <p:nvSpPr>
          <p:cNvPr id="51" name="テキスト ボックス 50"/>
          <p:cNvSpPr txBox="1"/>
          <p:nvPr/>
        </p:nvSpPr>
        <p:spPr>
          <a:xfrm>
            <a:off x="3032893" y="4295477"/>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s3</a:t>
            </a:r>
            <a:endParaRPr lang="ja-JP" altLang="en-US" sz="1400" dirty="0">
              <a:latin typeface="Arial" panose="020B0604020202020204" pitchFamily="34" charset="0"/>
              <a:cs typeface="Arial" panose="020B0604020202020204" pitchFamily="34" charset="0"/>
            </a:endParaRPr>
          </a:p>
        </p:txBody>
      </p:sp>
      <p:sp>
        <p:nvSpPr>
          <p:cNvPr id="52" name="テキスト ボックス 51"/>
          <p:cNvSpPr txBox="1"/>
          <p:nvPr/>
        </p:nvSpPr>
        <p:spPr>
          <a:xfrm>
            <a:off x="3405673" y="4295477"/>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s4</a:t>
            </a:r>
            <a:endParaRPr lang="ja-JP" altLang="en-US" sz="1400" dirty="0">
              <a:latin typeface="Arial" panose="020B0604020202020204" pitchFamily="34" charset="0"/>
              <a:cs typeface="Arial" panose="020B0604020202020204" pitchFamily="34" charset="0"/>
            </a:endParaRPr>
          </a:p>
        </p:txBody>
      </p:sp>
      <p:sp>
        <p:nvSpPr>
          <p:cNvPr id="53" name="テキスト ボックス 52"/>
          <p:cNvSpPr txBox="1"/>
          <p:nvPr/>
        </p:nvSpPr>
        <p:spPr>
          <a:xfrm>
            <a:off x="3778453" y="4295477"/>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s5</a:t>
            </a:r>
            <a:endParaRPr lang="ja-JP" altLang="en-US" sz="1400" dirty="0">
              <a:latin typeface="Arial" panose="020B0604020202020204" pitchFamily="34" charset="0"/>
              <a:cs typeface="Arial" panose="020B0604020202020204" pitchFamily="34" charset="0"/>
            </a:endParaRPr>
          </a:p>
        </p:txBody>
      </p:sp>
      <p:sp>
        <p:nvSpPr>
          <p:cNvPr id="54" name="テキスト ボックス 53"/>
          <p:cNvSpPr txBox="1"/>
          <p:nvPr/>
        </p:nvSpPr>
        <p:spPr>
          <a:xfrm>
            <a:off x="4151233" y="4295477"/>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s6</a:t>
            </a:r>
            <a:endParaRPr lang="ja-JP" altLang="en-US" sz="1400" dirty="0">
              <a:latin typeface="Arial" panose="020B0604020202020204" pitchFamily="34" charset="0"/>
              <a:cs typeface="Arial" panose="020B0604020202020204" pitchFamily="34" charset="0"/>
            </a:endParaRPr>
          </a:p>
        </p:txBody>
      </p:sp>
      <p:sp>
        <p:nvSpPr>
          <p:cNvPr id="55" name="テキスト ボックス 54"/>
          <p:cNvSpPr txBox="1"/>
          <p:nvPr/>
        </p:nvSpPr>
        <p:spPr>
          <a:xfrm>
            <a:off x="4524013" y="4295477"/>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s7</a:t>
            </a:r>
            <a:endParaRPr lang="ja-JP" altLang="en-US" sz="1400" dirty="0">
              <a:latin typeface="Arial" panose="020B0604020202020204" pitchFamily="34" charset="0"/>
              <a:cs typeface="Arial" panose="020B0604020202020204" pitchFamily="34" charset="0"/>
            </a:endParaRPr>
          </a:p>
        </p:txBody>
      </p:sp>
      <p:sp>
        <p:nvSpPr>
          <p:cNvPr id="56" name="テキスト ボックス 55"/>
          <p:cNvSpPr txBox="1"/>
          <p:nvPr/>
        </p:nvSpPr>
        <p:spPr>
          <a:xfrm>
            <a:off x="4896793" y="4295477"/>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s8</a:t>
            </a:r>
            <a:endParaRPr lang="ja-JP" altLang="en-US" sz="1400" dirty="0">
              <a:latin typeface="Arial" panose="020B0604020202020204" pitchFamily="34" charset="0"/>
              <a:cs typeface="Arial" panose="020B0604020202020204" pitchFamily="34" charset="0"/>
            </a:endParaRPr>
          </a:p>
        </p:txBody>
      </p:sp>
      <p:sp>
        <p:nvSpPr>
          <p:cNvPr id="57" name="テキスト ボックス 56"/>
          <p:cNvSpPr txBox="1"/>
          <p:nvPr/>
        </p:nvSpPr>
        <p:spPr>
          <a:xfrm>
            <a:off x="5269573" y="4295477"/>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s9</a:t>
            </a:r>
            <a:endParaRPr lang="ja-JP" altLang="en-US" sz="1400" dirty="0">
              <a:latin typeface="Arial" panose="020B0604020202020204" pitchFamily="34" charset="0"/>
              <a:cs typeface="Arial" panose="020B0604020202020204" pitchFamily="34" charset="0"/>
            </a:endParaRPr>
          </a:p>
        </p:txBody>
      </p:sp>
      <p:sp>
        <p:nvSpPr>
          <p:cNvPr id="58" name="テキスト ボックス 57"/>
          <p:cNvSpPr txBox="1"/>
          <p:nvPr/>
        </p:nvSpPr>
        <p:spPr>
          <a:xfrm>
            <a:off x="3182068" y="4611567"/>
            <a:ext cx="1636988"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Up-motile mutants</a:t>
            </a:r>
            <a:endParaRPr lang="ja-JP" altLang="en-US" sz="1400" dirty="0">
              <a:latin typeface="Arial" panose="020B0604020202020204" pitchFamily="34" charset="0"/>
              <a:cs typeface="Arial" panose="020B0604020202020204" pitchFamily="34" charset="0"/>
            </a:endParaRPr>
          </a:p>
        </p:txBody>
      </p:sp>
      <p:cxnSp>
        <p:nvCxnSpPr>
          <p:cNvPr id="59" name="直線コネクタ 58"/>
          <p:cNvCxnSpPr/>
          <p:nvPr/>
        </p:nvCxnSpPr>
        <p:spPr>
          <a:xfrm>
            <a:off x="2377048" y="4623853"/>
            <a:ext cx="326813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テキスト ボックス 59"/>
          <p:cNvSpPr txBox="1"/>
          <p:nvPr/>
        </p:nvSpPr>
        <p:spPr>
          <a:xfrm>
            <a:off x="2264758" y="6867649"/>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s1</a:t>
            </a:r>
            <a:endParaRPr lang="ja-JP" altLang="en-US" sz="1400" dirty="0">
              <a:latin typeface="Arial" panose="020B0604020202020204" pitchFamily="34" charset="0"/>
              <a:cs typeface="Arial" panose="020B0604020202020204" pitchFamily="34" charset="0"/>
            </a:endParaRPr>
          </a:p>
        </p:txBody>
      </p:sp>
      <p:sp>
        <p:nvSpPr>
          <p:cNvPr id="61" name="テキスト ボックス 60"/>
          <p:cNvSpPr txBox="1"/>
          <p:nvPr/>
        </p:nvSpPr>
        <p:spPr>
          <a:xfrm>
            <a:off x="2637537" y="6867649"/>
            <a:ext cx="373820"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s2</a:t>
            </a:r>
            <a:endParaRPr lang="ja-JP" altLang="en-US" sz="1400" dirty="0">
              <a:latin typeface="Arial" panose="020B0604020202020204" pitchFamily="34" charset="0"/>
              <a:cs typeface="Arial" panose="020B0604020202020204" pitchFamily="34" charset="0"/>
            </a:endParaRPr>
          </a:p>
        </p:txBody>
      </p:sp>
      <p:sp>
        <p:nvSpPr>
          <p:cNvPr id="62" name="テキスト ボックス 61"/>
          <p:cNvSpPr txBox="1"/>
          <p:nvPr/>
        </p:nvSpPr>
        <p:spPr>
          <a:xfrm>
            <a:off x="3010316" y="6867649"/>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s3</a:t>
            </a:r>
            <a:endParaRPr lang="ja-JP" altLang="en-US" sz="1400" dirty="0">
              <a:latin typeface="Arial" panose="020B0604020202020204" pitchFamily="34" charset="0"/>
              <a:cs typeface="Arial" panose="020B0604020202020204" pitchFamily="34" charset="0"/>
            </a:endParaRPr>
          </a:p>
        </p:txBody>
      </p:sp>
      <p:sp>
        <p:nvSpPr>
          <p:cNvPr id="63" name="テキスト ボックス 62"/>
          <p:cNvSpPr txBox="1"/>
          <p:nvPr/>
        </p:nvSpPr>
        <p:spPr>
          <a:xfrm>
            <a:off x="3383096" y="6867649"/>
            <a:ext cx="373821"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s4</a:t>
            </a:r>
            <a:endParaRPr lang="ja-JP" altLang="en-US" sz="1400" dirty="0">
              <a:latin typeface="Arial" panose="020B0604020202020204" pitchFamily="34" charset="0"/>
              <a:cs typeface="Arial" panose="020B0604020202020204" pitchFamily="34" charset="0"/>
            </a:endParaRPr>
          </a:p>
        </p:txBody>
      </p:sp>
      <p:sp>
        <p:nvSpPr>
          <p:cNvPr id="64" name="テキスト ボックス 63"/>
          <p:cNvSpPr txBox="1"/>
          <p:nvPr/>
        </p:nvSpPr>
        <p:spPr>
          <a:xfrm>
            <a:off x="2188646" y="7183739"/>
            <a:ext cx="1636988" cy="307777"/>
          </a:xfrm>
          <a:prstGeom prst="rect">
            <a:avLst/>
          </a:prstGeom>
          <a:noFill/>
        </p:spPr>
        <p:txBody>
          <a:bodyPr wrap="none" rtlCol="0">
            <a:spAutoFit/>
          </a:bodyPr>
          <a:lstStyle/>
          <a:p>
            <a:pPr algn="r"/>
            <a:r>
              <a:rPr lang="en-US" altLang="ja-JP" sz="1400" dirty="0">
                <a:latin typeface="Arial" panose="020B0604020202020204" pitchFamily="34" charset="0"/>
                <a:cs typeface="Arial" panose="020B0604020202020204" pitchFamily="34" charset="0"/>
              </a:rPr>
              <a:t>Up-motile mutants</a:t>
            </a:r>
            <a:endParaRPr lang="ja-JP" altLang="en-US" sz="1400" dirty="0">
              <a:latin typeface="Arial" panose="020B0604020202020204" pitchFamily="34" charset="0"/>
              <a:cs typeface="Arial" panose="020B0604020202020204" pitchFamily="34" charset="0"/>
            </a:endParaRPr>
          </a:p>
        </p:txBody>
      </p:sp>
      <p:cxnSp>
        <p:nvCxnSpPr>
          <p:cNvPr id="65" name="直線コネクタ 64"/>
          <p:cNvCxnSpPr/>
          <p:nvPr/>
        </p:nvCxnSpPr>
        <p:spPr>
          <a:xfrm>
            <a:off x="2331893" y="7196025"/>
            <a:ext cx="14167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テキスト ボックス 66"/>
          <p:cNvSpPr txBox="1"/>
          <p:nvPr/>
        </p:nvSpPr>
        <p:spPr>
          <a:xfrm>
            <a:off x="1231225" y="4149719"/>
            <a:ext cx="338667"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a:t>
            </a:r>
            <a:endParaRPr lang="ja-JP" altLang="en-US" sz="1400" dirty="0">
              <a:latin typeface="Arial" panose="020B0604020202020204" pitchFamily="34" charset="0"/>
              <a:cs typeface="Arial" panose="020B0604020202020204" pitchFamily="34" charset="0"/>
            </a:endParaRPr>
          </a:p>
        </p:txBody>
      </p:sp>
      <p:sp>
        <p:nvSpPr>
          <p:cNvPr id="68" name="テキスト ボックス 67"/>
          <p:cNvSpPr txBox="1"/>
          <p:nvPr/>
        </p:nvSpPr>
        <p:spPr>
          <a:xfrm>
            <a:off x="1033670" y="3748964"/>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0.4</a:t>
            </a:r>
            <a:endParaRPr lang="ja-JP" altLang="en-US" sz="1400" dirty="0">
              <a:latin typeface="Arial" panose="020B0604020202020204" pitchFamily="34" charset="0"/>
              <a:cs typeface="Arial" panose="020B0604020202020204" pitchFamily="34" charset="0"/>
            </a:endParaRPr>
          </a:p>
        </p:txBody>
      </p:sp>
      <p:sp>
        <p:nvSpPr>
          <p:cNvPr id="69" name="テキスト ボックス 68"/>
          <p:cNvSpPr txBox="1"/>
          <p:nvPr/>
        </p:nvSpPr>
        <p:spPr>
          <a:xfrm>
            <a:off x="1011093" y="3348209"/>
            <a:ext cx="558799"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0.8</a:t>
            </a:r>
            <a:endParaRPr lang="ja-JP" altLang="en-US" sz="1400" dirty="0">
              <a:latin typeface="Arial" panose="020B0604020202020204" pitchFamily="34" charset="0"/>
              <a:cs typeface="Arial" panose="020B0604020202020204" pitchFamily="34" charset="0"/>
            </a:endParaRPr>
          </a:p>
        </p:txBody>
      </p:sp>
      <p:sp>
        <p:nvSpPr>
          <p:cNvPr id="70" name="テキスト ボックス 69"/>
          <p:cNvSpPr txBox="1"/>
          <p:nvPr/>
        </p:nvSpPr>
        <p:spPr>
          <a:xfrm>
            <a:off x="1067536" y="2953098"/>
            <a:ext cx="502356"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1.0</a:t>
            </a:r>
            <a:endParaRPr lang="ja-JP" altLang="en-US" sz="1400" dirty="0">
              <a:latin typeface="Arial" panose="020B0604020202020204" pitchFamily="34" charset="0"/>
              <a:cs typeface="Arial" panose="020B0604020202020204" pitchFamily="34" charset="0"/>
            </a:endParaRPr>
          </a:p>
        </p:txBody>
      </p:sp>
      <p:sp>
        <p:nvSpPr>
          <p:cNvPr id="71" name="テキスト ボックス 70"/>
          <p:cNvSpPr txBox="1"/>
          <p:nvPr/>
        </p:nvSpPr>
        <p:spPr>
          <a:xfrm>
            <a:off x="1033670" y="2580565"/>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1.4</a:t>
            </a:r>
            <a:endParaRPr lang="ja-JP" altLang="en-US" sz="1400" dirty="0">
              <a:latin typeface="Arial" panose="020B0604020202020204" pitchFamily="34" charset="0"/>
              <a:cs typeface="Arial" panose="020B0604020202020204" pitchFamily="34" charset="0"/>
            </a:endParaRPr>
          </a:p>
        </p:txBody>
      </p:sp>
      <p:sp>
        <p:nvSpPr>
          <p:cNvPr id="72" name="テキスト ボックス 71"/>
          <p:cNvSpPr txBox="1"/>
          <p:nvPr/>
        </p:nvSpPr>
        <p:spPr>
          <a:xfrm>
            <a:off x="1231225" y="6699315"/>
            <a:ext cx="338667"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a:t>
            </a:r>
            <a:endParaRPr lang="ja-JP" altLang="en-US" sz="1400" dirty="0">
              <a:latin typeface="Arial" panose="020B0604020202020204" pitchFamily="34" charset="0"/>
              <a:cs typeface="Arial" panose="020B0604020202020204" pitchFamily="34" charset="0"/>
            </a:endParaRPr>
          </a:p>
        </p:txBody>
      </p:sp>
      <p:sp>
        <p:nvSpPr>
          <p:cNvPr id="73" name="テキスト ボックス 72"/>
          <p:cNvSpPr txBox="1"/>
          <p:nvPr/>
        </p:nvSpPr>
        <p:spPr>
          <a:xfrm>
            <a:off x="1033670" y="6298560"/>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0.4</a:t>
            </a:r>
            <a:endParaRPr lang="ja-JP" altLang="en-US" sz="1400" dirty="0">
              <a:latin typeface="Arial" panose="020B0604020202020204" pitchFamily="34" charset="0"/>
              <a:cs typeface="Arial" panose="020B0604020202020204" pitchFamily="34" charset="0"/>
            </a:endParaRPr>
          </a:p>
        </p:txBody>
      </p:sp>
      <p:sp>
        <p:nvSpPr>
          <p:cNvPr id="74" name="テキスト ボックス 73"/>
          <p:cNvSpPr txBox="1"/>
          <p:nvPr/>
        </p:nvSpPr>
        <p:spPr>
          <a:xfrm>
            <a:off x="1011093" y="5920383"/>
            <a:ext cx="558799"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0.8</a:t>
            </a:r>
            <a:endParaRPr lang="ja-JP" altLang="en-US" sz="1400" dirty="0">
              <a:latin typeface="Arial" panose="020B0604020202020204" pitchFamily="34" charset="0"/>
              <a:cs typeface="Arial" panose="020B0604020202020204" pitchFamily="34" charset="0"/>
            </a:endParaRPr>
          </a:p>
        </p:txBody>
      </p:sp>
      <p:sp>
        <p:nvSpPr>
          <p:cNvPr id="75" name="テキスト ボックス 74"/>
          <p:cNvSpPr txBox="1"/>
          <p:nvPr/>
        </p:nvSpPr>
        <p:spPr>
          <a:xfrm>
            <a:off x="1067536" y="5502694"/>
            <a:ext cx="502356"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1.0</a:t>
            </a:r>
            <a:endParaRPr lang="ja-JP" altLang="en-US" sz="1400" dirty="0">
              <a:latin typeface="Arial" panose="020B0604020202020204" pitchFamily="34" charset="0"/>
              <a:cs typeface="Arial" panose="020B0604020202020204" pitchFamily="34" charset="0"/>
            </a:endParaRPr>
          </a:p>
        </p:txBody>
      </p:sp>
      <p:sp>
        <p:nvSpPr>
          <p:cNvPr id="76" name="テキスト ボックス 75"/>
          <p:cNvSpPr txBox="1"/>
          <p:nvPr/>
        </p:nvSpPr>
        <p:spPr>
          <a:xfrm>
            <a:off x="1033670" y="5152739"/>
            <a:ext cx="536222" cy="307777"/>
          </a:xfrm>
          <a:prstGeom prst="rect">
            <a:avLst/>
          </a:prstGeom>
          <a:noFill/>
        </p:spPr>
        <p:txBody>
          <a:bodyPr wrap="square" rtlCol="0">
            <a:spAutoFit/>
          </a:bodyPr>
          <a:lstStyle/>
          <a:p>
            <a:pPr algn="r"/>
            <a:r>
              <a:rPr lang="en-US" altLang="ja-JP" sz="1400" dirty="0">
                <a:latin typeface="Arial" panose="020B0604020202020204" pitchFamily="34" charset="0"/>
                <a:cs typeface="Arial" panose="020B0604020202020204" pitchFamily="34" charset="0"/>
              </a:rPr>
              <a:t>1.4</a:t>
            </a:r>
            <a:endParaRPr lang="ja-JP" altLang="en-US" sz="1400" dirty="0">
              <a:latin typeface="Arial" panose="020B0604020202020204" pitchFamily="34" charset="0"/>
              <a:cs typeface="Arial" panose="020B0604020202020204" pitchFamily="34" charset="0"/>
            </a:endParaRPr>
          </a:p>
        </p:txBody>
      </p:sp>
      <p:sp>
        <p:nvSpPr>
          <p:cNvPr id="81" name="テキスト ボックス 80"/>
          <p:cNvSpPr txBox="1"/>
          <p:nvPr/>
        </p:nvSpPr>
        <p:spPr>
          <a:xfrm>
            <a:off x="2602234" y="1346654"/>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100" name="テキスト ボックス 99"/>
          <p:cNvSpPr txBox="1"/>
          <p:nvPr/>
        </p:nvSpPr>
        <p:spPr>
          <a:xfrm>
            <a:off x="3059434" y="3192890"/>
            <a:ext cx="32412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103" name="テキスト ボックス 102"/>
          <p:cNvSpPr txBox="1"/>
          <p:nvPr/>
        </p:nvSpPr>
        <p:spPr>
          <a:xfrm>
            <a:off x="4830552" y="3644450"/>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104" name="テキスト ボックス 103"/>
          <p:cNvSpPr txBox="1"/>
          <p:nvPr/>
        </p:nvSpPr>
        <p:spPr>
          <a:xfrm>
            <a:off x="5229761" y="3215468"/>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105" name="テキスト ボックス 104"/>
          <p:cNvSpPr txBox="1"/>
          <p:nvPr/>
        </p:nvSpPr>
        <p:spPr>
          <a:xfrm>
            <a:off x="2969122" y="5727871"/>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106" name="テキスト ボックス 105"/>
          <p:cNvSpPr txBox="1"/>
          <p:nvPr/>
        </p:nvSpPr>
        <p:spPr>
          <a:xfrm>
            <a:off x="3341655" y="5953651"/>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107" name="テキスト ボックス 106"/>
          <p:cNvSpPr txBox="1"/>
          <p:nvPr/>
        </p:nvSpPr>
        <p:spPr>
          <a:xfrm>
            <a:off x="3375523" y="1341010"/>
            <a:ext cx="46358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108" name="テキスト ボックス 107"/>
          <p:cNvSpPr txBox="1"/>
          <p:nvPr/>
        </p:nvSpPr>
        <p:spPr>
          <a:xfrm>
            <a:off x="4188323" y="821721"/>
            <a:ext cx="324128" cy="523220"/>
          </a:xfrm>
          <a:prstGeom prst="rect">
            <a:avLst/>
          </a:prstGeom>
          <a:noFill/>
        </p:spPr>
        <p:txBody>
          <a:bodyPr wrap="none" rtlCol="0">
            <a:spAutoFit/>
          </a:bodyPr>
          <a:lstStyle/>
          <a:p>
            <a:r>
              <a:rPr lang="en-US" altLang="ja-JP" sz="2800" b="1" dirty="0">
                <a:latin typeface="Arial" panose="020B0604020202020204" pitchFamily="34" charset="0"/>
                <a:cs typeface="Arial" panose="020B0604020202020204" pitchFamily="34" charset="0"/>
              </a:rPr>
              <a:t>*</a:t>
            </a:r>
            <a:endParaRPr lang="ja-JP" altLang="en-US" sz="2800" b="1" dirty="0">
              <a:latin typeface="Arial" panose="020B0604020202020204" pitchFamily="34" charset="0"/>
              <a:cs typeface="Arial" panose="020B0604020202020204" pitchFamily="34" charset="0"/>
            </a:endParaRPr>
          </a:p>
        </p:txBody>
      </p:sp>
      <p:sp>
        <p:nvSpPr>
          <p:cNvPr id="77" name="テキスト ボックス 76">
            <a:extLst>
              <a:ext uri="{FF2B5EF4-FFF2-40B4-BE49-F238E27FC236}">
                <a16:creationId xmlns:a16="http://schemas.microsoft.com/office/drawing/2014/main" id="{2A7AEDAA-48A6-5C41-BDA6-F52649A35D0E}"/>
              </a:ext>
            </a:extLst>
          </p:cNvPr>
          <p:cNvSpPr txBox="1"/>
          <p:nvPr/>
        </p:nvSpPr>
        <p:spPr>
          <a:xfrm>
            <a:off x="213936" y="7981915"/>
            <a:ext cx="6568440" cy="1815882"/>
          </a:xfrm>
          <a:prstGeom prst="rect">
            <a:avLst/>
          </a:prstGeom>
          <a:noFill/>
        </p:spPr>
        <p:txBody>
          <a:bodyPr wrap="square" rtlCol="0">
            <a:spAutoFit/>
          </a:bodyPr>
          <a:lstStyle/>
          <a:p>
            <a:r>
              <a:rPr lang="en-US" altLang="ja-JP" sz="1400" b="1" dirty="0">
                <a:latin typeface="Times New Roman" panose="02020603050405020304" pitchFamily="18" charset="0"/>
                <a:cs typeface="Times New Roman" panose="02020603050405020304" pitchFamily="18" charset="0"/>
              </a:rPr>
              <a:t>Fig. </a:t>
            </a:r>
            <a:r>
              <a:rPr lang="en-US" altLang="ja-JP" sz="1400" b="1">
                <a:latin typeface="Times New Roman" panose="02020603050405020304" pitchFamily="18" charset="0"/>
                <a:cs typeface="Times New Roman" panose="02020603050405020304" pitchFamily="18" charset="0"/>
              </a:rPr>
              <a:t>S6.</a:t>
            </a:r>
            <a:r>
              <a:rPr lang="en-US" altLang="ja-JP" sz="1400">
                <a:latin typeface="Times New Roman" panose="02020603050405020304" pitchFamily="18" charset="0"/>
                <a:cs typeface="Times New Roman" panose="02020603050405020304" pitchFamily="18" charset="0"/>
              </a:rPr>
              <a:t> </a:t>
            </a:r>
            <a:r>
              <a:rPr lang="en-US" altLang="ja-JP" sz="1400" dirty="0">
                <a:latin typeface="Times New Roman" panose="02020603050405020304" pitchFamily="18" charset="0"/>
                <a:cs typeface="Times New Roman" panose="02020603050405020304" pitchFamily="18" charset="0"/>
              </a:rPr>
              <a:t>The profile of the switching frequency of the swimming ring-restored mutants. Cells were observed by high-intensity dark-field microscopy. The switching frequency were calculated from video motion of the cells captured for 10 sec. At least 10 cells were tracked in all the experiments, then average of switching events with standard deviation (SD) were calculated. Upper, middle and lower panels showed L93E and its swimming ring-restored mutants, L95E and its swimming ring-restored mutants and L95R and its swimming ring-restored mutants, respectively. Asterisks indicated P &lt; 0.05 (*) and P &lt; 0.01 (**) for wild-type </a:t>
            </a:r>
            <a:r>
              <a:rPr lang="en-US" altLang="ja-JP" sz="1400" dirty="0" err="1">
                <a:latin typeface="Times New Roman" panose="02020603050405020304" pitchFamily="18" charset="0"/>
                <a:cs typeface="Times New Roman" panose="02020603050405020304" pitchFamily="18" charset="0"/>
              </a:rPr>
              <a:t>PomA</a:t>
            </a:r>
            <a:r>
              <a:rPr lang="en-US" altLang="ja-JP" sz="1400" dirty="0">
                <a:latin typeface="Times New Roman" panose="02020603050405020304" pitchFamily="18" charset="0"/>
                <a:cs typeface="Times New Roman" panose="02020603050405020304" pitchFamily="18" charset="0"/>
              </a:rPr>
              <a:t> </a:t>
            </a:r>
            <a:endParaRPr kumimoji="1" lang="ja-JP" altLang="en-US" sz="1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3143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61EFFDF-F754-824F-A406-F9F9CFCCBA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 y="166641"/>
            <a:ext cx="7726680" cy="10934226"/>
          </a:xfrm>
          <a:prstGeom prst="rect">
            <a:avLst/>
          </a:prstGeom>
        </p:spPr>
      </p:pic>
    </p:spTree>
    <p:extLst>
      <p:ext uri="{BB962C8B-B14F-4D97-AF65-F5344CB8AC3E}">
        <p14:creationId xmlns:p14="http://schemas.microsoft.com/office/powerpoint/2010/main" val="4011704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6C735010-8B7A-A549-AEAB-B20DA7EF2EEE}"/>
              </a:ext>
            </a:extLst>
          </p:cNvPr>
          <p:cNvPicPr>
            <a:picLocks noChangeAspect="1"/>
          </p:cNvPicPr>
          <p:nvPr/>
        </p:nvPicPr>
        <p:blipFill>
          <a:blip r:embed="rId2"/>
          <a:stretch>
            <a:fillRect/>
          </a:stretch>
        </p:blipFill>
        <p:spPr>
          <a:xfrm>
            <a:off x="22618" y="367066"/>
            <a:ext cx="6858000" cy="2756554"/>
          </a:xfrm>
          <a:prstGeom prst="rect">
            <a:avLst/>
          </a:prstGeom>
        </p:spPr>
      </p:pic>
      <p:pic>
        <p:nvPicPr>
          <p:cNvPr id="7" name="図 6">
            <a:extLst>
              <a:ext uri="{FF2B5EF4-FFF2-40B4-BE49-F238E27FC236}">
                <a16:creationId xmlns:a16="http://schemas.microsoft.com/office/drawing/2014/main" id="{F4D9AAAA-3E7A-774E-B819-E4B3D1F32190}"/>
              </a:ext>
            </a:extLst>
          </p:cNvPr>
          <p:cNvPicPr>
            <a:picLocks noChangeAspect="1"/>
          </p:cNvPicPr>
          <p:nvPr/>
        </p:nvPicPr>
        <p:blipFill>
          <a:blip r:embed="rId3"/>
          <a:stretch>
            <a:fillRect/>
          </a:stretch>
        </p:blipFill>
        <p:spPr>
          <a:xfrm>
            <a:off x="-35442" y="3123620"/>
            <a:ext cx="6928884" cy="3204609"/>
          </a:xfrm>
          <a:prstGeom prst="rect">
            <a:avLst/>
          </a:prstGeom>
        </p:spPr>
      </p:pic>
      <p:pic>
        <p:nvPicPr>
          <p:cNvPr id="8" name="図 7">
            <a:extLst>
              <a:ext uri="{FF2B5EF4-FFF2-40B4-BE49-F238E27FC236}">
                <a16:creationId xmlns:a16="http://schemas.microsoft.com/office/drawing/2014/main" id="{41FA2EB7-2EC4-6442-A2F7-54890D8D342B}"/>
              </a:ext>
            </a:extLst>
          </p:cNvPr>
          <p:cNvPicPr>
            <a:picLocks noChangeAspect="1"/>
          </p:cNvPicPr>
          <p:nvPr/>
        </p:nvPicPr>
        <p:blipFill>
          <a:blip r:embed="rId4"/>
          <a:stretch>
            <a:fillRect/>
          </a:stretch>
        </p:blipFill>
        <p:spPr>
          <a:xfrm>
            <a:off x="35442" y="6285495"/>
            <a:ext cx="6858000" cy="1340950"/>
          </a:xfrm>
          <a:prstGeom prst="rect">
            <a:avLst/>
          </a:prstGeom>
        </p:spPr>
      </p:pic>
      <p:pic>
        <p:nvPicPr>
          <p:cNvPr id="9" name="図 8">
            <a:extLst>
              <a:ext uri="{FF2B5EF4-FFF2-40B4-BE49-F238E27FC236}">
                <a16:creationId xmlns:a16="http://schemas.microsoft.com/office/drawing/2014/main" id="{B99E3262-D4DB-8149-BA68-FC8B78C4CDDE}"/>
              </a:ext>
            </a:extLst>
          </p:cNvPr>
          <p:cNvPicPr>
            <a:picLocks noChangeAspect="1"/>
          </p:cNvPicPr>
          <p:nvPr/>
        </p:nvPicPr>
        <p:blipFill>
          <a:blip r:embed="rId5"/>
          <a:stretch>
            <a:fillRect/>
          </a:stretch>
        </p:blipFill>
        <p:spPr>
          <a:xfrm>
            <a:off x="0" y="7626445"/>
            <a:ext cx="6858000" cy="1348483"/>
          </a:xfrm>
          <a:prstGeom prst="rect">
            <a:avLst/>
          </a:prstGeom>
        </p:spPr>
      </p:pic>
    </p:spTree>
    <p:extLst>
      <p:ext uri="{BB962C8B-B14F-4D97-AF65-F5344CB8AC3E}">
        <p14:creationId xmlns:p14="http://schemas.microsoft.com/office/powerpoint/2010/main" val="96291845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1388</TotalTime>
  <Words>1040</Words>
  <Application>Microsoft Macintosh PowerPoint</Application>
  <PresentationFormat>A4 210 x 297 mm</PresentationFormat>
  <Paragraphs>264</Paragraphs>
  <Slides>8</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8</vt:i4>
      </vt:variant>
    </vt:vector>
  </HeadingPairs>
  <TitlesOfParts>
    <vt:vector size="13" baseType="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hiroyuki terashima</dc:creator>
  <cp:lastModifiedBy>本間 道夫</cp:lastModifiedBy>
  <cp:revision>75</cp:revision>
  <cp:lastPrinted>2021-08-25T23:08:44Z</cp:lastPrinted>
  <dcterms:created xsi:type="dcterms:W3CDTF">2021-03-05T08:14:17Z</dcterms:created>
  <dcterms:modified xsi:type="dcterms:W3CDTF">2021-09-06T06:57:18Z</dcterms:modified>
</cp:coreProperties>
</file>