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60" r:id="rId3"/>
    <p:sldId id="259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90E9F5-B7E3-023A-2E71-43F1376E3E0A}" name="Dede Alper" initials="AD" userId="S::alper.dede@paru.cas.cz::bb292ded-18d0-49e2-9741-ac9bbfbd56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94660"/>
  </p:normalViewPr>
  <p:slideViewPr>
    <p:cSldViewPr snapToGrid="0">
      <p:cViewPr varScale="1">
        <p:scale>
          <a:sx n="57" d="100"/>
          <a:sy n="57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de Alper" userId="bb292ded-18d0-49e2-9741-ac9bbfbd567e" providerId="ADAL" clId="{41D7388F-37CC-41EB-B1E2-B06D55CA0B61}"/>
    <pc:docChg chg="modSld sldOrd">
      <pc:chgData name="Dede Alper" userId="bb292ded-18d0-49e2-9741-ac9bbfbd567e" providerId="ADAL" clId="{41D7388F-37CC-41EB-B1E2-B06D55CA0B61}" dt="2026-02-26T16:18:50.886" v="11" actId="20577"/>
      <pc:docMkLst>
        <pc:docMk/>
      </pc:docMkLst>
      <pc:sldChg chg="modSp mod">
        <pc:chgData name="Dede Alper" userId="bb292ded-18d0-49e2-9741-ac9bbfbd567e" providerId="ADAL" clId="{41D7388F-37CC-41EB-B1E2-B06D55CA0B61}" dt="2026-02-26T16:18:50.886" v="11" actId="20577"/>
        <pc:sldMkLst>
          <pc:docMk/>
          <pc:sldMk cId="260875890" sldId="258"/>
        </pc:sldMkLst>
        <pc:spChg chg="mod">
          <ac:chgData name="Dede Alper" userId="bb292ded-18d0-49e2-9741-ac9bbfbd567e" providerId="ADAL" clId="{41D7388F-37CC-41EB-B1E2-B06D55CA0B61}" dt="2026-02-26T16:18:50.886" v="11" actId="20577"/>
          <ac:spMkLst>
            <pc:docMk/>
            <pc:sldMk cId="260875890" sldId="258"/>
            <ac:spMk id="2" creationId="{41B90CFB-D009-D7B1-1C5E-5D3E339FBB80}"/>
          </ac:spMkLst>
        </pc:spChg>
      </pc:sldChg>
      <pc:sldChg chg="modSp mod ord">
        <pc:chgData name="Dede Alper" userId="bb292ded-18d0-49e2-9741-ac9bbfbd567e" providerId="ADAL" clId="{41D7388F-37CC-41EB-B1E2-B06D55CA0B61}" dt="2026-02-24T14:52:03.156" v="3" actId="20577"/>
        <pc:sldMkLst>
          <pc:docMk/>
          <pc:sldMk cId="767755796" sldId="260"/>
        </pc:sldMkLst>
        <pc:spChg chg="mod">
          <ac:chgData name="Dede Alper" userId="bb292ded-18d0-49e2-9741-ac9bbfbd567e" providerId="ADAL" clId="{41D7388F-37CC-41EB-B1E2-B06D55CA0B61}" dt="2026-02-24T14:52:03.156" v="3" actId="20577"/>
          <ac:spMkLst>
            <pc:docMk/>
            <pc:sldMk cId="767755796" sldId="260"/>
            <ac:spMk id="3" creationId="{43A5B706-C4E8-D748-67BD-64CFA64ADED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998F-5A25-46B0-81A6-1CF7EC5008E7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80F73-9E0C-4292-834F-CA9647E165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65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07043-00E2-D15D-072F-A02677E15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5DDAD-EDF1-8D03-EB0C-A22A000F9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6919B-BB82-1A10-5C49-53A9A2F1C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AFB7-F732-46B1-B1C4-CF39C8267C2F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6D869-553A-9F1E-F0AB-4F7BE15C2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2BC6F-B6EA-63F8-BAD1-D93034A2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327D-C02A-4ABE-8642-0AE227FE0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20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1CD3-02D2-0685-7403-87ADA600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AEED82-C3D6-C488-BCA7-6494DF1E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B02E0-AD30-4378-AC9C-691D444F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AFB7-F732-46B1-B1C4-CF39C8267C2F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1CEE8-B6C0-54BC-21AD-74652F4E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AAD23-A916-ECB7-4B2D-07464ABB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327D-C02A-4ABE-8642-0AE227FE0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44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BC4AB8-094B-728C-DEB9-746BA80F1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2C13C-A57A-34F6-0DC9-26DE49DBB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33448-6561-4704-0A20-0AE80E4CF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AFB7-F732-46B1-B1C4-CF39C8267C2F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D0DC9-93E0-F1C8-B790-ACCABFA5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9354A-C9BE-0EFD-4830-3A94CDAE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327D-C02A-4ABE-8642-0AE227FE0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95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6D769-BBCB-A154-9BA7-0EB25025F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245DC-0AE0-31B6-165D-C10FFEE1F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43523-1031-1C3C-F46B-2AF1259A0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AFB7-F732-46B1-B1C4-CF39C8267C2F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5557A-9E07-0FD4-D542-E93C0DB3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F2314-F1A9-F427-9097-BAB6E245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327D-C02A-4ABE-8642-0AE227FE0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45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4AE2-7116-7FF7-020F-E3827BFF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E2735-EB3A-11CF-E0AB-D2A7200BD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C360D-1A8C-FCC7-1BCD-77D2AD909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AFB7-F732-46B1-B1C4-CF39C8267C2F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A9590-E6A3-0879-118A-0C0B3B87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4AFE7-6314-EE07-736F-A61604E7E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327D-C02A-4ABE-8642-0AE227FE0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59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124C-3392-1B34-5AB5-A4EDBCE0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F934A-8615-6F0B-9363-C381102E9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E18CF-4D10-D12E-EB51-15E2121BB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9D9E2-5557-63FC-7EB8-AAEE734B9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AFB7-F732-46B1-B1C4-CF39C8267C2F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7F154-1638-8AC7-F2A1-5677FD39A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E7825-5309-BF26-2851-E033E606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327D-C02A-4ABE-8642-0AE227FE0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68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CC7A7-A77B-B16E-98BD-B22ABEAB8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EFB7E-59AE-C487-BA14-81A894629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06530-7808-1DFC-5F80-24378F1EF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704C6-BE5F-AB9D-E041-024D120A4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674F7D-7CA6-0057-0186-5999C2689C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1C2E55-BABC-6100-5065-FB52F2A0E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AFB7-F732-46B1-B1C4-CF39C8267C2F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E2B893-2F89-C60B-2728-BCA847D23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B7156C-1C2E-E1EA-C354-455288C1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327D-C02A-4ABE-8642-0AE227FE0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12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64304-4FFD-434A-095A-8CC6867BF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A7BFCF-3C3A-527B-B8B3-66E5ECB09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AFB7-F732-46B1-B1C4-CF39C8267C2F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4F1CE9-9823-6E25-6DD3-1F5BC7F8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AE7883-C291-51A0-5650-5D799AEF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327D-C02A-4ABE-8642-0AE227FE0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5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740D83-DDC7-EE08-E7CA-8FD1EDC4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AFB7-F732-46B1-B1C4-CF39C8267C2F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F66A02-7906-2A3C-86C8-174D09377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8C4FF-700F-AB66-FA7C-3B1B1C86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327D-C02A-4ABE-8642-0AE227FE0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36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C70E2-C04F-0E8A-9B0A-7B2F7204C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F005A-F20E-80D8-BEBE-C67979335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F9D65-F581-F66E-C2B9-C64B626AC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E6FC2-4039-06FA-6D19-E616A3E22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AFB7-F732-46B1-B1C4-CF39C8267C2F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F29EA-6163-590A-A6DA-A97EDA048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8C7D3-C83A-A423-11FB-AB0A5209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327D-C02A-4ABE-8642-0AE227FE0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7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08C53-7FCB-A5C1-190C-CF738946C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B0383F-5E0D-418B-DDB9-538A5F1711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FABB1-43CE-78DE-5D2D-136C9149F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A030C-5106-44A6-3803-157C01DB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AFB7-F732-46B1-B1C4-CF39C8267C2F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0D5B6-0A2B-1D7B-4E3D-5C463C4F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8E860-BE72-177B-7181-88C06F115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327D-C02A-4ABE-8642-0AE227FE0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3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E20135-5CA4-A94C-A9E4-F0A452C44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06A50-057D-2DF7-6FE8-7C399B9F3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63EF7-3587-6BC4-0B0F-DB76B1CA0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F2AFB7-F732-46B1-B1C4-CF39C8267C2F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5DE31-3BF2-FC2D-A98B-6877E45F9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2851C-964A-D9C1-DB1E-E8E281554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DA327D-C02A-4ABE-8642-0AE227FE0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585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B90CFB-D009-D7B1-1C5E-5D3E339FBB80}"/>
              </a:ext>
            </a:extLst>
          </p:cNvPr>
          <p:cNvSpPr txBox="1"/>
          <p:nvPr/>
        </p:nvSpPr>
        <p:spPr>
          <a:xfrm>
            <a:off x="1572" y="0"/>
            <a:ext cx="12190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</a:t>
            </a: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ure</a:t>
            </a:r>
            <a:r>
              <a:rPr lang="tr-T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1.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Neighboor joining tree based on 16S rRNA sequence</a:t>
            </a: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showing the phylogenetic relationships of</a:t>
            </a: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BCCO 10_0861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 closest relative species with validly published names.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Bootstrap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values</a:t>
            </a: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(1000)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indicated in the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nodes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black background with white dots&#10;&#10;AI-generated content may be incorrect.">
            <a:extLst>
              <a:ext uri="{FF2B5EF4-FFF2-40B4-BE49-F238E27FC236}">
                <a16:creationId xmlns:a16="http://schemas.microsoft.com/office/drawing/2014/main" id="{BB797BFE-BB8B-0F63-F84E-2BB5A9AB9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580" y="882384"/>
            <a:ext cx="5832360" cy="597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D40804-5855-F680-D796-EB3F853620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" b="2425"/>
          <a:stretch>
            <a:fillRect/>
          </a:stretch>
        </p:blipFill>
        <p:spPr>
          <a:xfrm>
            <a:off x="262667" y="1200842"/>
            <a:ext cx="5740972" cy="3710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8ED2A3-B165-FF65-0EF7-70FA26FE5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9" b="4913"/>
          <a:stretch>
            <a:fillRect/>
          </a:stretch>
        </p:blipFill>
        <p:spPr>
          <a:xfrm>
            <a:off x="6096000" y="1200840"/>
            <a:ext cx="5762939" cy="37102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A5B706-C4E8-D748-67BD-64CFA64ADED1}"/>
              </a:ext>
            </a:extLst>
          </p:cNvPr>
          <p:cNvSpPr txBox="1"/>
          <p:nvPr/>
        </p:nvSpPr>
        <p:spPr>
          <a:xfrm>
            <a:off x="181466" y="137939"/>
            <a:ext cx="11800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Colony morphology development of studied strains on ISP6 (A) and ISP7 (B) media.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F84F68-06E4-9F68-BA9A-340D65CF70FE}"/>
              </a:ext>
            </a:extLst>
          </p:cNvPr>
          <p:cNvSpPr txBox="1"/>
          <p:nvPr/>
        </p:nvSpPr>
        <p:spPr>
          <a:xfrm>
            <a:off x="744717" y="1219502"/>
            <a:ext cx="107273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000" dirty="0"/>
              <a:t>BCCO 10_0861</a:t>
            </a:r>
            <a:r>
              <a:rPr lang="cs-CZ" sz="1000" baseline="30000" dirty="0"/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CD78D1-33E7-20BF-37F3-BBD874C8D789}"/>
              </a:ext>
            </a:extLst>
          </p:cNvPr>
          <p:cNvSpPr txBox="1"/>
          <p:nvPr/>
        </p:nvSpPr>
        <p:spPr>
          <a:xfrm>
            <a:off x="6533820" y="1219501"/>
            <a:ext cx="107273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000" dirty="0"/>
              <a:t>BCCO 10_0861</a:t>
            </a:r>
            <a:r>
              <a:rPr lang="cs-CZ" sz="1000" baseline="30000" dirty="0"/>
              <a:t>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E7448-C786-ECC1-C6C6-149D594B3D80}"/>
              </a:ext>
            </a:extLst>
          </p:cNvPr>
          <p:cNvSpPr txBox="1"/>
          <p:nvPr/>
        </p:nvSpPr>
        <p:spPr>
          <a:xfrm>
            <a:off x="2669724" y="1219500"/>
            <a:ext cx="92685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000" dirty="0"/>
              <a:t>DSM 111125</a:t>
            </a:r>
            <a:r>
              <a:rPr lang="cs-CZ" sz="1000" baseline="30000" dirty="0"/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6326ED-F1DA-1779-1A76-302DEB3030C5}"/>
              </a:ext>
            </a:extLst>
          </p:cNvPr>
          <p:cNvSpPr txBox="1"/>
          <p:nvPr/>
        </p:nvSpPr>
        <p:spPr>
          <a:xfrm>
            <a:off x="8477449" y="1219499"/>
            <a:ext cx="92685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000" dirty="0"/>
              <a:t>DSM 111125</a:t>
            </a:r>
            <a:r>
              <a:rPr lang="cs-CZ" sz="1000" baseline="30000" dirty="0"/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67F982-0275-E9C3-AB14-6E629B494323}"/>
              </a:ext>
            </a:extLst>
          </p:cNvPr>
          <p:cNvSpPr txBox="1"/>
          <p:nvPr/>
        </p:nvSpPr>
        <p:spPr>
          <a:xfrm>
            <a:off x="1811797" y="4636883"/>
            <a:ext cx="8579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000" dirty="0"/>
              <a:t>DSM 41838</a:t>
            </a:r>
            <a:r>
              <a:rPr lang="cs-CZ" sz="1000" baseline="30000" dirty="0"/>
              <a:t>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3F292C-A8CC-215F-39EE-05F7526C1B75}"/>
              </a:ext>
            </a:extLst>
          </p:cNvPr>
          <p:cNvSpPr txBox="1"/>
          <p:nvPr/>
        </p:nvSpPr>
        <p:spPr>
          <a:xfrm>
            <a:off x="7619522" y="4636883"/>
            <a:ext cx="8579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000" dirty="0"/>
              <a:t>DSM 41838</a:t>
            </a:r>
            <a:r>
              <a:rPr lang="cs-CZ" sz="1000" baseline="30000" dirty="0"/>
              <a:t>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E8E445-C968-D227-3F5E-5A7969529C55}"/>
              </a:ext>
            </a:extLst>
          </p:cNvPr>
          <p:cNvSpPr txBox="1"/>
          <p:nvPr/>
        </p:nvSpPr>
        <p:spPr>
          <a:xfrm>
            <a:off x="3645653" y="4636882"/>
            <a:ext cx="8579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000" dirty="0"/>
              <a:t>DSM 41804</a:t>
            </a:r>
            <a:r>
              <a:rPr lang="cs-CZ" sz="1000" baseline="30000" dirty="0"/>
              <a:t>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CF458B-3B40-E766-F407-6DB5233CB4BA}"/>
              </a:ext>
            </a:extLst>
          </p:cNvPr>
          <p:cNvSpPr txBox="1"/>
          <p:nvPr/>
        </p:nvSpPr>
        <p:spPr>
          <a:xfrm>
            <a:off x="9522276" y="4636881"/>
            <a:ext cx="8579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000" dirty="0"/>
              <a:t>DSM 41804</a:t>
            </a:r>
            <a:r>
              <a:rPr lang="cs-CZ" sz="1000" baseline="30000" dirty="0"/>
              <a:t>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DC0F3A-EF63-3217-BFAB-5CE53B413ADC}"/>
              </a:ext>
            </a:extLst>
          </p:cNvPr>
          <p:cNvSpPr txBox="1"/>
          <p:nvPr/>
        </p:nvSpPr>
        <p:spPr>
          <a:xfrm>
            <a:off x="4589703" y="1219499"/>
            <a:ext cx="82747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000" dirty="0"/>
              <a:t>JCM 32177</a:t>
            </a:r>
            <a:r>
              <a:rPr lang="cs-CZ" sz="1000" baseline="30000" dirty="0"/>
              <a:t>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55076-28C5-5A13-0DE5-02B872D507C9}"/>
              </a:ext>
            </a:extLst>
          </p:cNvPr>
          <p:cNvSpPr txBox="1"/>
          <p:nvPr/>
        </p:nvSpPr>
        <p:spPr>
          <a:xfrm>
            <a:off x="10380203" y="1219498"/>
            <a:ext cx="82747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000" dirty="0"/>
              <a:t>JCM 32177</a:t>
            </a:r>
            <a:r>
              <a:rPr lang="cs-CZ" sz="1000" baseline="30000" dirty="0"/>
              <a:t>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7CE446-6995-D875-B94C-2F0E666B4439}"/>
              </a:ext>
            </a:extLst>
          </p:cNvPr>
          <p:cNvSpPr txBox="1"/>
          <p:nvPr/>
        </p:nvSpPr>
        <p:spPr>
          <a:xfrm>
            <a:off x="261287" y="1200840"/>
            <a:ext cx="3910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A.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94F58B-1787-43C2-8CD8-7D209D133EAD}"/>
              </a:ext>
            </a:extLst>
          </p:cNvPr>
          <p:cNvSpPr txBox="1"/>
          <p:nvPr/>
        </p:nvSpPr>
        <p:spPr>
          <a:xfrm>
            <a:off x="6104720" y="1200840"/>
            <a:ext cx="3846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767755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F98901-8DCA-2DF8-F5BF-1453FF65A5EE}"/>
              </a:ext>
            </a:extLst>
          </p:cNvPr>
          <p:cNvSpPr txBox="1"/>
          <p:nvPr/>
        </p:nvSpPr>
        <p:spPr>
          <a:xfrm>
            <a:off x="0" y="22578"/>
            <a:ext cx="12192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090" algn="just"/>
            <a:r>
              <a:rPr lang="cs-CZ" sz="1400" b="1" i="0" u="none" strike="noStrike" baseline="0" dirty="0" err="1">
                <a:latin typeface="Calibri" panose="020F0502020204030204" pitchFamily="34" charset="0"/>
              </a:rPr>
              <a:t>Supplementary</a:t>
            </a:r>
            <a:r>
              <a:rPr lang="cs-CZ" sz="1400" b="1" i="0" u="none" strike="noStrike" baseline="0" dirty="0">
                <a:latin typeface="Calibri" panose="020F0502020204030204" pitchFamily="34" charset="0"/>
              </a:rPr>
              <a:t> </a:t>
            </a:r>
            <a:r>
              <a:rPr lang="cs-CZ" sz="1400" b="1" i="0" u="none" strike="noStrike" baseline="0" dirty="0" err="1">
                <a:latin typeface="Calibri" panose="020F0502020204030204" pitchFamily="34" charset="0"/>
              </a:rPr>
              <a:t>Figure</a:t>
            </a:r>
            <a:r>
              <a:rPr lang="cs-CZ" sz="1400" b="1" i="0" u="none" strike="noStrike" baseline="0" dirty="0">
                <a:latin typeface="Calibri" panose="020F0502020204030204" pitchFamily="34" charset="0"/>
              </a:rPr>
              <a:t> 3. </a:t>
            </a:r>
            <a:r>
              <a:rPr lang="cs-CZ" sz="1400" b="0" i="0" u="none" strike="noStrike" baseline="0" dirty="0">
                <a:latin typeface="Calibri" panose="020F0502020204030204" pitchFamily="34" charset="0"/>
              </a:rPr>
              <a:t>Two-dimensional thin layer chromatography of polar lipids of </a:t>
            </a:r>
            <a:r>
              <a:rPr lang="cs-CZ" sz="1400" b="0" i="1" u="none" strike="noStrike" baseline="0" dirty="0">
                <a:latin typeface="Calibri" panose="020F0502020204030204" pitchFamily="34" charset="0"/>
              </a:rPr>
              <a:t>Streptomyces</a:t>
            </a:r>
            <a:r>
              <a:rPr lang="cs-CZ" sz="1400" b="0" i="0" u="none" strike="noStrike" baseline="0" dirty="0">
                <a:latin typeface="Calibri" panose="020F0502020204030204" pitchFamily="34" charset="0"/>
              </a:rPr>
              <a:t> sp. isolate BCCO 10_0861</a:t>
            </a:r>
            <a:r>
              <a:rPr lang="cs-CZ" sz="1400" b="0" i="0" u="none" strike="noStrike" baseline="30000" dirty="0">
                <a:latin typeface="Calibri" panose="020F0502020204030204" pitchFamily="34" charset="0"/>
              </a:rPr>
              <a:t>T</a:t>
            </a:r>
            <a:r>
              <a:rPr lang="cs-CZ" sz="1400" b="0" i="0" u="none" strike="noStrike" baseline="0" dirty="0">
                <a:latin typeface="Calibri" panose="020F0502020204030204" pitchFamily="34" charset="0"/>
              </a:rPr>
              <a:t>, </a:t>
            </a:r>
            <a:r>
              <a:rPr lang="cs-CZ" sz="1400" b="0" i="1" u="none" strike="noStrike" baseline="0" dirty="0">
                <a:latin typeface="Calibri" panose="020F0502020204030204" pitchFamily="34" charset="0"/>
              </a:rPr>
              <a:t>S. turgidiscabies </a:t>
            </a:r>
            <a:r>
              <a:rPr lang="cs-CZ" sz="1400" b="0" i="0" u="none" strike="noStrike" baseline="0" dirty="0">
                <a:latin typeface="Calibri" panose="020F0502020204030204" pitchFamily="34" charset="0"/>
              </a:rPr>
              <a:t>DSM 41838</a:t>
            </a:r>
            <a:r>
              <a:rPr lang="cs-CZ" sz="1400" b="0" i="0" u="none" strike="noStrike" baseline="30000" dirty="0">
                <a:latin typeface="Calibri" panose="020F0502020204030204" pitchFamily="34" charset="0"/>
              </a:rPr>
              <a:t>T</a:t>
            </a:r>
            <a:r>
              <a:rPr lang="cs-CZ" sz="1400" b="0" i="0" u="none" strike="noStrike" baseline="0" dirty="0">
                <a:latin typeface="Calibri" panose="020F0502020204030204" pitchFamily="34" charset="0"/>
              </a:rPr>
              <a:t> and </a:t>
            </a:r>
            <a:r>
              <a:rPr lang="cs-CZ" sz="1400" b="0" i="1" u="none" strike="noStrike" baseline="0" dirty="0">
                <a:latin typeface="Calibri" panose="020F0502020204030204" pitchFamily="34" charset="0"/>
              </a:rPr>
              <a:t>S. reticuliscabies </a:t>
            </a:r>
            <a:r>
              <a:rPr lang="cs-CZ" sz="1400" b="0" i="0" u="none" strike="noStrike" baseline="0" dirty="0">
                <a:latin typeface="Calibri" panose="020F0502020204030204" pitchFamily="34" charset="0"/>
              </a:rPr>
              <a:t>DSM 41804</a:t>
            </a:r>
            <a:r>
              <a:rPr lang="cs-CZ" sz="1400" b="0" i="0" u="none" strike="noStrike" baseline="30000" dirty="0">
                <a:latin typeface="Calibri" panose="020F0502020204030204" pitchFamily="34" charset="0"/>
              </a:rPr>
              <a:t>T</a:t>
            </a:r>
            <a:r>
              <a:rPr lang="cs-CZ" sz="1400" b="0" i="0" u="none" strike="noStrike" baseline="0" dirty="0">
                <a:latin typeface="Calibri" panose="020F0502020204030204" pitchFamily="34" charset="0"/>
              </a:rPr>
              <a:t>. 30 </a:t>
            </a:r>
            <a:r>
              <a:rPr lang="el-GR" sz="1400" b="0" i="0" u="none" strike="noStrike" baseline="0" dirty="0">
                <a:latin typeface="Calibri" panose="020F0502020204030204" pitchFamily="34" charset="0"/>
              </a:rPr>
              <a:t>μ</a:t>
            </a:r>
            <a:r>
              <a:rPr lang="cs-CZ" sz="1400" b="0" i="0" u="none" strike="noStrike" baseline="0" dirty="0">
                <a:latin typeface="Calibri" panose="020F0502020204030204" pitchFamily="34" charset="0"/>
              </a:rPr>
              <a:t>I of each extract was applied on silica HPTLC plates (Merck.05631.0001) and developed in solvent 1 (chlorophorm-methanol-water; 65:254) in the first direction followed by solvent 2 (chlorophormaceticacid-methanol-water; 80:15:12:4) in the second direction. The results were visualised by phosphomolybdic acid spray (Sigma 319279). Abbreviation: DPG-diphosphatidylglycerol, PE-phosphatidylethanolamine, Pl-phosphatidylinositol, GLP-glycophosphospholipid, APL-aminophospholipid, AL-aminolipid , PL-</a:t>
            </a:r>
            <a:r>
              <a:rPr lang="cs-CZ" sz="1400" b="0" i="0" u="none" strike="noStrike" baseline="0" dirty="0" err="1">
                <a:latin typeface="Calibri" panose="020F0502020204030204" pitchFamily="34" charset="0"/>
              </a:rPr>
              <a:t>phospholipid</a:t>
            </a:r>
            <a:r>
              <a:rPr lang="cs-CZ" sz="1400" b="0" i="0" u="none" strike="noStrike" baseline="0" dirty="0">
                <a:latin typeface="Calibri" panose="020F0502020204030204" pitchFamily="34" charset="0"/>
              </a:rPr>
              <a:t>, L-lipid.</a:t>
            </a:r>
            <a:endParaRPr lang="cs-CZ" sz="1400" dirty="0"/>
          </a:p>
        </p:txBody>
      </p:sp>
      <p:sp>
        <p:nvSpPr>
          <p:cNvPr id="42" name="TextBox 5">
            <a:extLst>
              <a:ext uri="{FF2B5EF4-FFF2-40B4-BE49-F238E27FC236}">
                <a16:creationId xmlns:a16="http://schemas.microsoft.com/office/drawing/2014/main" id="{97421594-882D-4B15-9701-98DB4A7AD167}"/>
              </a:ext>
            </a:extLst>
          </p:cNvPr>
          <p:cNvSpPr txBox="1"/>
          <p:nvPr/>
        </p:nvSpPr>
        <p:spPr>
          <a:xfrm>
            <a:off x="1102733" y="636104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/>
              <a:t>2</a:t>
            </a:r>
            <a:endParaRPr lang="en-GB" sz="1000" b="1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11F2C21-7F0E-4899-8E3A-2A65A2C9F62A}"/>
              </a:ext>
            </a:extLst>
          </p:cNvPr>
          <p:cNvGrpSpPr/>
          <p:nvPr/>
        </p:nvGrpSpPr>
        <p:grpSpPr>
          <a:xfrm>
            <a:off x="872482" y="3136177"/>
            <a:ext cx="3390453" cy="3421857"/>
            <a:chOff x="117987" y="346586"/>
            <a:chExt cx="3390453" cy="3421857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BF865C0-6712-4008-A4DF-0B72BAA0ED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2" t="1762" r="8043" b="3942"/>
            <a:stretch/>
          </p:blipFill>
          <p:spPr>
            <a:xfrm>
              <a:off x="166978" y="346586"/>
              <a:ext cx="3341462" cy="3421857"/>
            </a:xfrm>
            <a:prstGeom prst="rect">
              <a:avLst/>
            </a:prstGeom>
          </p:spPr>
        </p:pic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C101D69-0DD7-419A-B11A-77312C176CFF}"/>
                </a:ext>
              </a:extLst>
            </p:cNvPr>
            <p:cNvGrpSpPr/>
            <p:nvPr/>
          </p:nvGrpSpPr>
          <p:grpSpPr>
            <a:xfrm>
              <a:off x="772756" y="1508491"/>
              <a:ext cx="1643042" cy="1810056"/>
              <a:chOff x="-2420928" y="1386387"/>
              <a:chExt cx="1653748" cy="1810056"/>
            </a:xfrm>
          </p:grpSpPr>
          <p:sp>
            <p:nvSpPr>
              <p:cNvPr id="54" name="TextBox 17">
                <a:extLst>
                  <a:ext uri="{FF2B5EF4-FFF2-40B4-BE49-F238E27FC236}">
                    <a16:creationId xmlns:a16="http://schemas.microsoft.com/office/drawing/2014/main" id="{DAA4DC6D-E8B1-4CE5-9B06-EC398821992C}"/>
                  </a:ext>
                </a:extLst>
              </p:cNvPr>
              <p:cNvSpPr txBox="1"/>
              <p:nvPr/>
            </p:nvSpPr>
            <p:spPr>
              <a:xfrm>
                <a:off x="-1107338" y="1796910"/>
                <a:ext cx="3401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200" b="1" dirty="0"/>
                  <a:t>PE</a:t>
                </a:r>
                <a:endParaRPr lang="en-GB" sz="1200" b="1" dirty="0"/>
              </a:p>
            </p:txBody>
          </p:sp>
          <p:sp>
            <p:nvSpPr>
              <p:cNvPr id="55" name="TextBox 18">
                <a:extLst>
                  <a:ext uri="{FF2B5EF4-FFF2-40B4-BE49-F238E27FC236}">
                    <a16:creationId xmlns:a16="http://schemas.microsoft.com/office/drawing/2014/main" id="{8BE801F1-1C64-4AF9-9B6D-98910D1BF23E}"/>
                  </a:ext>
                </a:extLst>
              </p:cNvPr>
              <p:cNvSpPr txBox="1"/>
              <p:nvPr/>
            </p:nvSpPr>
            <p:spPr>
              <a:xfrm>
                <a:off x="-1508341" y="1451281"/>
                <a:ext cx="4619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200" b="1" dirty="0"/>
                  <a:t>DPG</a:t>
                </a:r>
                <a:endParaRPr lang="en-GB" sz="1200" b="1" dirty="0"/>
              </a:p>
            </p:txBody>
          </p:sp>
          <p:sp>
            <p:nvSpPr>
              <p:cNvPr id="56" name="TextBox 19">
                <a:extLst>
                  <a:ext uri="{FF2B5EF4-FFF2-40B4-BE49-F238E27FC236}">
                    <a16:creationId xmlns:a16="http://schemas.microsoft.com/office/drawing/2014/main" id="{C5183E39-1748-481C-B14B-9A9527DAAE38}"/>
                  </a:ext>
                </a:extLst>
              </p:cNvPr>
              <p:cNvSpPr txBox="1"/>
              <p:nvPr/>
            </p:nvSpPr>
            <p:spPr>
              <a:xfrm>
                <a:off x="-1489906" y="2142539"/>
                <a:ext cx="4251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200" b="1" dirty="0"/>
                  <a:t>APL</a:t>
                </a:r>
                <a:endParaRPr lang="en-GB" sz="1200" b="1" dirty="0"/>
              </a:p>
            </p:txBody>
          </p:sp>
          <p:sp>
            <p:nvSpPr>
              <p:cNvPr id="57" name="TextBox 20">
                <a:extLst>
                  <a:ext uri="{FF2B5EF4-FFF2-40B4-BE49-F238E27FC236}">
                    <a16:creationId xmlns:a16="http://schemas.microsoft.com/office/drawing/2014/main" id="{F6C4A524-1995-4EC3-8B6E-E1487F5455FD}"/>
                  </a:ext>
                </a:extLst>
              </p:cNvPr>
              <p:cNvSpPr txBox="1"/>
              <p:nvPr/>
            </p:nvSpPr>
            <p:spPr>
              <a:xfrm>
                <a:off x="-2420928" y="1386387"/>
                <a:ext cx="3956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200" b="1" dirty="0"/>
                  <a:t>PLs</a:t>
                </a:r>
                <a:endParaRPr lang="en-GB" sz="1200" b="1" dirty="0"/>
              </a:p>
            </p:txBody>
          </p:sp>
          <p:sp>
            <p:nvSpPr>
              <p:cNvPr id="58" name="TextBox 21">
                <a:extLst>
                  <a:ext uri="{FF2B5EF4-FFF2-40B4-BE49-F238E27FC236}">
                    <a16:creationId xmlns:a16="http://schemas.microsoft.com/office/drawing/2014/main" id="{13783B81-F60D-4F45-97DB-F729AF398F5E}"/>
                  </a:ext>
                </a:extLst>
              </p:cNvPr>
              <p:cNvSpPr txBox="1"/>
              <p:nvPr/>
            </p:nvSpPr>
            <p:spPr>
              <a:xfrm>
                <a:off x="-2242834" y="2567565"/>
                <a:ext cx="3080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200" b="1" dirty="0"/>
                  <a:t>PI</a:t>
                </a:r>
                <a:endParaRPr lang="en-GB" sz="1200" b="1" dirty="0"/>
              </a:p>
            </p:txBody>
          </p:sp>
          <p:sp>
            <p:nvSpPr>
              <p:cNvPr id="59" name="TextBox 22">
                <a:extLst>
                  <a:ext uri="{FF2B5EF4-FFF2-40B4-BE49-F238E27FC236}">
                    <a16:creationId xmlns:a16="http://schemas.microsoft.com/office/drawing/2014/main" id="{85B8E53B-419E-47DE-BCF6-FAD38A3870C9}"/>
                  </a:ext>
                </a:extLst>
              </p:cNvPr>
              <p:cNvSpPr txBox="1"/>
              <p:nvPr/>
            </p:nvSpPr>
            <p:spPr>
              <a:xfrm>
                <a:off x="-2115047" y="2919444"/>
                <a:ext cx="4299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200" b="1" dirty="0"/>
                  <a:t>GPL</a:t>
                </a:r>
                <a:endParaRPr lang="en-GB" sz="1200" b="1" dirty="0"/>
              </a:p>
            </p:txBody>
          </p: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CD837DEE-2C64-409D-A3B0-F9021FD3BF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103414" y="1565110"/>
                <a:ext cx="35250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1D27CD96-6756-4F8D-94A6-EF0C39826B4E}"/>
                  </a:ext>
                </a:extLst>
              </p:cNvPr>
              <p:cNvCxnSpPr/>
              <p:nvPr/>
            </p:nvCxnSpPr>
            <p:spPr>
              <a:xfrm>
                <a:off x="-2103414" y="1574115"/>
                <a:ext cx="198982" cy="7318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B3CB304-DBF4-4853-A68E-17D9F38F5132}"/>
                </a:ext>
              </a:extLst>
            </p:cNvPr>
            <p:cNvGrpSpPr/>
            <p:nvPr/>
          </p:nvGrpSpPr>
          <p:grpSpPr>
            <a:xfrm>
              <a:off x="284627" y="3233184"/>
              <a:ext cx="405516" cy="391631"/>
              <a:chOff x="246493" y="1946052"/>
              <a:chExt cx="405516" cy="391631"/>
            </a:xfrm>
          </p:grpSpPr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AF5B2A7D-AE9D-4307-BB1B-6BACC8F17ABE}"/>
                  </a:ext>
                </a:extLst>
              </p:cNvPr>
              <p:cNvCxnSpPr/>
              <p:nvPr/>
            </p:nvCxnSpPr>
            <p:spPr>
              <a:xfrm flipV="1">
                <a:off x="246493" y="1946052"/>
                <a:ext cx="0" cy="3916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3203DB85-5E27-474C-B9AD-B1F1EF05DDD6}"/>
                  </a:ext>
                </a:extLst>
              </p:cNvPr>
              <p:cNvCxnSpPr/>
              <p:nvPr/>
            </p:nvCxnSpPr>
            <p:spPr>
              <a:xfrm>
                <a:off x="246493" y="2337683"/>
                <a:ext cx="40551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11">
              <a:extLst>
                <a:ext uri="{FF2B5EF4-FFF2-40B4-BE49-F238E27FC236}">
                  <a16:creationId xmlns:a16="http://schemas.microsoft.com/office/drawing/2014/main" id="{0A64EAA5-20F4-460D-ADF5-3FA5B930749A}"/>
                </a:ext>
              </a:extLst>
            </p:cNvPr>
            <p:cNvSpPr txBox="1"/>
            <p:nvPr/>
          </p:nvSpPr>
          <p:spPr>
            <a:xfrm>
              <a:off x="117987" y="336824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000" b="1" dirty="0"/>
                <a:t>1</a:t>
              </a:r>
              <a:endParaRPr lang="en-GB" sz="1000" b="1" dirty="0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B9EE95F4-96AD-40FA-B2E9-4790E9485D43}"/>
                </a:ext>
              </a:extLst>
            </p:cNvPr>
            <p:cNvCxnSpPr>
              <a:cxnSpLocks/>
            </p:cNvCxnSpPr>
            <p:nvPr/>
          </p:nvCxnSpPr>
          <p:spPr>
            <a:xfrm>
              <a:off x="1102750" y="1711884"/>
              <a:ext cx="424156" cy="4841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13">
              <a:extLst>
                <a:ext uri="{FF2B5EF4-FFF2-40B4-BE49-F238E27FC236}">
                  <a16:creationId xmlns:a16="http://schemas.microsoft.com/office/drawing/2014/main" id="{8FF8AC75-A6A5-4D37-A73B-00ECDAD31A40}"/>
                </a:ext>
              </a:extLst>
            </p:cNvPr>
            <p:cNvSpPr txBox="1"/>
            <p:nvPr/>
          </p:nvSpPr>
          <p:spPr>
            <a:xfrm>
              <a:off x="638456" y="380014"/>
              <a:ext cx="25409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i="1" dirty="0"/>
                <a:t>Streptomyces</a:t>
              </a:r>
              <a:r>
                <a:rPr lang="cs-CZ" sz="1200" b="1" dirty="0"/>
                <a:t> sp. BCCO 10_0861</a:t>
              </a:r>
              <a:r>
                <a:rPr lang="cs-CZ" sz="1200" b="1" baseline="30000" dirty="0"/>
                <a:t>T</a:t>
              </a:r>
              <a:r>
                <a:rPr lang="cs-CZ" sz="1200" b="1" dirty="0"/>
                <a:t> </a:t>
              </a:r>
            </a:p>
            <a:p>
              <a:r>
                <a:rPr lang="cs-CZ" sz="1200" b="1" dirty="0"/>
                <a:t>(=</a:t>
              </a:r>
              <a:r>
                <a:rPr lang="de-DE" sz="1200" b="1" dirty="0"/>
                <a:t>DSM 117345</a:t>
              </a:r>
              <a:r>
                <a:rPr lang="de-DE" sz="1200" b="1" baseline="30000" dirty="0"/>
                <a:t>T</a:t>
              </a:r>
              <a:r>
                <a:rPr lang="cs-CZ" sz="1200" b="1" dirty="0"/>
                <a:t>)</a:t>
              </a:r>
              <a:endParaRPr lang="en-GB" sz="1200" b="1" dirty="0"/>
            </a:p>
          </p:txBody>
        </p:sp>
        <p:sp>
          <p:nvSpPr>
            <p:cNvPr id="51" name="TextBox 14">
              <a:extLst>
                <a:ext uri="{FF2B5EF4-FFF2-40B4-BE49-F238E27FC236}">
                  <a16:creationId xmlns:a16="http://schemas.microsoft.com/office/drawing/2014/main" id="{DDEA78C5-4668-4878-84DC-1E24681380C2}"/>
                </a:ext>
              </a:extLst>
            </p:cNvPr>
            <p:cNvSpPr txBox="1"/>
            <p:nvPr/>
          </p:nvSpPr>
          <p:spPr>
            <a:xfrm>
              <a:off x="2176228" y="1646990"/>
              <a:ext cx="3321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200" b="1" dirty="0"/>
                <a:t>PL</a:t>
              </a:r>
              <a:endParaRPr lang="en-GB" sz="1200" b="1" dirty="0"/>
            </a:p>
          </p:txBody>
        </p:sp>
      </p:grpSp>
      <p:sp>
        <p:nvSpPr>
          <p:cNvPr id="44" name="TextBox 7">
            <a:extLst>
              <a:ext uri="{FF2B5EF4-FFF2-40B4-BE49-F238E27FC236}">
                <a16:creationId xmlns:a16="http://schemas.microsoft.com/office/drawing/2014/main" id="{C3398670-A3CC-401E-85F2-3C399F3DE311}"/>
              </a:ext>
            </a:extLst>
          </p:cNvPr>
          <p:cNvSpPr txBox="1"/>
          <p:nvPr/>
        </p:nvSpPr>
        <p:spPr>
          <a:xfrm>
            <a:off x="1116348" y="636104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 dirty="0"/>
              <a:t>2</a:t>
            </a:r>
            <a:endParaRPr lang="en-GB" sz="10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E65D25-57CD-4851-8B67-4C7B678EFB10}"/>
              </a:ext>
            </a:extLst>
          </p:cNvPr>
          <p:cNvGrpSpPr/>
          <p:nvPr/>
        </p:nvGrpSpPr>
        <p:grpSpPr>
          <a:xfrm>
            <a:off x="4406345" y="3136177"/>
            <a:ext cx="3379309" cy="3442328"/>
            <a:chOff x="163488" y="198404"/>
            <a:chExt cx="2985759" cy="295105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22B9714-D3FF-450D-A876-17A0653833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2" t="2441" r="8343" b="4213"/>
            <a:stretch/>
          </p:blipFill>
          <p:spPr>
            <a:xfrm>
              <a:off x="196927" y="198404"/>
              <a:ext cx="2952320" cy="2886387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7672592-A06E-468C-AE3B-3B954521D6D1}"/>
                </a:ext>
              </a:extLst>
            </p:cNvPr>
            <p:cNvGrpSpPr/>
            <p:nvPr/>
          </p:nvGrpSpPr>
          <p:grpSpPr>
            <a:xfrm>
              <a:off x="754959" y="1054803"/>
              <a:ext cx="1454003" cy="1741641"/>
              <a:chOff x="-5604089" y="988698"/>
              <a:chExt cx="1463482" cy="1741641"/>
            </a:xfrm>
          </p:grpSpPr>
          <p:sp>
            <p:nvSpPr>
              <p:cNvPr id="36" name="TextBox 40">
                <a:extLst>
                  <a:ext uri="{FF2B5EF4-FFF2-40B4-BE49-F238E27FC236}">
                    <a16:creationId xmlns:a16="http://schemas.microsoft.com/office/drawing/2014/main" id="{0B86C2AD-2096-468C-BF60-90B20F3D2ED3}"/>
                  </a:ext>
                </a:extLst>
              </p:cNvPr>
              <p:cNvSpPr txBox="1"/>
              <p:nvPr/>
            </p:nvSpPr>
            <p:spPr>
              <a:xfrm>
                <a:off x="-4604258" y="1288911"/>
                <a:ext cx="3401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200" b="1" dirty="0"/>
                  <a:t>PE</a:t>
                </a:r>
                <a:endParaRPr lang="en-GB" sz="1200" b="1" dirty="0"/>
              </a:p>
            </p:txBody>
          </p:sp>
          <p:sp>
            <p:nvSpPr>
              <p:cNvPr id="37" name="TextBox 41">
                <a:extLst>
                  <a:ext uri="{FF2B5EF4-FFF2-40B4-BE49-F238E27FC236}">
                    <a16:creationId xmlns:a16="http://schemas.microsoft.com/office/drawing/2014/main" id="{308CEFDB-9A1D-4AE3-B837-4DEA8A96B4F2}"/>
                  </a:ext>
                </a:extLst>
              </p:cNvPr>
              <p:cNvSpPr txBox="1"/>
              <p:nvPr/>
            </p:nvSpPr>
            <p:spPr>
              <a:xfrm>
                <a:off x="-4952105" y="988698"/>
                <a:ext cx="4619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200" b="1" dirty="0"/>
                  <a:t>DPG</a:t>
                </a:r>
                <a:endParaRPr lang="en-GB" sz="1200" b="1" dirty="0"/>
              </a:p>
            </p:txBody>
          </p:sp>
          <p:sp>
            <p:nvSpPr>
              <p:cNvPr id="38" name="TextBox 42">
                <a:extLst>
                  <a:ext uri="{FF2B5EF4-FFF2-40B4-BE49-F238E27FC236}">
                    <a16:creationId xmlns:a16="http://schemas.microsoft.com/office/drawing/2014/main" id="{D0440393-6AA5-4384-9FE8-41911258E114}"/>
                  </a:ext>
                </a:extLst>
              </p:cNvPr>
              <p:cNvSpPr txBox="1"/>
              <p:nvPr/>
            </p:nvSpPr>
            <p:spPr>
              <a:xfrm>
                <a:off x="-4565723" y="1510196"/>
                <a:ext cx="4251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200" b="1" dirty="0"/>
                  <a:t>APL</a:t>
                </a:r>
                <a:endParaRPr lang="en-GB" sz="1200" b="1" dirty="0"/>
              </a:p>
            </p:txBody>
          </p:sp>
          <p:sp>
            <p:nvSpPr>
              <p:cNvPr id="39" name="TextBox 43">
                <a:extLst>
                  <a:ext uri="{FF2B5EF4-FFF2-40B4-BE49-F238E27FC236}">
                    <a16:creationId xmlns:a16="http://schemas.microsoft.com/office/drawing/2014/main" id="{2011F89C-20F1-47DC-9A43-9B08B31E0D43}"/>
                  </a:ext>
                </a:extLst>
              </p:cNvPr>
              <p:cNvSpPr txBox="1"/>
              <p:nvPr/>
            </p:nvSpPr>
            <p:spPr>
              <a:xfrm>
                <a:off x="-5604089" y="1019915"/>
                <a:ext cx="3956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200" b="1" dirty="0"/>
                  <a:t>PLs</a:t>
                </a:r>
                <a:endParaRPr lang="en-GB" sz="1200" b="1" dirty="0"/>
              </a:p>
            </p:txBody>
          </p:sp>
          <p:sp>
            <p:nvSpPr>
              <p:cNvPr id="40" name="TextBox 44">
                <a:extLst>
                  <a:ext uri="{FF2B5EF4-FFF2-40B4-BE49-F238E27FC236}">
                    <a16:creationId xmlns:a16="http://schemas.microsoft.com/office/drawing/2014/main" id="{562CB87F-B301-450E-A813-5D8F560511B2}"/>
                  </a:ext>
                </a:extLst>
              </p:cNvPr>
              <p:cNvSpPr txBox="1"/>
              <p:nvPr/>
            </p:nvSpPr>
            <p:spPr>
              <a:xfrm>
                <a:off x="-5425987" y="1948279"/>
                <a:ext cx="3080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200" b="1" dirty="0"/>
                  <a:t>PI</a:t>
                </a:r>
                <a:endParaRPr lang="en-GB" sz="1200" b="1" dirty="0"/>
              </a:p>
            </p:txBody>
          </p:sp>
          <p:sp>
            <p:nvSpPr>
              <p:cNvPr id="41" name="TextBox 45">
                <a:extLst>
                  <a:ext uri="{FF2B5EF4-FFF2-40B4-BE49-F238E27FC236}">
                    <a16:creationId xmlns:a16="http://schemas.microsoft.com/office/drawing/2014/main" id="{7818CDD0-7214-4DF7-A9D4-741D7D0AC96D}"/>
                  </a:ext>
                </a:extLst>
              </p:cNvPr>
              <p:cNvSpPr txBox="1"/>
              <p:nvPr/>
            </p:nvSpPr>
            <p:spPr>
              <a:xfrm>
                <a:off x="-5425987" y="2453340"/>
                <a:ext cx="4299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200" b="1" dirty="0"/>
                  <a:t>GPL</a:t>
                </a:r>
                <a:endParaRPr lang="en-GB" sz="1200" b="1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A4465D-2366-46F6-9395-754147863131}"/>
                </a:ext>
              </a:extLst>
            </p:cNvPr>
            <p:cNvGrpSpPr/>
            <p:nvPr/>
          </p:nvGrpSpPr>
          <p:grpSpPr>
            <a:xfrm>
              <a:off x="329066" y="2548100"/>
              <a:ext cx="405516" cy="391633"/>
              <a:chOff x="-2853807" y="1416724"/>
              <a:chExt cx="405516" cy="391633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2D9FC556-CAD2-4830-83DF-0DAEBF72E78B}"/>
                  </a:ext>
                </a:extLst>
              </p:cNvPr>
              <p:cNvCxnSpPr/>
              <p:nvPr/>
            </p:nvCxnSpPr>
            <p:spPr>
              <a:xfrm flipV="1">
                <a:off x="-2853803" y="1416724"/>
                <a:ext cx="0" cy="3916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BAF64A59-258F-48E2-8CA5-DC2E11923F6F}"/>
                  </a:ext>
                </a:extLst>
              </p:cNvPr>
              <p:cNvCxnSpPr/>
              <p:nvPr/>
            </p:nvCxnSpPr>
            <p:spPr>
              <a:xfrm>
                <a:off x="-2853807" y="1808357"/>
                <a:ext cx="40551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9">
              <a:extLst>
                <a:ext uri="{FF2B5EF4-FFF2-40B4-BE49-F238E27FC236}">
                  <a16:creationId xmlns:a16="http://schemas.microsoft.com/office/drawing/2014/main" id="{2B659F9C-026D-40DC-82DC-D26AD035553B}"/>
                </a:ext>
              </a:extLst>
            </p:cNvPr>
            <p:cNvSpPr txBox="1"/>
            <p:nvPr/>
          </p:nvSpPr>
          <p:spPr>
            <a:xfrm>
              <a:off x="163488" y="2648143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000" b="1" dirty="0"/>
                <a:t>1</a:t>
              </a:r>
              <a:endParaRPr lang="en-GB" sz="1000" b="1" dirty="0"/>
            </a:p>
          </p:txBody>
        </p:sp>
        <p:sp>
          <p:nvSpPr>
            <p:cNvPr id="26" name="TextBox 30">
              <a:extLst>
                <a:ext uri="{FF2B5EF4-FFF2-40B4-BE49-F238E27FC236}">
                  <a16:creationId xmlns:a16="http://schemas.microsoft.com/office/drawing/2014/main" id="{30022DDD-21D2-40E2-A6D0-BDB1EF435FE3}"/>
                </a:ext>
              </a:extLst>
            </p:cNvPr>
            <p:cNvSpPr txBox="1"/>
            <p:nvPr/>
          </p:nvSpPr>
          <p:spPr>
            <a:xfrm>
              <a:off x="709303" y="222544"/>
              <a:ext cx="1944154" cy="237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200" b="1" i="1" dirty="0"/>
                <a:t>S. turgidiscabies </a:t>
              </a:r>
              <a:r>
                <a:rPr lang="de-DE" sz="1200" b="1" dirty="0"/>
                <a:t>DSM 41838</a:t>
              </a:r>
              <a:r>
                <a:rPr lang="de-DE" sz="1200" b="1" baseline="30000" dirty="0"/>
                <a:t>T</a:t>
              </a:r>
              <a:endParaRPr lang="en-GB" sz="1200" b="1" baseline="30000" dirty="0"/>
            </a:p>
          </p:txBody>
        </p:sp>
        <p:sp>
          <p:nvSpPr>
            <p:cNvPr id="27" name="TextBox 31">
              <a:extLst>
                <a:ext uri="{FF2B5EF4-FFF2-40B4-BE49-F238E27FC236}">
                  <a16:creationId xmlns:a16="http://schemas.microsoft.com/office/drawing/2014/main" id="{16D69410-4149-4F8D-9287-B7AA25D83671}"/>
                </a:ext>
              </a:extLst>
            </p:cNvPr>
            <p:cNvSpPr txBox="1"/>
            <p:nvPr/>
          </p:nvSpPr>
          <p:spPr>
            <a:xfrm>
              <a:off x="1925378" y="1150519"/>
              <a:ext cx="3321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200" b="1" dirty="0"/>
                <a:t>PL</a:t>
              </a:r>
              <a:endParaRPr lang="en-GB" sz="1200" b="1" dirty="0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0C5BC40-2A95-4BFC-8FA5-1ECB0B5F6A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5245" y="1150521"/>
              <a:ext cx="193799" cy="1277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D502E5D-10B9-49DB-80DE-1474B5112B0C}"/>
                </a:ext>
              </a:extLst>
            </p:cNvPr>
            <p:cNvCxnSpPr/>
            <p:nvPr/>
          </p:nvCxnSpPr>
          <p:spPr>
            <a:xfrm>
              <a:off x="1148004" y="1278241"/>
              <a:ext cx="237145" cy="4365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35F547E-2C56-4213-B472-AD6643D43A3F}"/>
                </a:ext>
              </a:extLst>
            </p:cNvPr>
            <p:cNvCxnSpPr/>
            <p:nvPr/>
          </p:nvCxnSpPr>
          <p:spPr>
            <a:xfrm>
              <a:off x="1148004" y="1289018"/>
              <a:ext cx="81234" cy="6476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1D9A068-D57E-417E-938A-EC6232EE44BF}"/>
                </a:ext>
              </a:extLst>
            </p:cNvPr>
            <p:cNvCxnSpPr>
              <a:cxnSpLocks/>
            </p:cNvCxnSpPr>
            <p:nvPr/>
          </p:nvCxnSpPr>
          <p:spPr>
            <a:xfrm>
              <a:off x="1172066" y="1315849"/>
              <a:ext cx="166978" cy="6765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D5BAB4D-B5B4-447E-A507-3F6881F47713}"/>
                </a:ext>
              </a:extLst>
            </p:cNvPr>
            <p:cNvCxnSpPr/>
            <p:nvPr/>
          </p:nvCxnSpPr>
          <p:spPr>
            <a:xfrm flipH="1">
              <a:off x="1614648" y="1714801"/>
              <a:ext cx="2294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7">
              <a:extLst>
                <a:ext uri="{FF2B5EF4-FFF2-40B4-BE49-F238E27FC236}">
                  <a16:creationId xmlns:a16="http://schemas.microsoft.com/office/drawing/2014/main" id="{3E5A1F25-BDE3-4C9C-8504-DA2F4175C903}"/>
                </a:ext>
              </a:extLst>
            </p:cNvPr>
            <p:cNvSpPr txBox="1"/>
            <p:nvPr/>
          </p:nvSpPr>
          <p:spPr>
            <a:xfrm>
              <a:off x="406629" y="2903239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000" b="1" dirty="0"/>
                <a:t>2</a:t>
              </a:r>
              <a:endParaRPr lang="en-GB" sz="1000" b="1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9F36F62-2C96-4EC5-84DC-40FBDF00FB96}"/>
              </a:ext>
            </a:extLst>
          </p:cNvPr>
          <p:cNvGrpSpPr/>
          <p:nvPr/>
        </p:nvGrpSpPr>
        <p:grpSpPr>
          <a:xfrm>
            <a:off x="8149934" y="3140322"/>
            <a:ext cx="3341462" cy="3386603"/>
            <a:chOff x="150524" y="140379"/>
            <a:chExt cx="2975873" cy="297869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390A213-C55D-4E13-A28E-4CC2C238F339}"/>
                </a:ext>
              </a:extLst>
            </p:cNvPr>
            <p:cNvGrpSpPr/>
            <p:nvPr/>
          </p:nvGrpSpPr>
          <p:grpSpPr>
            <a:xfrm>
              <a:off x="150524" y="140379"/>
              <a:ext cx="2975873" cy="2943884"/>
              <a:chOff x="142495" y="149602"/>
              <a:chExt cx="2975873" cy="2943884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4735D85-7AB6-484E-9A2A-897AFF2400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58" t="50898" r="6942" b="1618"/>
              <a:stretch/>
            </p:blipFill>
            <p:spPr>
              <a:xfrm>
                <a:off x="142495" y="149602"/>
                <a:ext cx="2975873" cy="2943884"/>
              </a:xfrm>
              <a:prstGeom prst="rect">
                <a:avLst/>
              </a:prstGeom>
            </p:spPr>
          </p:pic>
          <p:sp>
            <p:nvSpPr>
              <p:cNvPr id="14" name="TextBox 72">
                <a:extLst>
                  <a:ext uri="{FF2B5EF4-FFF2-40B4-BE49-F238E27FC236}">
                    <a16:creationId xmlns:a16="http://schemas.microsoft.com/office/drawing/2014/main" id="{B1B9B5D9-6881-48D9-B38D-1CA292D17292}"/>
                  </a:ext>
                </a:extLst>
              </p:cNvPr>
              <p:cNvSpPr txBox="1"/>
              <p:nvPr/>
            </p:nvSpPr>
            <p:spPr>
              <a:xfrm>
                <a:off x="1804946" y="1566433"/>
                <a:ext cx="3401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200" b="1" dirty="0"/>
                  <a:t>PE</a:t>
                </a:r>
                <a:endParaRPr lang="en-GB" sz="1200" b="1" dirty="0"/>
              </a:p>
            </p:txBody>
          </p:sp>
          <p:sp>
            <p:nvSpPr>
              <p:cNvPr id="15" name="TextBox 73">
                <a:extLst>
                  <a:ext uri="{FF2B5EF4-FFF2-40B4-BE49-F238E27FC236}">
                    <a16:creationId xmlns:a16="http://schemas.microsoft.com/office/drawing/2014/main" id="{8D3CE503-4541-446B-8A70-21B6567527EA}"/>
                  </a:ext>
                </a:extLst>
              </p:cNvPr>
              <p:cNvSpPr txBox="1"/>
              <p:nvPr/>
            </p:nvSpPr>
            <p:spPr>
              <a:xfrm>
                <a:off x="1526431" y="1225852"/>
                <a:ext cx="4619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200" b="1" dirty="0"/>
                  <a:t>DPG</a:t>
                </a:r>
                <a:endParaRPr lang="en-GB" sz="1200" b="1" dirty="0"/>
              </a:p>
            </p:txBody>
          </p:sp>
          <p:sp>
            <p:nvSpPr>
              <p:cNvPr id="16" name="TextBox 74">
                <a:extLst>
                  <a:ext uri="{FF2B5EF4-FFF2-40B4-BE49-F238E27FC236}">
                    <a16:creationId xmlns:a16="http://schemas.microsoft.com/office/drawing/2014/main" id="{23D61990-8113-48E9-9FA2-09AA3A958B03}"/>
                  </a:ext>
                </a:extLst>
              </p:cNvPr>
              <p:cNvSpPr txBox="1"/>
              <p:nvPr/>
            </p:nvSpPr>
            <p:spPr>
              <a:xfrm>
                <a:off x="1287068" y="1590274"/>
                <a:ext cx="3433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200" b="1" dirty="0"/>
                  <a:t>AL</a:t>
                </a:r>
                <a:endParaRPr lang="en-GB" sz="1200" b="1" dirty="0"/>
              </a:p>
            </p:txBody>
          </p:sp>
          <p:sp>
            <p:nvSpPr>
              <p:cNvPr id="17" name="TextBox 75">
                <a:extLst>
                  <a:ext uri="{FF2B5EF4-FFF2-40B4-BE49-F238E27FC236}">
                    <a16:creationId xmlns:a16="http://schemas.microsoft.com/office/drawing/2014/main" id="{C10A6837-FC04-4889-89F8-18661C62356E}"/>
                  </a:ext>
                </a:extLst>
              </p:cNvPr>
              <p:cNvSpPr txBox="1"/>
              <p:nvPr/>
            </p:nvSpPr>
            <p:spPr>
              <a:xfrm>
                <a:off x="772337" y="1106528"/>
                <a:ext cx="3321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200" b="1" dirty="0"/>
                  <a:t>PL</a:t>
                </a:r>
                <a:endParaRPr lang="en-GB" sz="1200" b="1" dirty="0"/>
              </a:p>
            </p:txBody>
          </p:sp>
          <p:sp>
            <p:nvSpPr>
              <p:cNvPr id="18" name="TextBox 76">
                <a:extLst>
                  <a:ext uri="{FF2B5EF4-FFF2-40B4-BE49-F238E27FC236}">
                    <a16:creationId xmlns:a16="http://schemas.microsoft.com/office/drawing/2014/main" id="{B196F01B-0909-449F-AA6A-E8F1E52AE551}"/>
                  </a:ext>
                </a:extLst>
              </p:cNvPr>
              <p:cNvSpPr txBox="1"/>
              <p:nvPr/>
            </p:nvSpPr>
            <p:spPr>
              <a:xfrm>
                <a:off x="914039" y="1954004"/>
                <a:ext cx="3080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200" b="1" dirty="0"/>
                  <a:t>PI</a:t>
                </a:r>
                <a:endParaRPr lang="en-GB" sz="1200" b="1" dirty="0"/>
              </a:p>
            </p:txBody>
          </p:sp>
          <p:sp>
            <p:nvSpPr>
              <p:cNvPr id="19" name="TextBox 77">
                <a:extLst>
                  <a:ext uri="{FF2B5EF4-FFF2-40B4-BE49-F238E27FC236}">
                    <a16:creationId xmlns:a16="http://schemas.microsoft.com/office/drawing/2014/main" id="{47B3FFA4-E6C1-4D35-AD5F-010B06B96468}"/>
                  </a:ext>
                </a:extLst>
              </p:cNvPr>
              <p:cNvSpPr txBox="1"/>
              <p:nvPr/>
            </p:nvSpPr>
            <p:spPr>
              <a:xfrm>
                <a:off x="990816" y="2429066"/>
                <a:ext cx="4299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200" b="1" dirty="0"/>
                  <a:t>GPL</a:t>
                </a:r>
                <a:endParaRPr lang="en-GB" sz="1200" b="1" dirty="0"/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FFB8BEBE-17CA-45E6-B8B1-65DF5FFE22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088" y="1288111"/>
                <a:ext cx="35250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BA831F1B-2FB9-4935-820F-E184145FF657}"/>
                  </a:ext>
                </a:extLst>
              </p:cNvPr>
              <p:cNvCxnSpPr/>
              <p:nvPr/>
            </p:nvCxnSpPr>
            <p:spPr>
              <a:xfrm>
                <a:off x="1068088" y="1297116"/>
                <a:ext cx="198982" cy="7318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DB5369F-7CDA-48DE-AA69-468FD417B8F0}"/>
                </a:ext>
              </a:extLst>
            </p:cNvPr>
            <p:cNvGrpSpPr/>
            <p:nvPr/>
          </p:nvGrpSpPr>
          <p:grpSpPr>
            <a:xfrm>
              <a:off x="276958" y="2513600"/>
              <a:ext cx="405516" cy="391631"/>
              <a:chOff x="310101" y="1946052"/>
              <a:chExt cx="405516" cy="391631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579F9C69-A42A-4698-AA29-981EDD2A113B}"/>
                  </a:ext>
                </a:extLst>
              </p:cNvPr>
              <p:cNvCxnSpPr/>
              <p:nvPr/>
            </p:nvCxnSpPr>
            <p:spPr>
              <a:xfrm flipV="1">
                <a:off x="310101" y="1946052"/>
                <a:ext cx="0" cy="3916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FA21C98C-1036-4181-95A3-2B050D76DD1A}"/>
                  </a:ext>
                </a:extLst>
              </p:cNvPr>
              <p:cNvCxnSpPr/>
              <p:nvPr/>
            </p:nvCxnSpPr>
            <p:spPr>
              <a:xfrm>
                <a:off x="310101" y="2337683"/>
                <a:ext cx="40551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67">
              <a:extLst>
                <a:ext uri="{FF2B5EF4-FFF2-40B4-BE49-F238E27FC236}">
                  <a16:creationId xmlns:a16="http://schemas.microsoft.com/office/drawing/2014/main" id="{12025F87-5654-41FB-901B-BC60D7B4936A}"/>
                </a:ext>
              </a:extLst>
            </p:cNvPr>
            <p:cNvSpPr txBox="1"/>
            <p:nvPr/>
          </p:nvSpPr>
          <p:spPr>
            <a:xfrm>
              <a:off x="305285" y="2872848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000" b="1" dirty="0"/>
                <a:t>2</a:t>
              </a:r>
              <a:endParaRPr lang="en-GB" sz="1000" b="1" dirty="0"/>
            </a:p>
          </p:txBody>
        </p:sp>
        <p:sp>
          <p:nvSpPr>
            <p:cNvPr id="10" name="TextBox 68">
              <a:extLst>
                <a:ext uri="{FF2B5EF4-FFF2-40B4-BE49-F238E27FC236}">
                  <a16:creationId xmlns:a16="http://schemas.microsoft.com/office/drawing/2014/main" id="{C4D0FEE0-67C5-4623-8CF4-DFFF68AAA836}"/>
                </a:ext>
              </a:extLst>
            </p:cNvPr>
            <p:cNvSpPr txBox="1"/>
            <p:nvPr/>
          </p:nvSpPr>
          <p:spPr>
            <a:xfrm>
              <a:off x="637842" y="151136"/>
              <a:ext cx="2001236" cy="243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200" b="1" i="1" dirty="0"/>
                <a:t>S. reticuliscabies </a:t>
              </a:r>
              <a:r>
                <a:rPr lang="de-DE" sz="1200" b="1" dirty="0"/>
                <a:t>DSM 41804</a:t>
              </a:r>
              <a:r>
                <a:rPr lang="de-DE" sz="1200" b="1" baseline="30000" dirty="0"/>
                <a:t>T</a:t>
              </a:r>
              <a:endParaRPr lang="en-GB" sz="1200" b="1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95234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Widescreen</PresentationFormat>
  <Paragraphs>45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Chroňáková Alica</dc:creator>
  <cp:lastModifiedBy>Dede Alper</cp:lastModifiedBy>
  <cp:revision>18</cp:revision>
  <dcterms:created xsi:type="dcterms:W3CDTF">2025-07-31T12:06:21Z</dcterms:created>
  <dcterms:modified xsi:type="dcterms:W3CDTF">2026-02-26T16:18:56Z</dcterms:modified>
</cp:coreProperties>
</file>