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>
      <p:cViewPr varScale="1">
        <p:scale>
          <a:sx n="121" d="100"/>
          <a:sy n="121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21CEC-787C-1550-6E2D-26A6677D5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C1DE4A-7157-459D-927C-061E20E2F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BA2DB8-C0FF-96D6-7763-02D4E5CF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D4B40-EDA0-63E0-2AC9-279E1E05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C08BD1-09DE-ABD2-6A07-8C135A3A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82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B2F18B-350A-1BA3-EE86-4E1F5CD6E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14813A8-1728-E3BE-3776-9D4399D50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54AB05-EA94-5B40-FC8C-C4B314015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F48987-C326-C2AC-44EC-A154AE96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815368-EAD9-6860-59BA-4C9298B4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7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B817D2A-97E2-865C-8C76-B481D3FAF3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CDE615-19BA-F470-3513-DCECBF03D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BB9CEE-ED7A-206D-156F-84E84433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259AE8-ADA9-D584-7DEA-36E8EF74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BC104-02E5-F03B-DFFD-96292206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46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90A2DA-6E2C-C58D-96C1-8E98EF95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75FD62-20C0-3D52-98DA-22988C9BC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157AF3-37FF-EAA0-A041-D1464FA06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05E6B1-93D6-FE50-3894-AB2146867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67DC5A-8F10-46D9-6D54-FAD56AAB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49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222479-AE28-667D-479B-250510B85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D37D85-EC53-C3CB-9AD0-9610B49DD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9E4EB7-F4F3-77DA-2D3F-588DACD66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A48D64-DAA3-EE9E-F295-06A71F57D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32E1D4-544D-5780-C97A-EFAE7479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37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8813EF-35DD-6147-22A0-231CAB4A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3D2AD3-B323-09BC-7D80-0FCA48EFA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9B0201-7AAD-0A6C-2585-9B2544AD7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BD148E-584D-B6CD-C427-0C7F59623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E0D95-9D8F-FA8B-96F5-A457577FE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5D137C-2323-58DC-45A3-252A8AFF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03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78E72C-80E3-4276-80EA-0CB2F2EDC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6C30BE-E2D2-B693-E7FB-6809B5371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B3B3524-0AFD-CEA1-A171-A01CB3BEE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3D04FBA-272D-B382-6524-E48FE570C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578BA7E-BF6A-6D57-3263-59E91CAA3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DF721B-CD03-B47B-23BD-DFC32D0A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52D1F7-8773-821D-9E85-88F6A1A4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BCAEB3D-B817-E2C2-DD55-C084DC8A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32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A817D7-7E39-BD43-BB5C-CEBD096EB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62CED6-DDBC-FF32-803B-48374C7E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67FFD27-01BA-2C83-AD99-1A60B6FDE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8BE5A8-0ADA-EB21-5F38-89074EE89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91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F7E6FE-79FB-FF87-A8F4-94142304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1293C41-6F2B-2490-5FC8-807BD3AE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4B1808-A4BD-CFD1-A73F-4C0D440C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60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CDC6A8-5CFA-5ECB-75BF-0B84DEF28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52BE1D-56A4-ACB4-C30F-973C34E28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F67F56-933B-ABB9-D9F9-91E66D6BF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06224D-CEF9-514C-82A3-C553984D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E93C0C-14B9-0749-131D-65B32319F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36027B-0832-B46B-02C4-F0F20FD8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30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2C1234-DE64-62FA-528A-280C75260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3C0B2C-3FAC-251C-0DAB-8F248C0AF5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49490E-72E4-DE38-E261-E2F1A5F3E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6FBBFE-EEA8-6FF9-695D-89C80325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5D99AE-2960-172F-E997-2CFB2926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33043A-50A0-38CE-9719-76C02A51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0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69C897-9DCD-601B-2C94-8142340E2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8D7CFA-4252-A277-45CD-4D508FDB1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921BA5-A9D2-20D2-D5AB-90DB3AA76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AA7AA9-BADC-4F4D-BAF4-7F42384FC729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A23144-F173-1D84-A2E7-34B5AE0E1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D8A8D2-6215-DED0-1847-7FA667188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EF663-B980-A641-BFCE-1EA8E76E4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02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2810" y="85587"/>
            <a:ext cx="5002861" cy="3752146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 flipV="1">
            <a:off x="5780609" y="1435943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7015578" y="1341626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5999926" y="1912377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V="1">
            <a:off x="6845917" y="2537241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8393495" y="2604500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5589861" y="2047775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5280345" y="1579903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flipV="1">
            <a:off x="6450025" y="2698816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5952769" y="3005114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5012957" y="1146292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6751603" y="426127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6198094" y="331811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flipV="1">
            <a:off x="7776863" y="2094934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7682549" y="2745974"/>
            <a:ext cx="94314" cy="9431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92812" y="3833483"/>
            <a:ext cx="2454273" cy="202105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3631989" y="131933"/>
            <a:ext cx="332142" cy="41210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r>
              <a:rPr lang="en-US" altLang="ja-JP" sz="2078" dirty="0">
                <a:latin typeface="Arial" charset="0"/>
                <a:ea typeface="Arial" charset="0"/>
                <a:cs typeface="Arial" charset="0"/>
              </a:rPr>
              <a:t>a</a:t>
            </a:r>
            <a:endParaRPr lang="ja-JP" altLang="en-US" sz="2078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31989" y="3871939"/>
            <a:ext cx="332142" cy="41210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r>
              <a:rPr lang="en-US" altLang="ja-JP" sz="2078" dirty="0">
                <a:latin typeface="Arial" charset="0"/>
                <a:ea typeface="Arial" charset="0"/>
                <a:cs typeface="Arial" charset="0"/>
              </a:rPr>
              <a:t>b</a:t>
            </a:r>
            <a:endParaRPr lang="ja-JP" altLang="en-US" sz="2078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58"/>
          <a:stretch/>
        </p:blipFill>
        <p:spPr>
          <a:xfrm>
            <a:off x="6047083" y="3835210"/>
            <a:ext cx="2557146" cy="2019324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>
            <a:off x="8282342" y="3886392"/>
            <a:ext cx="317716" cy="41210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r>
              <a:rPr lang="en-US" altLang="ja-JP" sz="2078" dirty="0">
                <a:latin typeface="Arial" charset="0"/>
                <a:ea typeface="Arial" charset="0"/>
                <a:cs typeface="Arial" charset="0"/>
              </a:rPr>
              <a:t>c</a:t>
            </a:r>
            <a:endParaRPr lang="ja-JP" altLang="en-US" sz="2078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4015A7-3093-320C-24B0-02AB853A7B13}"/>
              </a:ext>
            </a:extLst>
          </p:cNvPr>
          <p:cNvSpPr txBox="1"/>
          <p:nvPr/>
        </p:nvSpPr>
        <p:spPr>
          <a:xfrm>
            <a:off x="303040" y="5854531"/>
            <a:ext cx="1158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Fig. S1</a:t>
            </a:r>
            <a:r>
              <a:rPr lang="en-US" altLang="ja-JP" sz="18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 Small soil mounds used by </a:t>
            </a:r>
            <a:r>
              <a:rPr lang="en-US" altLang="ja-JP" sz="1800" i="1" dirty="0" err="1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Odontotermes</a:t>
            </a:r>
            <a:r>
              <a:rPr lang="en-US" altLang="ja-JP" sz="1800" i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 </a:t>
            </a:r>
            <a:r>
              <a:rPr lang="en-US" altLang="ja-JP" sz="1800" i="1" dirty="0" err="1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formosanus</a:t>
            </a:r>
            <a:r>
              <a:rPr lang="en-US" altLang="ja-JP" sz="18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 for alate dispersal. (a) Field view showing multiple small soil mounds (arrowheads). (b) Close-up view of a representative mound. (c) Alates and workers emerging from beneath a soil mound </a:t>
            </a:r>
            <a:r>
              <a:rPr lang="en-US" altLang="ja-JP" sz="1800" i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via</a:t>
            </a:r>
            <a:r>
              <a:rPr lang="en-US" altLang="ja-JP" sz="18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</a:rPr>
              <a:t> an exit during a swarming event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8104293-AD88-392F-B4DE-E76F928629D0}"/>
              </a:ext>
            </a:extLst>
          </p:cNvPr>
          <p:cNvSpPr txBox="1"/>
          <p:nvPr/>
        </p:nvSpPr>
        <p:spPr>
          <a:xfrm>
            <a:off x="-21492" y="326955"/>
            <a:ext cx="34984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Worker Emergence Following Fungal Fruiting May Facilitate Symbiont Acquisition in a Fungus-Growing Termite</a:t>
            </a:r>
            <a:endParaRPr lang="ja-JP" altLang="ja-JP" sz="120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Insect Behavior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Masaru Hojo</a:t>
            </a:r>
          </a:p>
          <a:p>
            <a:pPr algn="just"/>
            <a:r>
              <a:rPr lang="en-US" altLang="ja-JP" sz="12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University of the Ryukyus, Tropical Biosphere Research Center, </a:t>
            </a:r>
            <a:r>
              <a:rPr lang="en-US" altLang="ja-JP" sz="1200" dirty="0" err="1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Senbaru</a:t>
            </a:r>
            <a:r>
              <a:rPr lang="en-US" altLang="ja-JP" sz="12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1, </a:t>
            </a:r>
            <a:r>
              <a:rPr lang="en-US" altLang="ja-JP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Nishihara, </a:t>
            </a:r>
            <a:r>
              <a:rPr lang="en-US" altLang="ja-JP" sz="12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Okinawa, Japan </a:t>
            </a:r>
            <a:endParaRPr lang="ja-JP" altLang="ja-JP" sz="120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Corresponding author: Masaru Hojo</a:t>
            </a:r>
            <a:endParaRPr lang="ja-JP" altLang="ja-JP" sz="120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e-mail: masaruhojo0911@gmail.com</a:t>
            </a:r>
            <a:endParaRPr lang="ja-JP" altLang="ja-JP" sz="120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ORCID: 0000-0003-0423-1175</a:t>
            </a:r>
            <a:endParaRPr lang="ja-JP" altLang="ja-JP" sz="120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A1203E-FE1C-6C8A-77C6-A1DC181154CB}"/>
              </a:ext>
            </a:extLst>
          </p:cNvPr>
          <p:cNvSpPr txBox="1"/>
          <p:nvPr/>
        </p:nvSpPr>
        <p:spPr>
          <a:xfrm>
            <a:off x="0" y="-37521"/>
            <a:ext cx="219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material</a:t>
            </a:r>
            <a:endParaRPr kumimoji="1" lang="ja-JP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5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113</Words>
  <Application>Microsoft Macintosh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優 北條</dc:creator>
  <cp:lastModifiedBy>優 北條</cp:lastModifiedBy>
  <cp:revision>11</cp:revision>
  <dcterms:created xsi:type="dcterms:W3CDTF">2026-02-02T11:53:04Z</dcterms:created>
  <dcterms:modified xsi:type="dcterms:W3CDTF">2026-03-16T08:22:08Z</dcterms:modified>
</cp:coreProperties>
</file>